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5" r:id="rId5"/>
    <p:sldId id="270" r:id="rId6"/>
    <p:sldId id="272" r:id="rId7"/>
    <p:sldId id="264" r:id="rId8"/>
    <p:sldId id="263" r:id="rId9"/>
    <p:sldId id="266" r:id="rId10"/>
    <p:sldId id="267" r:id="rId11"/>
    <p:sldId id="268" r:id="rId12"/>
    <p:sldId id="271" r:id="rId13"/>
    <p:sldId id="269"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7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A96A37-8514-4CB7-8297-223D038DA205}"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280094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96A37-8514-4CB7-8297-223D038DA205}"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14610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96A37-8514-4CB7-8297-223D038DA205}"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333543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A96A37-8514-4CB7-8297-223D038DA205}"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388966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96A37-8514-4CB7-8297-223D038DA205}"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149660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A96A37-8514-4CB7-8297-223D038DA205}"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115347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A96A37-8514-4CB7-8297-223D038DA205}"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198124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A96A37-8514-4CB7-8297-223D038DA205}"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155141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96A37-8514-4CB7-8297-223D038DA205}"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122691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96A37-8514-4CB7-8297-223D038DA205}"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30781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96A37-8514-4CB7-8297-223D038DA205}"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70913-416F-4516-A252-B042413157AD}" type="slidenum">
              <a:rPr lang="en-GB" smtClean="0"/>
              <a:t>‹#›</a:t>
            </a:fld>
            <a:endParaRPr lang="en-GB"/>
          </a:p>
        </p:txBody>
      </p:sp>
    </p:spTree>
    <p:extLst>
      <p:ext uri="{BB962C8B-B14F-4D97-AF65-F5344CB8AC3E}">
        <p14:creationId xmlns:p14="http://schemas.microsoft.com/office/powerpoint/2010/main" val="4675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51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6A37-8514-4CB7-8297-223D038DA205}"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70913-416F-4516-A252-B042413157AD}" type="slidenum">
              <a:rPr lang="en-GB" smtClean="0"/>
              <a:t>‹#›</a:t>
            </a:fld>
            <a:endParaRPr lang="en-GB"/>
          </a:p>
        </p:txBody>
      </p:sp>
    </p:spTree>
    <p:extLst>
      <p:ext uri="{BB962C8B-B14F-4D97-AF65-F5344CB8AC3E}">
        <p14:creationId xmlns:p14="http://schemas.microsoft.com/office/powerpoint/2010/main" val="355978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victorian.com/tham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425" y="0"/>
            <a:ext cx="9144000" cy="1854558"/>
          </a:xfrm>
        </p:spPr>
        <p:txBody>
          <a:bodyPr/>
          <a:lstStyle/>
          <a:p>
            <a:r>
              <a:rPr lang="en-GB" smtClean="0">
                <a:solidFill>
                  <a:schemeClr val="accent5">
                    <a:lumMod val="50000"/>
                  </a:schemeClr>
                </a:solidFill>
                <a:latin typeface="Comic Sans MS" panose="030F0702030302020204" pitchFamily="66" charset="0"/>
              </a:rPr>
              <a:t>Victorian Era </a:t>
            </a:r>
            <a:r>
              <a:rPr lang="en-GB" dirty="0" smtClean="0">
                <a:solidFill>
                  <a:schemeClr val="accent5">
                    <a:lumMod val="50000"/>
                  </a:schemeClr>
                </a:solidFill>
                <a:latin typeface="Comic Sans MS" panose="030F0702030302020204" pitchFamily="66" charset="0"/>
              </a:rPr>
              <a:t>and River Thames</a:t>
            </a:r>
            <a:endParaRPr lang="en-GB" dirty="0">
              <a:solidFill>
                <a:schemeClr val="accent5">
                  <a:lumMod val="50000"/>
                </a:schemeClr>
              </a:solidFill>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2801257" y="1854558"/>
            <a:ext cx="7167789" cy="4710261"/>
          </a:xfrm>
          <a:prstGeom prst="rect">
            <a:avLst/>
          </a:prstGeom>
        </p:spPr>
      </p:pic>
    </p:spTree>
    <p:extLst>
      <p:ext uri="{BB962C8B-B14F-4D97-AF65-F5344CB8AC3E}">
        <p14:creationId xmlns:p14="http://schemas.microsoft.com/office/powerpoint/2010/main" val="1008973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www.london-attractions.info/images/attractions/thames-barrier-information-cen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2565400"/>
            <a:ext cx="40767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3359150" y="188914"/>
            <a:ext cx="5689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a:latin typeface="Comic Sans MS" panose="030F0702030302020204" pitchFamily="66" charset="0"/>
              </a:rPr>
              <a:t>The Thames Barrier</a:t>
            </a:r>
          </a:p>
        </p:txBody>
      </p:sp>
      <p:sp>
        <p:nvSpPr>
          <p:cNvPr id="19460" name="TextBox 4"/>
          <p:cNvSpPr txBox="1">
            <a:spLocks noChangeArrowheads="1"/>
          </p:cNvSpPr>
          <p:nvPr/>
        </p:nvSpPr>
        <p:spPr bwMode="auto">
          <a:xfrm>
            <a:off x="6600826" y="836614"/>
            <a:ext cx="42910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GB" dirty="0">
                <a:latin typeface="Comic Sans MS" panose="030F0702030302020204" pitchFamily="66" charset="0"/>
              </a:rPr>
              <a:t>The Thames Barrier is downstream of central London. </a:t>
            </a:r>
          </a:p>
          <a:p>
            <a:pPr eaLnBrk="1" fontAlgn="auto" hangingPunct="1">
              <a:spcBef>
                <a:spcPts val="0"/>
              </a:spcBef>
              <a:spcAft>
                <a:spcPts val="0"/>
              </a:spcAft>
              <a:defRPr/>
            </a:pPr>
            <a:r>
              <a:rPr lang="en-GB" dirty="0">
                <a:latin typeface="Comic Sans MS" panose="030F0702030302020204" pitchFamily="66" charset="0"/>
              </a:rPr>
              <a:t>It was built in 1982 to prevent high tides flooding Greater London.</a:t>
            </a:r>
          </a:p>
          <a:p>
            <a:pPr eaLnBrk="1" hangingPunct="1"/>
            <a:r>
              <a:rPr lang="en-GB" altLang="en-US" dirty="0" smtClean="0">
                <a:latin typeface="Comic Sans MS" panose="030F0702030302020204" pitchFamily="66" charset="0"/>
              </a:rPr>
              <a:t>This </a:t>
            </a:r>
            <a:r>
              <a:rPr lang="en-GB" altLang="en-US" dirty="0">
                <a:latin typeface="Comic Sans MS" panose="030F0702030302020204" pitchFamily="66" charset="0"/>
              </a:rPr>
              <a:t>was built to protect the River Thames from flooding from the sea.</a:t>
            </a:r>
          </a:p>
        </p:txBody>
      </p:sp>
      <p:pic>
        <p:nvPicPr>
          <p:cNvPr id="19461" name="Picture 6" descr="http://www.halcrow.com/Global/Images/news/2011/feb/Thames_barrier_2_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836614"/>
            <a:ext cx="46243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p:cNvSpPr txBox="1">
            <a:spLocks noChangeArrowheads="1"/>
          </p:cNvSpPr>
          <p:nvPr/>
        </p:nvSpPr>
        <p:spPr bwMode="auto">
          <a:xfrm>
            <a:off x="1847850" y="4292600"/>
            <a:ext cx="4103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omic Sans MS" panose="030F0702030302020204" pitchFamily="66" charset="0"/>
              </a:rPr>
              <a:t>It is a set of gates that lie in the water across the river, which stop the tides from the sea affecting the river.</a:t>
            </a:r>
          </a:p>
        </p:txBody>
      </p:sp>
      <p:sp>
        <p:nvSpPr>
          <p:cNvPr id="7" name="TextBox 6"/>
          <p:cNvSpPr txBox="1"/>
          <p:nvPr/>
        </p:nvSpPr>
        <p:spPr>
          <a:xfrm>
            <a:off x="298654" y="168247"/>
            <a:ext cx="2736647" cy="400110"/>
          </a:xfrm>
          <a:prstGeom prst="rect">
            <a:avLst/>
          </a:prstGeom>
          <a:noFill/>
        </p:spPr>
        <p:txBody>
          <a:bodyPr wrap="none" rtlCol="0">
            <a:spAutoFit/>
          </a:bodyPr>
          <a:lstStyle/>
          <a:p>
            <a:r>
              <a:rPr lang="en-GB" sz="2000" dirty="0" smtClean="0">
                <a:solidFill>
                  <a:srgbClr val="FF0000"/>
                </a:solidFill>
                <a:latin typeface="Comic Sans MS" panose="030F0702030302020204" pitchFamily="66" charset="0"/>
              </a:rPr>
              <a:t>Interesting to know…</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003634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648075" y="333375"/>
            <a:ext cx="4679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a:latin typeface="Comic Sans MS" panose="030F0702030302020204" pitchFamily="66" charset="0"/>
              </a:rPr>
              <a:t>Tower Bridge</a:t>
            </a:r>
          </a:p>
        </p:txBody>
      </p:sp>
      <p:pic>
        <p:nvPicPr>
          <p:cNvPr id="13315" name="Picture 2" descr="http://www.london-attractions.info/images/attractions/tower-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836613"/>
            <a:ext cx="3960812"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ttp://0.tqn.com/d/golondon/1/0/j/3/0/-/Tower-Bridge-Lif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3068639"/>
            <a:ext cx="43291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6101556" y="855663"/>
            <a:ext cx="57856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dirty="0" smtClean="0">
                <a:solidFill>
                  <a:schemeClr val="tx1"/>
                </a:solidFill>
                <a:latin typeface="Comic Sans MS" panose="030F0702030302020204" pitchFamily="66" charset="0"/>
              </a:rPr>
              <a:t>Tower Bridge was opened in 1894, and at the time was the largest bascule bridge in the world. The bascules are the two central lower parts that lift up for tall boats and ships to pass under the bridge.</a:t>
            </a:r>
          </a:p>
        </p:txBody>
      </p:sp>
      <p:sp>
        <p:nvSpPr>
          <p:cNvPr id="13318" name="TextBox 5"/>
          <p:cNvSpPr txBox="1">
            <a:spLocks noChangeArrowheads="1"/>
          </p:cNvSpPr>
          <p:nvPr/>
        </p:nvSpPr>
        <p:spPr bwMode="auto">
          <a:xfrm>
            <a:off x="1176337" y="3931559"/>
            <a:ext cx="463232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latin typeface="Comic Sans MS" panose="030F0702030302020204" pitchFamily="66" charset="0"/>
              </a:rPr>
              <a:t>The gates open at set times to allow ships in and out of London</a:t>
            </a:r>
            <a:r>
              <a:rPr lang="en-GB" altLang="en-US" dirty="0" smtClean="0">
                <a:latin typeface="Comic Sans MS" panose="030F0702030302020204" pitchFamily="66" charset="0"/>
              </a:rPr>
              <a:t>.</a:t>
            </a:r>
          </a:p>
          <a:p>
            <a:pPr eaLnBrk="1" hangingPunct="1"/>
            <a:endParaRPr lang="en-GB" altLang="en-US" dirty="0">
              <a:latin typeface="Comic Sans MS" panose="030F0702030302020204" pitchFamily="66" charset="0"/>
            </a:endParaRPr>
          </a:p>
          <a:p>
            <a:pPr eaLnBrk="1" hangingPunct="1"/>
            <a:r>
              <a:rPr lang="en-GB" altLang="en-US" dirty="0" smtClean="0">
                <a:latin typeface="Comic Sans MS" panose="030F0702030302020204" pitchFamily="66" charset="0"/>
              </a:rPr>
              <a:t>Did you know…</a:t>
            </a:r>
          </a:p>
          <a:p>
            <a:pPr eaLnBrk="1" hangingPunct="1"/>
            <a:r>
              <a:rPr lang="en-GB" dirty="0" smtClean="0">
                <a:latin typeface="Comic Sans MS" panose="030F0702030302020204" pitchFamily="66" charset="0"/>
              </a:rPr>
              <a:t>It took 8 years to build, 432 construction workers and 11000 tons of steel. It is an iconic building in London and is known around the world as well as playing host to events such as the London Marathon.</a:t>
            </a:r>
          </a:p>
          <a:p>
            <a:pPr eaLnBrk="1" hangingPunct="1"/>
            <a:endParaRPr lang="en-GB" altLang="en-US" dirty="0">
              <a:latin typeface="Comic Sans MS" panose="030F0702030302020204" pitchFamily="66" charset="0"/>
            </a:endParaRPr>
          </a:p>
        </p:txBody>
      </p:sp>
      <p:sp>
        <p:nvSpPr>
          <p:cNvPr id="8" name="TextBox 7"/>
          <p:cNvSpPr txBox="1"/>
          <p:nvPr/>
        </p:nvSpPr>
        <p:spPr>
          <a:xfrm>
            <a:off x="298654" y="168247"/>
            <a:ext cx="2736647" cy="400110"/>
          </a:xfrm>
          <a:prstGeom prst="rect">
            <a:avLst/>
          </a:prstGeom>
          <a:noFill/>
        </p:spPr>
        <p:txBody>
          <a:bodyPr wrap="none" rtlCol="0">
            <a:spAutoFit/>
          </a:bodyPr>
          <a:lstStyle/>
          <a:p>
            <a:r>
              <a:rPr lang="en-GB" sz="2000" dirty="0" smtClean="0">
                <a:solidFill>
                  <a:srgbClr val="FF0000"/>
                </a:solidFill>
                <a:latin typeface="Comic Sans MS" panose="030F0702030302020204" pitchFamily="66" charset="0"/>
              </a:rPr>
              <a:t>Interesting to know…</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4408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9751" y="283420"/>
            <a:ext cx="2890535" cy="584775"/>
          </a:xfrm>
          <a:prstGeom prst="rect">
            <a:avLst/>
          </a:prstGeom>
        </p:spPr>
        <p:txBody>
          <a:bodyPr wrap="none">
            <a:spAutoFit/>
          </a:bodyPr>
          <a:lstStyle/>
          <a:p>
            <a:r>
              <a:rPr lang="en-GB" altLang="en-US" sz="3200" dirty="0" smtClean="0">
                <a:latin typeface="Comic Sans MS" panose="030F0702030302020204" pitchFamily="66" charset="0"/>
              </a:rPr>
              <a:t>London Bridge</a:t>
            </a:r>
            <a:endParaRPr lang="en-GB" sz="3200" dirty="0">
              <a:latin typeface="Comic Sans MS" panose="030F0702030302020204" pitchFamily="66" charset="0"/>
            </a:endParaRPr>
          </a:p>
        </p:txBody>
      </p:sp>
      <p:pic>
        <p:nvPicPr>
          <p:cNvPr id="3" name="Content Placeholder 5"/>
          <p:cNvPicPr>
            <a:picLocks noGrp="1" noChangeAspect="1"/>
          </p:cNvPicPr>
          <p:nvPr/>
        </p:nvPicPr>
        <p:blipFill rotWithShape="1">
          <a:blip r:embed="rId2" cstate="print">
            <a:extLst>
              <a:ext uri="{28A0092B-C50C-407E-A947-70E740481C1C}">
                <a14:useLocalDpi xmlns:a14="http://schemas.microsoft.com/office/drawing/2010/main" val="0"/>
              </a:ext>
            </a:extLst>
          </a:blip>
          <a:srcRect t="37640" b="17527"/>
          <a:stretch/>
        </p:blipFill>
        <p:spPr bwMode="auto">
          <a:xfrm>
            <a:off x="2138668" y="1265876"/>
            <a:ext cx="7632700" cy="226521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4" name="Rectangle 3"/>
          <p:cNvSpPr/>
          <p:nvPr/>
        </p:nvSpPr>
        <p:spPr>
          <a:xfrm>
            <a:off x="1712685" y="3928776"/>
            <a:ext cx="10043886" cy="3323987"/>
          </a:xfrm>
          <a:prstGeom prst="rect">
            <a:avLst/>
          </a:prstGeom>
        </p:spPr>
        <p:txBody>
          <a:bodyPr wrap="square">
            <a:spAutoFit/>
          </a:bodyPr>
          <a:lstStyle/>
          <a:p>
            <a:pPr algn="ctr">
              <a:defRPr/>
            </a:pPr>
            <a:r>
              <a:rPr lang="en-GB" sz="2400" dirty="0">
                <a:latin typeface="Comic Sans MS" panose="030F0702030302020204" pitchFamily="66" charset="0"/>
              </a:rPr>
              <a:t>Often confused with Tower Bridge, the original bridge was built in 1830 and made famous by the song ‘London Bridge is Falling Down</a:t>
            </a:r>
            <a:r>
              <a:rPr lang="en-GB" sz="2400" dirty="0" smtClean="0">
                <a:latin typeface="Comic Sans MS" panose="030F0702030302020204" pitchFamily="66" charset="0"/>
              </a:rPr>
              <a:t>’.</a:t>
            </a:r>
          </a:p>
          <a:p>
            <a:pPr algn="ctr">
              <a:defRPr/>
            </a:pPr>
            <a:endParaRPr lang="en-GB" sz="2400" dirty="0">
              <a:latin typeface="Comic Sans MS" panose="030F0702030302020204" pitchFamily="66" charset="0"/>
            </a:endParaRPr>
          </a:p>
          <a:p>
            <a:pPr algn="ctr">
              <a:defRPr/>
            </a:pPr>
            <a:r>
              <a:rPr lang="en-GB" sz="2400" dirty="0" smtClean="0">
                <a:latin typeface="Comic Sans MS" panose="030F0702030302020204" pitchFamily="66" charset="0"/>
              </a:rPr>
              <a:t>Did you know…</a:t>
            </a:r>
          </a:p>
          <a:p>
            <a:pPr algn="just">
              <a:defRPr/>
            </a:pPr>
            <a:r>
              <a:rPr lang="en-GB" sz="2400" dirty="0" smtClean="0">
                <a:latin typeface="Comic Sans MS" panose="030F0702030302020204" pitchFamily="66" charset="0"/>
              </a:rPr>
              <a:t> </a:t>
            </a:r>
            <a:r>
              <a:rPr lang="en-GB" sz="2000" dirty="0">
                <a:latin typeface="Comic Sans MS" panose="030F0702030302020204" pitchFamily="66" charset="0"/>
              </a:rPr>
              <a:t>In 1967 it was dismantled (it was not able to cope with the increasing traffic) and sold to Robert P. McCulloch from London, who had it moved brick by brick and reconstructed in Arizona, USA. </a:t>
            </a:r>
          </a:p>
          <a:p>
            <a:pPr algn="ctr">
              <a:defRPr/>
            </a:pPr>
            <a:endParaRPr lang="en-GB" sz="2400" dirty="0">
              <a:latin typeface="Comic Sans MS" panose="030F0702030302020204" pitchFamily="66" charset="0"/>
            </a:endParaRPr>
          </a:p>
          <a:p>
            <a:pPr algn="ctr">
              <a:defRPr/>
            </a:pPr>
            <a:endParaRPr lang="en-GB" dirty="0"/>
          </a:p>
        </p:txBody>
      </p:sp>
      <p:sp>
        <p:nvSpPr>
          <p:cNvPr id="5" name="TextBox 4"/>
          <p:cNvSpPr txBox="1"/>
          <p:nvPr/>
        </p:nvSpPr>
        <p:spPr>
          <a:xfrm>
            <a:off x="298654" y="168247"/>
            <a:ext cx="2736647" cy="400110"/>
          </a:xfrm>
          <a:prstGeom prst="rect">
            <a:avLst/>
          </a:prstGeom>
          <a:noFill/>
        </p:spPr>
        <p:txBody>
          <a:bodyPr wrap="none" rtlCol="0">
            <a:spAutoFit/>
          </a:bodyPr>
          <a:lstStyle/>
          <a:p>
            <a:r>
              <a:rPr lang="en-GB" sz="2000" dirty="0" smtClean="0">
                <a:solidFill>
                  <a:srgbClr val="FF0000"/>
                </a:solidFill>
                <a:latin typeface="Comic Sans MS" panose="030F0702030302020204" pitchFamily="66" charset="0"/>
              </a:rPr>
              <a:t>Interesting to know…</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4308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260248"/>
            <a:ext cx="11684000" cy="3108543"/>
          </a:xfrm>
          <a:prstGeom prst="rect">
            <a:avLst/>
          </a:prstGeom>
        </p:spPr>
        <p:txBody>
          <a:bodyPr wrap="square">
            <a:spAutoFit/>
          </a:bodyPr>
          <a:lstStyle/>
          <a:p>
            <a:pPr marL="514350" indent="-514350">
              <a:buFont typeface="+mj-lt"/>
              <a:buAutoNum type="arabicPeriod"/>
            </a:pPr>
            <a:r>
              <a:rPr lang="en-GB" sz="2800" dirty="0" smtClean="0">
                <a:latin typeface="Comic Sans MS" panose="030F0702030302020204" pitchFamily="66" charset="0"/>
                <a:ea typeface="Calibri" panose="020F0502020204030204" pitchFamily="34" charset="0"/>
                <a:cs typeface="Times New Roman" panose="02020603050405020304" pitchFamily="18" charset="0"/>
              </a:rPr>
              <a:t>D</a:t>
            </a:r>
            <a:r>
              <a:rPr lang="en-GB" sz="2800" dirty="0" smtClean="0">
                <a:effectLst/>
                <a:latin typeface="Comic Sans MS" panose="030F0702030302020204" pitchFamily="66" charset="0"/>
                <a:ea typeface="Calibri" panose="020F0502020204030204" pitchFamily="34" charset="0"/>
                <a:cs typeface="Times New Roman" panose="02020603050405020304" pitchFamily="18" charset="0"/>
              </a:rPr>
              <a:t>raw and write explanation of one way that people use the River Thames today.</a:t>
            </a:r>
          </a:p>
          <a:p>
            <a:pPr marL="514350" indent="-514350">
              <a:buFont typeface="+mj-lt"/>
              <a:buAutoNum type="arabicPeriod"/>
            </a:pPr>
            <a:endParaRPr lang="en-GB" sz="2800" dirty="0">
              <a:latin typeface="Comic Sans MS" panose="030F0702030302020204" pitchFamily="66" charset="0"/>
              <a:cs typeface="Times New Roman" panose="02020603050405020304" pitchFamily="18" charset="0"/>
            </a:endParaRPr>
          </a:p>
          <a:p>
            <a:pPr marL="514350" indent="-514350">
              <a:buFont typeface="+mj-lt"/>
              <a:buAutoNum type="arabicPeriod"/>
            </a:pPr>
            <a:r>
              <a:rPr lang="en-GB" sz="2800" dirty="0" smtClean="0">
                <a:solidFill>
                  <a:schemeClr val="tx1"/>
                </a:solidFill>
                <a:latin typeface="Comic Sans MS" panose="030F0702030302020204" pitchFamily="66" charset="0"/>
              </a:rPr>
              <a:t>Draw a map of the River Thames and plot the locations of      the bridges</a:t>
            </a:r>
          </a:p>
          <a:p>
            <a:pPr marL="514350" indent="-514350">
              <a:buFont typeface="+mj-lt"/>
              <a:buAutoNum type="arabicPeriod"/>
            </a:pPr>
            <a:endParaRPr lang="en-GB" sz="2800" dirty="0">
              <a:latin typeface="Comic Sans MS" panose="030F0702030302020204" pitchFamily="66" charset="0"/>
            </a:endParaRPr>
          </a:p>
          <a:p>
            <a:pPr marL="514350" indent="-514350">
              <a:buFont typeface="+mj-lt"/>
              <a:buAutoNum type="arabicPeriod"/>
            </a:pPr>
            <a:r>
              <a:rPr lang="en-GB" altLang="en-US" sz="2800" dirty="0" smtClean="0">
                <a:solidFill>
                  <a:schemeClr val="tx1"/>
                </a:solidFill>
                <a:latin typeface="Comic Sans MS" panose="030F0702030302020204" pitchFamily="66" charset="0"/>
              </a:rPr>
              <a:t>Create a Timeline of The River Thames</a:t>
            </a:r>
            <a:endParaRPr lang="en-GB" sz="2800" dirty="0">
              <a:latin typeface="Comic Sans MS" panose="030F0702030302020204" pitchFamily="66" charset="0"/>
            </a:endParaRPr>
          </a:p>
        </p:txBody>
      </p:sp>
      <p:sp>
        <p:nvSpPr>
          <p:cNvPr id="3" name="Title 2"/>
          <p:cNvSpPr>
            <a:spLocks noGrp="1"/>
          </p:cNvSpPr>
          <p:nvPr>
            <p:ph type="ctrTitle"/>
          </p:nvPr>
        </p:nvSpPr>
        <p:spPr>
          <a:xfrm>
            <a:off x="1291771" y="420914"/>
            <a:ext cx="9144000" cy="839334"/>
          </a:xfrm>
        </p:spPr>
        <p:txBody>
          <a:bodyPr>
            <a:normAutofit fontScale="90000"/>
          </a:bodyPr>
          <a:lstStyle/>
          <a:p>
            <a:r>
              <a:rPr lang="en-GB" dirty="0" smtClean="0">
                <a:latin typeface="Comic Sans MS" panose="030F0702030302020204" pitchFamily="66" charset="0"/>
              </a:rPr>
              <a:t>Challenges:</a:t>
            </a:r>
            <a:endParaRPr lang="en-GB" dirty="0">
              <a:latin typeface="Comic Sans MS" panose="030F0702030302020204" pitchFamily="66" charset="0"/>
            </a:endParaRPr>
          </a:p>
        </p:txBody>
      </p:sp>
    </p:spTree>
    <p:extLst>
      <p:ext uri="{BB962C8B-B14F-4D97-AF65-F5344CB8AC3E}">
        <p14:creationId xmlns:p14="http://schemas.microsoft.com/office/powerpoint/2010/main" val="90560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631"/>
            <a:ext cx="10515600" cy="776741"/>
          </a:xfrm>
        </p:spPr>
        <p:txBody>
          <a:bodyPr>
            <a:normAutofit/>
          </a:bodyPr>
          <a:lstStyle/>
          <a:p>
            <a:r>
              <a:rPr lang="en-GB" sz="3200" dirty="0" smtClean="0">
                <a:latin typeface="Comic Sans MS" panose="030F0702030302020204" pitchFamily="66" charset="0"/>
              </a:rPr>
              <a:t>What effect did Victorian era have on the world?</a:t>
            </a:r>
            <a:endParaRPr lang="en-GB" sz="3200" dirty="0">
              <a:latin typeface="Comic Sans MS" panose="030F0702030302020204" pitchFamily="66" charset="0"/>
            </a:endParaRPr>
          </a:p>
        </p:txBody>
      </p:sp>
      <p:sp>
        <p:nvSpPr>
          <p:cNvPr id="3" name="Content Placeholder 2"/>
          <p:cNvSpPr>
            <a:spLocks noGrp="1"/>
          </p:cNvSpPr>
          <p:nvPr>
            <p:ph idx="1"/>
          </p:nvPr>
        </p:nvSpPr>
        <p:spPr>
          <a:xfrm>
            <a:off x="635000" y="1041854"/>
            <a:ext cx="10515600" cy="4351338"/>
          </a:xfrm>
        </p:spPr>
        <p:txBody>
          <a:bodyPr>
            <a:normAutofit fontScale="92500" lnSpcReduction="20000"/>
          </a:bodyPr>
          <a:lstStyle/>
          <a:p>
            <a:pPr marL="1588" indent="-1588">
              <a:buNone/>
            </a:pPr>
            <a:r>
              <a:rPr lang="en-GB" dirty="0" smtClean="0">
                <a:latin typeface="Comic Sans MS" pitchFamily="66" charset="0"/>
              </a:rPr>
              <a:t>The Victorian era was a time of great industrial, political, trade, scientific and military progress for Great Britain.  Inventions that enabled information to be shared, distances to be shortened and machines to be powered, all of which helped to create a new, modern era sometimes referred to as the Industrial Revolution.  Here are just a few of the inventions:</a:t>
            </a:r>
          </a:p>
          <a:p>
            <a:r>
              <a:rPr lang="en-GB" dirty="0" smtClean="0">
                <a:latin typeface="Comic Sans MS" pitchFamily="66" charset="0"/>
              </a:rPr>
              <a:t>Photographs</a:t>
            </a:r>
          </a:p>
          <a:p>
            <a:r>
              <a:rPr lang="en-GB" dirty="0" smtClean="0">
                <a:latin typeface="Comic Sans MS" pitchFamily="66" charset="0"/>
              </a:rPr>
              <a:t>Telephones</a:t>
            </a:r>
          </a:p>
          <a:p>
            <a:r>
              <a:rPr lang="en-GB" dirty="0" smtClean="0">
                <a:latin typeface="Comic Sans MS" pitchFamily="66" charset="0"/>
              </a:rPr>
              <a:t>Cars</a:t>
            </a:r>
          </a:p>
          <a:p>
            <a:r>
              <a:rPr lang="en-GB" dirty="0" smtClean="0">
                <a:latin typeface="Comic Sans MS" pitchFamily="66" charset="0"/>
              </a:rPr>
              <a:t>Bicycles</a:t>
            </a:r>
          </a:p>
          <a:p>
            <a:r>
              <a:rPr lang="en-GB" dirty="0" smtClean="0">
                <a:latin typeface="Comic Sans MS" pitchFamily="66" charset="0"/>
              </a:rPr>
              <a:t>Stamps</a:t>
            </a:r>
          </a:p>
          <a:p>
            <a:r>
              <a:rPr lang="en-GB" dirty="0" smtClean="0">
                <a:latin typeface="Comic Sans MS" pitchFamily="66" charset="0"/>
              </a:rPr>
              <a:t>Steam Trains</a:t>
            </a:r>
          </a:p>
          <a:p>
            <a:endParaRPr lang="en-GB" dirty="0"/>
          </a:p>
        </p:txBody>
      </p:sp>
      <p:pic>
        <p:nvPicPr>
          <p:cNvPr id="4" name="Picture 3"/>
          <p:cNvPicPr>
            <a:picLocks noChangeAspect="1"/>
          </p:cNvPicPr>
          <p:nvPr/>
        </p:nvPicPr>
        <p:blipFill>
          <a:blip r:embed="rId2"/>
          <a:stretch>
            <a:fillRect/>
          </a:stretch>
        </p:blipFill>
        <p:spPr>
          <a:xfrm>
            <a:off x="9512568" y="3954597"/>
            <a:ext cx="2194750" cy="2548349"/>
          </a:xfrm>
          <a:prstGeom prst="rect">
            <a:avLst/>
          </a:prstGeom>
        </p:spPr>
      </p:pic>
      <p:pic>
        <p:nvPicPr>
          <p:cNvPr id="5" name="Picture 4"/>
          <p:cNvPicPr>
            <a:picLocks noChangeAspect="1"/>
          </p:cNvPicPr>
          <p:nvPr/>
        </p:nvPicPr>
        <p:blipFill>
          <a:blip r:embed="rId3"/>
          <a:stretch>
            <a:fillRect/>
          </a:stretch>
        </p:blipFill>
        <p:spPr>
          <a:xfrm>
            <a:off x="3847380" y="4534602"/>
            <a:ext cx="1536325" cy="2030144"/>
          </a:xfrm>
          <a:prstGeom prst="rect">
            <a:avLst/>
          </a:prstGeom>
        </p:spPr>
      </p:pic>
      <p:pic>
        <p:nvPicPr>
          <p:cNvPr id="6" name="Picture 5"/>
          <p:cNvPicPr>
            <a:picLocks noChangeAspect="1"/>
          </p:cNvPicPr>
          <p:nvPr/>
        </p:nvPicPr>
        <p:blipFill>
          <a:blip r:embed="rId4"/>
          <a:stretch>
            <a:fillRect/>
          </a:stretch>
        </p:blipFill>
        <p:spPr>
          <a:xfrm>
            <a:off x="6504976" y="4957093"/>
            <a:ext cx="2091109" cy="1603387"/>
          </a:xfrm>
          <a:prstGeom prst="rect">
            <a:avLst/>
          </a:prstGeom>
        </p:spPr>
      </p:pic>
      <p:pic>
        <p:nvPicPr>
          <p:cNvPr id="7" name="Picture 6"/>
          <p:cNvPicPr>
            <a:picLocks noChangeAspect="1"/>
          </p:cNvPicPr>
          <p:nvPr/>
        </p:nvPicPr>
        <p:blipFill>
          <a:blip r:embed="rId5"/>
          <a:stretch>
            <a:fillRect/>
          </a:stretch>
        </p:blipFill>
        <p:spPr>
          <a:xfrm>
            <a:off x="7722694" y="2760512"/>
            <a:ext cx="1536325" cy="1774090"/>
          </a:xfrm>
          <a:prstGeom prst="rect">
            <a:avLst/>
          </a:prstGeom>
        </p:spPr>
      </p:pic>
    </p:spTree>
    <p:extLst>
      <p:ext uri="{BB962C8B-B14F-4D97-AF65-F5344CB8AC3E}">
        <p14:creationId xmlns:p14="http://schemas.microsoft.com/office/powerpoint/2010/main" val="133467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274638"/>
            <a:ext cx="9953223" cy="850106"/>
          </a:xfrm>
          <a:ln w="38100">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r>
              <a:rPr lang="en-GB" sz="4000" dirty="0" smtClean="0">
                <a:latin typeface="Comic Sans MS" panose="030F0702030302020204" pitchFamily="66" charset="0"/>
              </a:rPr>
              <a:t>Who </a:t>
            </a:r>
            <a:r>
              <a:rPr lang="en-GB" sz="4000" dirty="0">
                <a:latin typeface="Comic Sans MS" panose="030F0702030302020204" pitchFamily="66" charset="0"/>
              </a:rPr>
              <a:t>were the Victorians?</a:t>
            </a:r>
            <a:endParaRPr lang="en-GB" sz="4000" dirty="0">
              <a:latin typeface="Comic Sans MS" panose="030F0702030302020204" pitchFamily="66" charset="0"/>
            </a:endParaRPr>
          </a:p>
        </p:txBody>
      </p:sp>
      <p:sp>
        <p:nvSpPr>
          <p:cNvPr id="3" name="Content Placeholder 2"/>
          <p:cNvSpPr>
            <a:spLocks noGrp="1"/>
          </p:cNvSpPr>
          <p:nvPr>
            <p:ph sz="half" idx="1"/>
          </p:nvPr>
        </p:nvSpPr>
        <p:spPr>
          <a:xfrm>
            <a:off x="732970" y="1124745"/>
            <a:ext cx="10239829" cy="4506798"/>
          </a:xfrm>
          <a:ln w="38100">
            <a:solidFill>
              <a:schemeClr val="bg1"/>
            </a:solidFill>
          </a:ln>
        </p:spPr>
        <p:style>
          <a:lnRef idx="2">
            <a:schemeClr val="dk1"/>
          </a:lnRef>
          <a:fillRef idx="1">
            <a:schemeClr val="lt1"/>
          </a:fillRef>
          <a:effectRef idx="0">
            <a:schemeClr val="dk1"/>
          </a:effectRef>
          <a:fontRef idx="minor">
            <a:schemeClr val="dk1"/>
          </a:fontRef>
        </p:style>
        <p:txBody>
          <a:bodyPr>
            <a:normAutofit fontScale="92500"/>
          </a:bodyPr>
          <a:lstStyle/>
          <a:p>
            <a:r>
              <a:rPr lang="en-GB" dirty="0" smtClean="0">
                <a:latin typeface="Comic Sans MS" pitchFamily="66" charset="0"/>
              </a:rPr>
              <a:t>Victorian times means </a:t>
            </a:r>
            <a:r>
              <a:rPr lang="en-GB" dirty="0" smtClean="0">
                <a:latin typeface="Comic Sans MS" pitchFamily="66" charset="0"/>
              </a:rPr>
              <a:t>   during </a:t>
            </a:r>
            <a:r>
              <a:rPr lang="en-GB" dirty="0" smtClean="0">
                <a:latin typeface="Comic Sans MS" pitchFamily="66" charset="0"/>
              </a:rPr>
              <a:t>Victoria’s rule.  The time was Queen Victoria was on the throne.  She ruled for 64 years</a:t>
            </a:r>
            <a:r>
              <a:rPr lang="en-GB" dirty="0" smtClean="0">
                <a:latin typeface="Comic Sans MS" pitchFamily="66" charset="0"/>
              </a:rPr>
              <a:t>!</a:t>
            </a:r>
          </a:p>
          <a:p>
            <a:r>
              <a:rPr lang="en-GB" dirty="0" smtClean="0">
                <a:latin typeface="Comic Sans MS" pitchFamily="66" charset="0"/>
              </a:rPr>
              <a:t>There was no electricity, instead gas lamps or candles were used for light</a:t>
            </a:r>
            <a:r>
              <a:rPr lang="en-GB" sz="3200" dirty="0" smtClean="0">
                <a:latin typeface="Comic Sans MS" pitchFamily="66" charset="0"/>
              </a:rPr>
              <a:t>.</a:t>
            </a:r>
          </a:p>
          <a:p>
            <a:pPr algn="just"/>
            <a:r>
              <a:rPr lang="en-GB" dirty="0">
                <a:latin typeface="Comic Sans MS" pitchFamily="66" charset="0"/>
              </a:rPr>
              <a:t>There were no cars. People either walked, travelled by boat or train or used coach horses to move from place to place</a:t>
            </a:r>
            <a:r>
              <a:rPr lang="en-GB" dirty="0" smtClean="0">
                <a:latin typeface="Comic Sans MS" pitchFamily="66" charset="0"/>
              </a:rPr>
              <a:t>.</a:t>
            </a:r>
            <a:r>
              <a:rPr lang="en-GB" dirty="0" smtClean="0">
                <a:latin typeface="Comic Sans MS" pitchFamily="66" charset="0"/>
              </a:rPr>
              <a:t> </a:t>
            </a:r>
          </a:p>
          <a:p>
            <a:pPr algn="just"/>
            <a:r>
              <a:rPr lang="en-GB" dirty="0" smtClean="0">
                <a:latin typeface="Comic Sans MS" pitchFamily="66" charset="0"/>
              </a:rPr>
              <a:t>Britain managed to build a huge empire during the Victorian period. It was also a time of tremendous change in the lives of British people. In 1837 most people lived in villages and worked on the land; by 1901, most lived in towns and worked in offices, shops and factories.</a:t>
            </a:r>
          </a:p>
          <a:p>
            <a:endParaRPr lang="en-GB" dirty="0" smtClean="0"/>
          </a:p>
          <a:p>
            <a:endParaRPr lang="en-GB" dirty="0" smtClean="0">
              <a:latin typeface="Comic Sans MS" pitchFamily="66" charset="0"/>
            </a:endParaRPr>
          </a:p>
          <a:p>
            <a:endParaRPr lang="en-GB" dirty="0">
              <a:latin typeface="Comic Sans MS" pitchFamily="66" charset="0"/>
            </a:endParaRPr>
          </a:p>
          <a:p>
            <a:endParaRPr lang="en-GB" dirty="0">
              <a:latin typeface="Comic Sans MS" pitchFamily="66" charset="0"/>
            </a:endParaRPr>
          </a:p>
        </p:txBody>
      </p:sp>
      <p:pic>
        <p:nvPicPr>
          <p:cNvPr id="8" name="Picture 2" descr="http://t0.gstatic.com/images?q=tbn:ANd9GcRE_z1G5abWrc-aSfAyJNlxfT6EJA3DtmrYWZKt8JupPywMTg_1tw"/>
          <p:cNvPicPr>
            <a:picLocks noChangeAspect="1" noChangeArrowheads="1"/>
          </p:cNvPicPr>
          <p:nvPr/>
        </p:nvPicPr>
        <p:blipFill>
          <a:blip r:embed="rId2" cstate="print"/>
          <a:srcRect/>
          <a:stretch>
            <a:fillRect/>
          </a:stretch>
        </p:blipFill>
        <p:spPr bwMode="auto">
          <a:xfrm rot="890686">
            <a:off x="10472495" y="854213"/>
            <a:ext cx="1477470" cy="2081889"/>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a:stretch>
            <a:fillRect/>
          </a:stretch>
        </p:blipFill>
        <p:spPr>
          <a:xfrm>
            <a:off x="8648254" y="5125962"/>
            <a:ext cx="2324546" cy="1542318"/>
          </a:xfrm>
          <a:prstGeom prst="rect">
            <a:avLst/>
          </a:prstGeom>
        </p:spPr>
      </p:pic>
      <p:pic>
        <p:nvPicPr>
          <p:cNvPr id="9" name="Picture 8"/>
          <p:cNvPicPr>
            <a:picLocks noChangeAspect="1"/>
          </p:cNvPicPr>
          <p:nvPr/>
        </p:nvPicPr>
        <p:blipFill>
          <a:blip r:embed="rId4"/>
          <a:stretch>
            <a:fillRect/>
          </a:stretch>
        </p:blipFill>
        <p:spPr>
          <a:xfrm>
            <a:off x="4621330" y="5179732"/>
            <a:ext cx="3342232" cy="1678268"/>
          </a:xfrm>
          <a:prstGeom prst="rect">
            <a:avLst/>
          </a:prstGeom>
        </p:spPr>
      </p:pic>
    </p:spTree>
    <p:extLst>
      <p:ext uri="{BB962C8B-B14F-4D97-AF65-F5344CB8AC3E}">
        <p14:creationId xmlns:p14="http://schemas.microsoft.com/office/powerpoint/2010/main" val="269739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92" y="224644"/>
            <a:ext cx="8291264" cy="648072"/>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r>
              <a:rPr lang="en-GB" sz="4000" dirty="0">
                <a:latin typeface="Comic Sans MS" panose="030F0702030302020204" pitchFamily="66" charset="0"/>
              </a:rPr>
              <a:t>During Queen Victoria’s reign:</a:t>
            </a:r>
            <a:endParaRPr lang="en-GB" sz="4000" dirty="0">
              <a:latin typeface="Comic Sans MS" panose="030F0702030302020204" pitchFamily="66" charset="0"/>
            </a:endParaRPr>
          </a:p>
        </p:txBody>
      </p:sp>
      <p:pic>
        <p:nvPicPr>
          <p:cNvPr id="16388" name="Picture 4" descr="http://www.chiddingstone.kent.sch.uk/homework/victorians/children/mill.jpg"/>
          <p:cNvPicPr>
            <a:picLocks noChangeAspect="1" noChangeArrowheads="1"/>
          </p:cNvPicPr>
          <p:nvPr/>
        </p:nvPicPr>
        <p:blipFill>
          <a:blip r:embed="rId2" cstate="print"/>
          <a:srcRect/>
          <a:stretch>
            <a:fillRect/>
          </a:stretch>
        </p:blipFill>
        <p:spPr bwMode="auto">
          <a:xfrm>
            <a:off x="584944" y="1093461"/>
            <a:ext cx="3024336" cy="2707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90" name="Picture 6" descr="https://www.mtholyoke.edu/courses/rschwart/ind_rev/rs/denault_images/image003.jpg"/>
          <p:cNvPicPr>
            <a:picLocks noChangeAspect="1" noChangeArrowheads="1"/>
          </p:cNvPicPr>
          <p:nvPr/>
        </p:nvPicPr>
        <p:blipFill>
          <a:blip r:embed="rId3" cstate="print"/>
          <a:srcRect/>
          <a:stretch>
            <a:fillRect/>
          </a:stretch>
        </p:blipFill>
        <p:spPr bwMode="auto">
          <a:xfrm>
            <a:off x="7773593" y="4067897"/>
            <a:ext cx="3456384" cy="2129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935759" y="982758"/>
            <a:ext cx="7675669" cy="2862322"/>
          </a:xfrm>
          <a:prstGeom prst="rect">
            <a:avLst/>
          </a:prstGeom>
        </p:spPr>
        <p:txBody>
          <a:bodyPr wrap="square">
            <a:spAutoFit/>
          </a:bodyPr>
          <a:lstStyle/>
          <a:p>
            <a:pPr>
              <a:spcBef>
                <a:spcPts val="0"/>
              </a:spcBef>
            </a:pPr>
            <a:r>
              <a:rPr lang="en-GB" dirty="0" smtClean="0">
                <a:latin typeface="Comic Sans MS" pitchFamily="66" charset="0"/>
              </a:rPr>
              <a:t>Britain became the most powerful and richest country in the world, with the largest empire that had ever existed, ruling a quarter of the world's population.</a:t>
            </a:r>
          </a:p>
          <a:p>
            <a:pPr>
              <a:spcBef>
                <a:spcPts val="0"/>
              </a:spcBef>
            </a:pPr>
            <a:r>
              <a:rPr lang="en-GB" dirty="0" smtClean="0">
                <a:latin typeface="Comic Sans MS" pitchFamily="66" charset="0"/>
              </a:rPr>
              <a:t>Towns and cities got piped water, gas and, by the end of the century, electricity!</a:t>
            </a:r>
          </a:p>
          <a:p>
            <a:pPr>
              <a:spcBef>
                <a:spcPts val="0"/>
              </a:spcBef>
            </a:pPr>
            <a:r>
              <a:rPr lang="en-GB" dirty="0" smtClean="0">
                <a:latin typeface="Comic Sans MS" pitchFamily="66" charset="0"/>
              </a:rPr>
              <a:t>The number of people living in Britain more than doubled from 16 million to 37 million, causing a huge demand for food, clothes and housing. </a:t>
            </a:r>
          </a:p>
          <a:p>
            <a:pPr>
              <a:spcBef>
                <a:spcPts val="0"/>
              </a:spcBef>
            </a:pPr>
            <a:r>
              <a:rPr lang="en-GB" dirty="0" smtClean="0">
                <a:latin typeface="Comic Sans MS" pitchFamily="66" charset="0"/>
              </a:rPr>
              <a:t>Factories and machines were built to meet this demand and new towns grew up, changing the landscape and the ways people lived and worked.</a:t>
            </a:r>
            <a:endParaRPr lang="en-GB" dirty="0"/>
          </a:p>
        </p:txBody>
      </p:sp>
      <p:sp>
        <p:nvSpPr>
          <p:cNvPr id="7" name="Rectangle 6"/>
          <p:cNvSpPr/>
          <p:nvPr/>
        </p:nvSpPr>
        <p:spPr>
          <a:xfrm>
            <a:off x="887759" y="4065825"/>
            <a:ext cx="6885834" cy="1754326"/>
          </a:xfrm>
          <a:prstGeom prst="rect">
            <a:avLst/>
          </a:prstGeom>
        </p:spPr>
        <p:txBody>
          <a:bodyPr wrap="square">
            <a:spAutoFit/>
          </a:bodyPr>
          <a:lstStyle/>
          <a:p>
            <a:r>
              <a:rPr lang="en-GB" dirty="0" smtClean="0">
                <a:latin typeface="Comic Sans MS" pitchFamily="66" charset="0"/>
              </a:rPr>
              <a:t>Railways, originally built to transport goods, meant people could travel easily around the country for the first time. Railways brought new foods to towns and cities.</a:t>
            </a:r>
          </a:p>
          <a:p>
            <a:endParaRPr lang="en-GB" dirty="0">
              <a:latin typeface="Comic Sans MS" pitchFamily="66" charset="0"/>
            </a:endParaRPr>
          </a:p>
          <a:p>
            <a:r>
              <a:rPr lang="en-GB" dirty="0" smtClean="0">
                <a:latin typeface="Comic Sans MS" pitchFamily="66" charset="0"/>
              </a:rPr>
              <a:t>Let’s have a look how River Thames was used before all these changes.</a:t>
            </a:r>
            <a:endParaRPr lang="en-GB" dirty="0">
              <a:latin typeface="Comic Sans MS" pitchFamily="66" charset="0"/>
            </a:endParaRPr>
          </a:p>
        </p:txBody>
      </p:sp>
    </p:spTree>
    <p:extLst>
      <p:ext uri="{BB962C8B-B14F-4D97-AF65-F5344CB8AC3E}">
        <p14:creationId xmlns:p14="http://schemas.microsoft.com/office/powerpoint/2010/main" val="1551042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771" y="1746907"/>
            <a:ext cx="6096000" cy="461665"/>
          </a:xfrm>
          <a:prstGeom prst="rect">
            <a:avLst/>
          </a:prstGeom>
        </p:spPr>
        <p:txBody>
          <a:bodyPr>
            <a:spAutoFit/>
          </a:bodyPr>
          <a:lstStyle/>
          <a:p>
            <a:pPr algn="ctr">
              <a:defRPr/>
            </a:pPr>
            <a:endParaRPr lang="en-GB" sz="2400" dirty="0">
              <a:latin typeface="Comic Sans MS" panose="030F0702030302020204" pitchFamily="66" charset="0"/>
            </a:endParaRPr>
          </a:p>
        </p:txBody>
      </p:sp>
      <p:sp>
        <p:nvSpPr>
          <p:cNvPr id="5" name="Title 4"/>
          <p:cNvSpPr>
            <a:spLocks noGrp="1"/>
          </p:cNvSpPr>
          <p:nvPr>
            <p:ph type="ctrTitle"/>
          </p:nvPr>
        </p:nvSpPr>
        <p:spPr>
          <a:xfrm>
            <a:off x="1632857" y="307788"/>
            <a:ext cx="9144000" cy="665163"/>
          </a:xfrm>
        </p:spPr>
        <p:txBody>
          <a:bodyPr>
            <a:normAutofit fontScale="90000"/>
          </a:bodyPr>
          <a:lstStyle/>
          <a:p>
            <a:r>
              <a:rPr lang="en-GB" dirty="0" smtClean="0">
                <a:latin typeface="Comic Sans MS" panose="030F0702030302020204" pitchFamily="66" charset="0"/>
              </a:rPr>
              <a:t>River Thames</a:t>
            </a:r>
            <a:endParaRPr lang="en-GB" dirty="0">
              <a:latin typeface="Comic Sans MS" panose="030F0702030302020204" pitchFamily="66" charset="0"/>
            </a:endParaRPr>
          </a:p>
        </p:txBody>
      </p:sp>
      <p:sp>
        <p:nvSpPr>
          <p:cNvPr id="6" name="Subtitle 5"/>
          <p:cNvSpPr>
            <a:spLocks noGrp="1"/>
          </p:cNvSpPr>
          <p:nvPr>
            <p:ph type="subTitle" idx="1"/>
          </p:nvPr>
        </p:nvSpPr>
        <p:spPr>
          <a:xfrm>
            <a:off x="275771" y="1977738"/>
            <a:ext cx="9042400" cy="4880262"/>
          </a:xfrm>
        </p:spPr>
        <p:txBody>
          <a:bodyPr>
            <a:normAutofit/>
          </a:bodyPr>
          <a:lstStyle/>
          <a:p>
            <a:pPr algn="just"/>
            <a:r>
              <a:rPr lang="en-GB" dirty="0" smtClean="0">
                <a:solidFill>
                  <a:schemeClr val="tx1"/>
                </a:solidFill>
                <a:latin typeface="Comic Sans MS" panose="030F0702030302020204" pitchFamily="66" charset="0"/>
              </a:rPr>
              <a:t>The source of the River Thames (referred to as ‘Thames Head’) is 3.5 miles south west of Cirencester.  It is the longest river entirely in England.</a:t>
            </a:r>
          </a:p>
          <a:p>
            <a:pPr algn="l"/>
            <a:r>
              <a:rPr lang="en-GB" altLang="en-US" dirty="0" smtClean="0">
                <a:solidFill>
                  <a:schemeClr val="tx1"/>
                </a:solidFill>
                <a:latin typeface="Comic Sans MS" panose="030F0702030302020204" pitchFamily="66" charset="0"/>
              </a:rPr>
              <a:t>It is marked by a large stone which says: </a:t>
            </a:r>
          </a:p>
          <a:p>
            <a:pPr algn="l"/>
            <a:endParaRPr lang="en-GB" dirty="0" smtClean="0">
              <a:latin typeface="Comic Sans MS" panose="030F0702030302020204" pitchFamily="66" charset="0"/>
            </a:endParaRPr>
          </a:p>
          <a:p>
            <a:pPr algn="l">
              <a:spcBef>
                <a:spcPts val="0"/>
              </a:spcBef>
              <a:defRPr/>
            </a:pPr>
            <a:r>
              <a:rPr lang="en-GB" b="1" dirty="0" smtClean="0">
                <a:latin typeface="Comic Sans MS" panose="030F0702030302020204" pitchFamily="66" charset="0"/>
              </a:rPr>
              <a:t>'The conservation of the River Thames 1857 - 1974. </a:t>
            </a:r>
          </a:p>
          <a:p>
            <a:pPr algn="l">
              <a:spcBef>
                <a:spcPts val="0"/>
              </a:spcBef>
              <a:defRPr/>
            </a:pPr>
            <a:endParaRPr lang="en-GB" b="1" dirty="0" smtClean="0">
              <a:latin typeface="Comic Sans MS" panose="030F0702030302020204" pitchFamily="66" charset="0"/>
            </a:endParaRPr>
          </a:p>
          <a:p>
            <a:pPr algn="l">
              <a:spcBef>
                <a:spcPts val="0"/>
              </a:spcBef>
              <a:defRPr/>
            </a:pPr>
            <a:r>
              <a:rPr lang="en-GB" b="1" dirty="0" smtClean="0">
                <a:latin typeface="Comic Sans MS" panose="030F0702030302020204" pitchFamily="66" charset="0"/>
              </a:rPr>
              <a:t>This stone was placed here to mark the source of the River Thames.' </a:t>
            </a:r>
          </a:p>
          <a:p>
            <a:pPr algn="just"/>
            <a:endParaRPr lang="en-GB" dirty="0" smtClean="0">
              <a:solidFill>
                <a:schemeClr val="tx1"/>
              </a:solidFill>
              <a:latin typeface="Comic Sans MS" panose="030F0702030302020204" pitchFamily="66" charset="0"/>
            </a:endParaRPr>
          </a:p>
          <a:p>
            <a:pPr algn="just"/>
            <a:r>
              <a:rPr lang="en-GB" dirty="0" smtClean="0">
                <a:latin typeface="Comic Sans MS" panose="030F0702030302020204" pitchFamily="66" charset="0"/>
              </a:rPr>
              <a:t>Did you know…</a:t>
            </a:r>
          </a:p>
          <a:p>
            <a:pPr algn="just"/>
            <a:r>
              <a:rPr lang="en-GB" dirty="0" smtClean="0">
                <a:solidFill>
                  <a:schemeClr val="tx1"/>
                </a:solidFill>
                <a:latin typeface="Comic Sans MS" panose="030F0702030302020204" pitchFamily="66" charset="0"/>
              </a:rPr>
              <a:t>The source of the Thames is </a:t>
            </a:r>
            <a:r>
              <a:rPr lang="en-GB" dirty="0" err="1" smtClean="0">
                <a:solidFill>
                  <a:schemeClr val="tx1"/>
                </a:solidFill>
                <a:latin typeface="Comic Sans MS" panose="030F0702030302020204" pitchFamily="66" charset="0"/>
              </a:rPr>
              <a:t>108.5m</a:t>
            </a:r>
            <a:r>
              <a:rPr lang="en-GB" dirty="0" smtClean="0">
                <a:solidFill>
                  <a:schemeClr val="tx1"/>
                </a:solidFill>
                <a:latin typeface="Comic Sans MS" panose="030F0702030302020204" pitchFamily="66" charset="0"/>
              </a:rPr>
              <a:t> above sea level.</a:t>
            </a:r>
          </a:p>
          <a:p>
            <a:pPr algn="just"/>
            <a:endParaRPr lang="en-GB" dirty="0" smtClean="0">
              <a:solidFill>
                <a:schemeClr val="tx1"/>
              </a:solidFill>
              <a:latin typeface="Comic Sans MS" panose="030F0702030302020204" pitchFamily="66" charset="0"/>
            </a:endParaRPr>
          </a:p>
          <a:p>
            <a:endParaRPr lang="en-GB" dirty="0"/>
          </a:p>
        </p:txBody>
      </p:sp>
      <p:sp>
        <p:nvSpPr>
          <p:cNvPr id="8" name="Rectangle 7"/>
          <p:cNvSpPr/>
          <p:nvPr/>
        </p:nvSpPr>
        <p:spPr>
          <a:xfrm>
            <a:off x="515612" y="1098319"/>
            <a:ext cx="3879588" cy="523220"/>
          </a:xfrm>
          <a:prstGeom prst="rect">
            <a:avLst/>
          </a:prstGeom>
        </p:spPr>
        <p:txBody>
          <a:bodyPr wrap="none">
            <a:spAutoFit/>
          </a:bodyPr>
          <a:lstStyle/>
          <a:p>
            <a:r>
              <a:rPr lang="en-GB" altLang="en-US" sz="2800" dirty="0" smtClean="0">
                <a:latin typeface="Comic Sans MS" panose="030F0702030302020204" pitchFamily="66" charset="0"/>
              </a:rPr>
              <a:t>Where Does it Start?</a:t>
            </a:r>
            <a:endParaRPr lang="en-GB" sz="2800" dirty="0">
              <a:latin typeface="Comic Sans MS" panose="030F0702030302020204" pitchFamily="66" charset="0"/>
            </a:endParaRPr>
          </a:p>
        </p:txBody>
      </p:sp>
      <p:pic>
        <p:nvPicPr>
          <p:cNvPr id="9" name="Picture 8"/>
          <p:cNvPicPr>
            <a:picLocks noChangeAspect="1"/>
          </p:cNvPicPr>
          <p:nvPr/>
        </p:nvPicPr>
        <p:blipFill>
          <a:blip r:embed="rId2"/>
          <a:stretch>
            <a:fillRect/>
          </a:stretch>
        </p:blipFill>
        <p:spPr>
          <a:xfrm>
            <a:off x="9318171" y="972951"/>
            <a:ext cx="2453859" cy="2843060"/>
          </a:xfrm>
          <a:prstGeom prst="rect">
            <a:avLst/>
          </a:prstGeom>
        </p:spPr>
      </p:pic>
    </p:spTree>
    <p:extLst>
      <p:ext uri="{BB962C8B-B14F-4D97-AF65-F5344CB8AC3E}">
        <p14:creationId xmlns:p14="http://schemas.microsoft.com/office/powerpoint/2010/main" val="15771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414983"/>
            <a:ext cx="10515600" cy="1325563"/>
          </a:xfrm>
        </p:spPr>
        <p:txBody>
          <a:bodyPr>
            <a:noAutofit/>
          </a:bodyPr>
          <a:lstStyle/>
          <a:p>
            <a:r>
              <a:rPr lang="en-GB" sz="2800" dirty="0" smtClean="0">
                <a:latin typeface="Comic Sans MS" panose="030F0702030302020204" pitchFamily="66" charset="0"/>
              </a:rPr>
              <a:t>River Thames was the source of drinking water. It acted a a water- highway through England. Many people relied on the river.</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Visit the site:</a:t>
            </a:r>
            <a:br>
              <a:rPr lang="en-GB" sz="2800" dirty="0" smtClean="0">
                <a:latin typeface="Comic Sans MS" panose="030F0702030302020204" pitchFamily="66" charset="0"/>
              </a:rPr>
            </a:br>
            <a:r>
              <a:rPr lang="en-GB" sz="2800" dirty="0" smtClean="0">
                <a:latin typeface="Comic Sans MS" panose="030F0702030302020204" pitchFamily="66" charset="0"/>
                <a:hlinkClick r:id="rId2"/>
              </a:rPr>
              <a:t>http://</a:t>
            </a:r>
            <a:r>
              <a:rPr lang="en-GB" sz="2800" dirty="0" err="1" smtClean="0">
                <a:latin typeface="Comic Sans MS" panose="030F0702030302020204" pitchFamily="66" charset="0"/>
                <a:hlinkClick r:id="rId2"/>
              </a:rPr>
              <a:t>www.avictorian.com</a:t>
            </a:r>
            <a:r>
              <a:rPr lang="en-GB" sz="2800" dirty="0" smtClean="0">
                <a:latin typeface="Comic Sans MS" panose="030F0702030302020204" pitchFamily="66" charset="0"/>
                <a:hlinkClick r:id="rId2"/>
              </a:rPr>
              <a:t>/</a:t>
            </a:r>
            <a:r>
              <a:rPr lang="en-GB" sz="2800" dirty="0" err="1" smtClean="0">
                <a:latin typeface="Comic Sans MS" panose="030F0702030302020204" pitchFamily="66" charset="0"/>
                <a:hlinkClick r:id="rId2"/>
              </a:rPr>
              <a:t>thames.html</a:t>
            </a: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to find the ways the River Thames was used in Victorian era.</a:t>
            </a:r>
            <a:br>
              <a:rPr lang="en-GB" sz="2800" dirty="0" smtClean="0">
                <a:latin typeface="Comic Sans MS" panose="030F0702030302020204" pitchFamily="66" charset="0"/>
              </a:rPr>
            </a:br>
            <a:endParaRPr lang="en-GB" sz="2800" dirty="0">
              <a:latin typeface="Comic Sans MS" panose="030F0702030302020204" pitchFamily="66" charset="0"/>
            </a:endParaRPr>
          </a:p>
        </p:txBody>
      </p:sp>
      <p:sp>
        <p:nvSpPr>
          <p:cNvPr id="4" name="Content Placeholder 3"/>
          <p:cNvSpPr>
            <a:spLocks noGrp="1"/>
          </p:cNvSpPr>
          <p:nvPr>
            <p:ph idx="1"/>
          </p:nvPr>
        </p:nvSpPr>
        <p:spPr>
          <a:xfrm>
            <a:off x="130629" y="4587047"/>
            <a:ext cx="10515600" cy="2547364"/>
          </a:xfrm>
          <a:prstGeom prst="rect">
            <a:avLst/>
          </a:prstGeom>
        </p:spPr>
        <p:txBody>
          <a:bodyPr wrap="square">
            <a:spAutoFit/>
          </a:bodyPr>
          <a:lstStyle/>
          <a:p>
            <a:pPr marL="0" indent="0">
              <a:buNone/>
              <a:defRPr/>
            </a:pPr>
            <a:r>
              <a:rPr lang="en-GB" sz="2400" dirty="0">
                <a:latin typeface="Comic Sans MS" panose="030F0702030302020204" pitchFamily="66" charset="0"/>
              </a:rPr>
              <a:t>For many years, most of the city’s rubbish, food and toilet </a:t>
            </a:r>
            <a:r>
              <a:rPr lang="en-GB" sz="2400" dirty="0" smtClean="0">
                <a:latin typeface="Comic Sans MS" panose="030F0702030302020204" pitchFamily="66" charset="0"/>
              </a:rPr>
              <a:t>waste </a:t>
            </a:r>
            <a:r>
              <a:rPr lang="en-GB" sz="2400" dirty="0">
                <a:latin typeface="Comic Sans MS" panose="030F0702030302020204" pitchFamily="66" charset="0"/>
              </a:rPr>
              <a:t>was dumped in the river! In 1858, the smell coming from the river was so disgusting that Parliament (which is on the banks of the Thames) had to be suspended. Consequently, the government decided to find a way to rid the Thames of sewage. Along came Sir Joseph </a:t>
            </a:r>
            <a:r>
              <a:rPr lang="en-GB" sz="2400" dirty="0" err="1">
                <a:latin typeface="Comic Sans MS" panose="030F0702030302020204" pitchFamily="66" charset="0"/>
              </a:rPr>
              <a:t>Bazalgette</a:t>
            </a:r>
            <a:r>
              <a:rPr lang="en-GB" sz="2400" dirty="0">
                <a:latin typeface="Comic Sans MS" panose="030F0702030302020204" pitchFamily="66" charset="0"/>
              </a:rPr>
              <a:t> who built a sewerage system for London.</a:t>
            </a:r>
          </a:p>
          <a:p>
            <a:pPr>
              <a:defRPr/>
            </a:pPr>
            <a:endParaRPr lang="en-GB" sz="2400"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10508342" y="3866188"/>
            <a:ext cx="1683658" cy="1994541"/>
          </a:xfrm>
          <a:prstGeom prst="rect">
            <a:avLst/>
          </a:prstGeom>
        </p:spPr>
      </p:pic>
    </p:spTree>
    <p:extLst>
      <p:ext uri="{BB962C8B-B14F-4D97-AF65-F5344CB8AC3E}">
        <p14:creationId xmlns:p14="http://schemas.microsoft.com/office/powerpoint/2010/main" val="213361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Activity</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After you’ve explored </a:t>
            </a:r>
            <a:r>
              <a:rPr lang="en-GB" dirty="0">
                <a:latin typeface="Comic Sans MS" panose="030F0702030302020204" pitchFamily="66" charset="0"/>
              </a:rPr>
              <a:t>how Victorians used River Thames </a:t>
            </a:r>
          </a:p>
          <a:p>
            <a:pPr marL="0" indent="0">
              <a:buNone/>
            </a:pPr>
            <a:r>
              <a:rPr lang="en-GB" dirty="0" smtClean="0">
                <a:latin typeface="Comic Sans MS" panose="030F0702030302020204" pitchFamily="66" charset="0"/>
              </a:rPr>
              <a:t>Draw and explain its uses.</a:t>
            </a:r>
            <a:endParaRPr lang="en-GB" dirty="0">
              <a:latin typeface="Comic Sans MS" panose="030F0702030302020204" pitchFamily="66" charset="0"/>
            </a:endParaRPr>
          </a:p>
        </p:txBody>
      </p:sp>
    </p:spTree>
    <p:extLst>
      <p:ext uri="{BB962C8B-B14F-4D97-AF65-F5344CB8AC3E}">
        <p14:creationId xmlns:p14="http://schemas.microsoft.com/office/powerpoint/2010/main" val="253997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6614"/>
            <a:ext cx="91582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0.geograph.org.uk/photos/94/07/940780_6e29cb6e.jpg"/>
          <p:cNvPicPr>
            <a:picLocks noChangeAspect="1" noChangeArrowheads="1"/>
          </p:cNvPicPr>
          <p:nvPr/>
        </p:nvPicPr>
        <p:blipFill>
          <a:blip r:embed="rId3"/>
          <a:srcRect/>
          <a:stretch>
            <a:fillRect/>
          </a:stretch>
        </p:blipFill>
        <p:spPr bwMode="auto">
          <a:xfrm>
            <a:off x="1524000" y="3716339"/>
            <a:ext cx="1536700" cy="1152525"/>
          </a:xfrm>
          <a:prstGeom prst="rect">
            <a:avLst/>
          </a:prstGeom>
          <a:ln>
            <a:noFill/>
          </a:ln>
          <a:effectLst>
            <a:outerShdw blurRad="292100" dist="139700" dir="2700000" algn="tl" rotWithShape="0">
              <a:srgbClr val="333333">
                <a:alpha val="65000"/>
              </a:srgbClr>
            </a:outerShdw>
          </a:effectLst>
        </p:spPr>
      </p:pic>
      <p:cxnSp>
        <p:nvCxnSpPr>
          <p:cNvPr id="9" name="Curved Connector 8"/>
          <p:cNvCxnSpPr/>
          <p:nvPr/>
        </p:nvCxnSpPr>
        <p:spPr>
          <a:xfrm rot="16200000" flipH="1">
            <a:off x="1379538" y="2673351"/>
            <a:ext cx="1368425" cy="431800"/>
          </a:xfrm>
          <a:prstGeom prst="curvedConnector3">
            <a:avLst>
              <a:gd name="adj1" fmla="val 52089"/>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0800000" flipV="1">
            <a:off x="2782889" y="1052514"/>
            <a:ext cx="1800225" cy="1152525"/>
          </a:xfrm>
          <a:prstGeom prst="curvedConnector3">
            <a:avLst>
              <a:gd name="adj1" fmla="val 38360"/>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static.guim.co.uk/sys-images/Environment/Pix/columnists/2011/10/25/1319536262293/Hydropower-turbine-on-Map-001.jpg"/>
          <p:cNvPicPr>
            <a:picLocks noChangeAspect="1" noChangeArrowheads="1"/>
          </p:cNvPicPr>
          <p:nvPr/>
        </p:nvPicPr>
        <p:blipFill>
          <a:blip r:embed="rId4"/>
          <a:srcRect/>
          <a:stretch>
            <a:fillRect/>
          </a:stretch>
        </p:blipFill>
        <p:spPr bwMode="auto">
          <a:xfrm>
            <a:off x="3287713" y="115889"/>
            <a:ext cx="1560512" cy="936625"/>
          </a:xfrm>
          <a:prstGeom prst="rect">
            <a:avLst/>
          </a:prstGeom>
          <a:ln>
            <a:noFill/>
          </a:ln>
          <a:effectLst>
            <a:outerShdw blurRad="292100" dist="139700" dir="2700000" algn="tl" rotWithShape="0">
              <a:srgbClr val="333333">
                <a:alpha val="65000"/>
              </a:srgbClr>
            </a:outerShdw>
          </a:effectLst>
        </p:spPr>
      </p:pic>
      <p:cxnSp>
        <p:nvCxnSpPr>
          <p:cNvPr id="8" name="Curved Connector 7"/>
          <p:cNvCxnSpPr/>
          <p:nvPr/>
        </p:nvCxnSpPr>
        <p:spPr>
          <a:xfrm rot="5400000">
            <a:off x="4260057" y="2456657"/>
            <a:ext cx="936625" cy="576262"/>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7410" name="Picture 2" descr="http://www.boathouse19.com/images/henley_regatta_windsorboys1_470x300.jpg"/>
          <p:cNvPicPr>
            <a:picLocks noChangeAspect="1" noChangeArrowheads="1"/>
          </p:cNvPicPr>
          <p:nvPr/>
        </p:nvPicPr>
        <p:blipFill>
          <a:blip r:embed="rId5"/>
          <a:srcRect/>
          <a:stretch>
            <a:fillRect/>
          </a:stretch>
        </p:blipFill>
        <p:spPr bwMode="auto">
          <a:xfrm>
            <a:off x="4224339" y="1700213"/>
            <a:ext cx="1430337" cy="914400"/>
          </a:xfrm>
          <a:prstGeom prst="rect">
            <a:avLst/>
          </a:prstGeom>
          <a:ln>
            <a:noFill/>
          </a:ln>
          <a:effectLst>
            <a:outerShdw blurRad="292100" dist="139700" dir="2700000" algn="tl" rotWithShape="0">
              <a:srgbClr val="333333">
                <a:alpha val="65000"/>
              </a:srgbClr>
            </a:outerShdw>
          </a:effectLst>
        </p:spPr>
      </p:pic>
      <p:cxnSp>
        <p:nvCxnSpPr>
          <p:cNvPr id="10" name="Curved Connector 9"/>
          <p:cNvCxnSpPr/>
          <p:nvPr/>
        </p:nvCxnSpPr>
        <p:spPr>
          <a:xfrm flipV="1">
            <a:off x="6383339" y="3933825"/>
            <a:ext cx="1557337" cy="1295400"/>
          </a:xfrm>
          <a:prstGeom prst="curvedConnector3">
            <a:avLst>
              <a:gd name="adj1" fmla="val 3041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9458" name="Picture 2" descr="http://www.londontop100.co.uk/London-Wetland-Centre.jpg"/>
          <p:cNvPicPr>
            <a:picLocks noChangeAspect="1" noChangeArrowheads="1"/>
          </p:cNvPicPr>
          <p:nvPr/>
        </p:nvPicPr>
        <p:blipFill>
          <a:blip r:embed="rId6"/>
          <a:srcRect/>
          <a:stretch>
            <a:fillRect/>
          </a:stretch>
        </p:blipFill>
        <p:spPr bwMode="auto">
          <a:xfrm>
            <a:off x="5664201" y="5084763"/>
            <a:ext cx="1323975" cy="1395412"/>
          </a:xfrm>
          <a:prstGeom prst="rect">
            <a:avLst/>
          </a:prstGeom>
          <a:ln>
            <a:noFill/>
          </a:ln>
          <a:effectLst>
            <a:outerShdw blurRad="292100" dist="139700" dir="2700000" algn="tl" rotWithShape="0">
              <a:srgbClr val="333333">
                <a:alpha val="65000"/>
              </a:srgbClr>
            </a:outerShdw>
          </a:effectLst>
        </p:spPr>
      </p:pic>
      <p:cxnSp>
        <p:nvCxnSpPr>
          <p:cNvPr id="12" name="Curved Connector 11"/>
          <p:cNvCxnSpPr/>
          <p:nvPr/>
        </p:nvCxnSpPr>
        <p:spPr>
          <a:xfrm rot="16200000" flipH="1">
            <a:off x="7643813" y="2168526"/>
            <a:ext cx="1655763" cy="1008062"/>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2530" name="Picture 2" descr="http://photos2.spareroom.co.uk/images/flatshare/listings/large/16/77/1677587.jpg"/>
          <p:cNvPicPr>
            <a:picLocks noChangeAspect="1" noChangeArrowheads="1"/>
          </p:cNvPicPr>
          <p:nvPr/>
        </p:nvPicPr>
        <p:blipFill>
          <a:blip r:embed="rId7"/>
          <a:srcRect/>
          <a:stretch>
            <a:fillRect/>
          </a:stretch>
        </p:blipFill>
        <p:spPr bwMode="auto">
          <a:xfrm>
            <a:off x="6672263" y="836614"/>
            <a:ext cx="1727200" cy="1296987"/>
          </a:xfrm>
          <a:prstGeom prst="rect">
            <a:avLst/>
          </a:prstGeom>
          <a:ln>
            <a:noFill/>
          </a:ln>
          <a:effectLst>
            <a:outerShdw blurRad="292100" dist="139700" dir="2700000" algn="tl" rotWithShape="0">
              <a:srgbClr val="333333">
                <a:alpha val="65000"/>
              </a:srgbClr>
            </a:outerShdw>
          </a:effectLst>
        </p:spPr>
      </p:pic>
      <p:cxnSp>
        <p:nvCxnSpPr>
          <p:cNvPr id="27" name="Curved Connector 26"/>
          <p:cNvCxnSpPr/>
          <p:nvPr/>
        </p:nvCxnSpPr>
        <p:spPr>
          <a:xfrm>
            <a:off x="7319963" y="3284538"/>
            <a:ext cx="1439862" cy="360362"/>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6" name="Picture 2" descr="http://www.london-se1.co.uk/whatson/imageuploads/1150021828_62.49.27.213.jpg"/>
          <p:cNvPicPr>
            <a:picLocks noChangeAspect="1" noChangeArrowheads="1"/>
          </p:cNvPicPr>
          <p:nvPr/>
        </p:nvPicPr>
        <p:blipFill>
          <a:blip r:embed="rId8"/>
          <a:srcRect/>
          <a:stretch>
            <a:fillRect/>
          </a:stretch>
        </p:blipFill>
        <p:spPr bwMode="auto">
          <a:xfrm>
            <a:off x="5951539" y="2276475"/>
            <a:ext cx="1506537" cy="11303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103144" y="159669"/>
            <a:ext cx="3094117" cy="646331"/>
          </a:xfrm>
          <a:prstGeom prst="rect">
            <a:avLst/>
          </a:prstGeom>
          <a:noFill/>
        </p:spPr>
        <p:txBody>
          <a:bodyPr wrap="none" rtlCol="0">
            <a:spAutoFit/>
          </a:bodyPr>
          <a:lstStyle/>
          <a:p>
            <a:r>
              <a:rPr lang="en-GB" sz="3600" dirty="0" smtClean="0">
                <a:latin typeface="Comic Sans MS" panose="030F0702030302020204" pitchFamily="66" charset="0"/>
              </a:rPr>
              <a:t>River Thames</a:t>
            </a:r>
            <a:endParaRPr lang="en-GB" sz="3600" dirty="0">
              <a:latin typeface="Comic Sans MS" panose="030F0702030302020204" pitchFamily="66" charset="0"/>
            </a:endParaRPr>
          </a:p>
        </p:txBody>
      </p:sp>
      <p:sp>
        <p:nvSpPr>
          <p:cNvPr id="3" name="TextBox 2"/>
          <p:cNvSpPr txBox="1"/>
          <p:nvPr/>
        </p:nvSpPr>
        <p:spPr>
          <a:xfrm>
            <a:off x="298654" y="168247"/>
            <a:ext cx="2736647" cy="400110"/>
          </a:xfrm>
          <a:prstGeom prst="rect">
            <a:avLst/>
          </a:prstGeom>
          <a:noFill/>
        </p:spPr>
        <p:txBody>
          <a:bodyPr wrap="none" rtlCol="0">
            <a:spAutoFit/>
          </a:bodyPr>
          <a:lstStyle/>
          <a:p>
            <a:r>
              <a:rPr lang="en-GB" sz="2000" dirty="0" smtClean="0">
                <a:solidFill>
                  <a:srgbClr val="FF0000"/>
                </a:solidFill>
                <a:latin typeface="Comic Sans MS" panose="030F0702030302020204" pitchFamily="66" charset="0"/>
              </a:rPr>
              <a:t>Interesting to know…</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43994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0.geograph.org.uk/photos/94/07/940780_6e29cb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692151"/>
            <a:ext cx="412908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2424113" y="260351"/>
            <a:ext cx="698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a:latin typeface="Comic Sans MS" panose="030F0702030302020204" pitchFamily="66" charset="0"/>
              </a:rPr>
              <a:t>Abingdon Lock</a:t>
            </a:r>
            <a:endParaRPr lang="en-GB" altLang="en-US">
              <a:latin typeface="Comic Sans MS" panose="030F0702030302020204" pitchFamily="66" charset="0"/>
            </a:endParaRPr>
          </a:p>
        </p:txBody>
      </p:sp>
      <p:pic>
        <p:nvPicPr>
          <p:cNvPr id="5124" name="Picture 4" descr="http://www.visitthames.co.uk/images/sub/CO_335x240_abingdon%20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3789364"/>
            <a:ext cx="44878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5"/>
          <p:cNvSpPr txBox="1">
            <a:spLocks noChangeArrowheads="1"/>
          </p:cNvSpPr>
          <p:nvPr/>
        </p:nvSpPr>
        <p:spPr bwMode="auto">
          <a:xfrm>
            <a:off x="6024563" y="836613"/>
            <a:ext cx="338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omic Sans MS" panose="030F0702030302020204" pitchFamily="66" charset="0"/>
              </a:rPr>
              <a:t>This is the oldest lock in England.</a:t>
            </a:r>
          </a:p>
          <a:p>
            <a:pPr eaLnBrk="1" hangingPunct="1"/>
            <a:endParaRPr lang="en-GB" altLang="en-US">
              <a:latin typeface="Comic Sans MS" panose="030F0702030302020204" pitchFamily="66" charset="0"/>
            </a:endParaRPr>
          </a:p>
          <a:p>
            <a:pPr eaLnBrk="1" hangingPunct="1"/>
            <a:endParaRPr lang="en-GB" altLang="en-US">
              <a:latin typeface="Comic Sans MS" panose="030F0702030302020204" pitchFamily="66" charset="0"/>
            </a:endParaRPr>
          </a:p>
        </p:txBody>
      </p:sp>
      <p:sp>
        <p:nvSpPr>
          <p:cNvPr id="5126" name="TextBox 6"/>
          <p:cNvSpPr txBox="1">
            <a:spLocks noChangeArrowheads="1"/>
          </p:cNvSpPr>
          <p:nvPr/>
        </p:nvSpPr>
        <p:spPr bwMode="auto">
          <a:xfrm>
            <a:off x="1847850" y="4149725"/>
            <a:ext cx="33845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omic Sans MS" panose="030F0702030302020204" pitchFamily="66" charset="0"/>
              </a:rPr>
              <a:t>Locks are like stairs – they let boats go up and down the river easily.</a:t>
            </a:r>
          </a:p>
        </p:txBody>
      </p:sp>
      <p:pic>
        <p:nvPicPr>
          <p:cNvPr id="2" name="Picture 1"/>
          <p:cNvPicPr>
            <a:picLocks noChangeAspect="1"/>
          </p:cNvPicPr>
          <p:nvPr/>
        </p:nvPicPr>
        <p:blipFill>
          <a:blip r:embed="rId4"/>
          <a:stretch>
            <a:fillRect/>
          </a:stretch>
        </p:blipFill>
        <p:spPr>
          <a:xfrm>
            <a:off x="7153096" y="1121515"/>
            <a:ext cx="5038904" cy="2537220"/>
          </a:xfrm>
          <a:prstGeom prst="rect">
            <a:avLst/>
          </a:prstGeom>
          <a:solidFill>
            <a:srgbClr val="FF0000"/>
          </a:solidFill>
        </p:spPr>
      </p:pic>
      <p:cxnSp>
        <p:nvCxnSpPr>
          <p:cNvPr id="4" name="Straight Arrow Connector 3"/>
          <p:cNvCxnSpPr/>
          <p:nvPr/>
        </p:nvCxnSpPr>
        <p:spPr>
          <a:xfrm flipV="1">
            <a:off x="5808663" y="1799771"/>
            <a:ext cx="1344433" cy="1062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298654" y="168247"/>
            <a:ext cx="2736647" cy="400110"/>
          </a:xfrm>
          <a:prstGeom prst="rect">
            <a:avLst/>
          </a:prstGeom>
          <a:noFill/>
        </p:spPr>
        <p:txBody>
          <a:bodyPr wrap="none" rtlCol="0">
            <a:spAutoFit/>
          </a:bodyPr>
          <a:lstStyle/>
          <a:p>
            <a:r>
              <a:rPr lang="en-GB" sz="2000" dirty="0" smtClean="0">
                <a:solidFill>
                  <a:srgbClr val="FF0000"/>
                </a:solidFill>
                <a:latin typeface="Comic Sans MS" panose="030F0702030302020204" pitchFamily="66" charset="0"/>
              </a:rPr>
              <a:t>Interesting to know…</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4783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5/5b/London_docks_c19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836613"/>
            <a:ext cx="3889375"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photos2.spareroom.co.uk/images/flatshare/listings/large/16/77/16775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500438"/>
            <a:ext cx="42227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2782888" y="333375"/>
            <a:ext cx="6481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a:latin typeface="Comic Sans MS" panose="030F0702030302020204" pitchFamily="66" charset="0"/>
              </a:rPr>
              <a:t>The London Docks</a:t>
            </a:r>
          </a:p>
        </p:txBody>
      </p:sp>
      <p:sp>
        <p:nvSpPr>
          <p:cNvPr id="15365" name="TextBox 4"/>
          <p:cNvSpPr txBox="1">
            <a:spLocks noChangeArrowheads="1"/>
          </p:cNvSpPr>
          <p:nvPr/>
        </p:nvSpPr>
        <p:spPr bwMode="auto">
          <a:xfrm>
            <a:off x="5880100" y="981075"/>
            <a:ext cx="4248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omic Sans MS" panose="030F0702030302020204" pitchFamily="66" charset="0"/>
              </a:rPr>
              <a:t>This used to be where expensive goods like spices and cloth were shipped in from across the world.</a:t>
            </a:r>
          </a:p>
        </p:txBody>
      </p:sp>
      <p:sp>
        <p:nvSpPr>
          <p:cNvPr id="15366" name="TextBox 5"/>
          <p:cNvSpPr txBox="1">
            <a:spLocks noChangeArrowheads="1"/>
          </p:cNvSpPr>
          <p:nvPr/>
        </p:nvSpPr>
        <p:spPr bwMode="auto">
          <a:xfrm>
            <a:off x="1919288" y="4437064"/>
            <a:ext cx="3744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omic Sans MS" panose="030F0702030302020204" pitchFamily="66" charset="0"/>
              </a:rPr>
              <a:t>Now, the docks have been made into marinas for people to keep their yachts, and luxury flats.</a:t>
            </a:r>
          </a:p>
        </p:txBody>
      </p:sp>
      <p:sp>
        <p:nvSpPr>
          <p:cNvPr id="7" name="TextBox 6"/>
          <p:cNvSpPr txBox="1"/>
          <p:nvPr/>
        </p:nvSpPr>
        <p:spPr>
          <a:xfrm>
            <a:off x="298654" y="168247"/>
            <a:ext cx="2736647" cy="400110"/>
          </a:xfrm>
          <a:prstGeom prst="rect">
            <a:avLst/>
          </a:prstGeom>
          <a:noFill/>
        </p:spPr>
        <p:txBody>
          <a:bodyPr wrap="none" rtlCol="0">
            <a:spAutoFit/>
          </a:bodyPr>
          <a:lstStyle/>
          <a:p>
            <a:r>
              <a:rPr lang="en-GB" sz="2000" dirty="0" smtClean="0">
                <a:solidFill>
                  <a:srgbClr val="FF0000"/>
                </a:solidFill>
                <a:latin typeface="Comic Sans MS" panose="030F0702030302020204" pitchFamily="66" charset="0"/>
              </a:rPr>
              <a:t>Interesting to know…</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773045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788</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Times New Roman</vt:lpstr>
      <vt:lpstr>Office Theme</vt:lpstr>
      <vt:lpstr>Victorian Era and River Thames</vt:lpstr>
      <vt:lpstr>Who were the Victorians?</vt:lpstr>
      <vt:lpstr>During Queen Victoria’s reign:</vt:lpstr>
      <vt:lpstr>River Thames</vt:lpstr>
      <vt:lpstr>River Thames was the source of drinking water. It acted a a water- highway through England. Many people relied on the river.  Visit the site: http://www.avictorian.com/thames.html to find the ways the River Thames was used in Victorian era. </vt:lpstr>
      <vt:lpstr>Activity</vt:lpstr>
      <vt:lpstr>PowerPoint Presentation</vt:lpstr>
      <vt:lpstr>PowerPoint Presentation</vt:lpstr>
      <vt:lpstr>PowerPoint Presentation</vt:lpstr>
      <vt:lpstr>PowerPoint Presentation</vt:lpstr>
      <vt:lpstr>PowerPoint Presentation</vt:lpstr>
      <vt:lpstr>PowerPoint Presentation</vt:lpstr>
      <vt:lpstr>Challenges:</vt:lpstr>
      <vt:lpstr>What effect did Victorian era have on the world?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era and River Thames</dc:title>
  <dc:creator>Agni</dc:creator>
  <cp:lastModifiedBy>Agni</cp:lastModifiedBy>
  <cp:revision>11</cp:revision>
  <dcterms:created xsi:type="dcterms:W3CDTF">2020-04-27T13:08:01Z</dcterms:created>
  <dcterms:modified xsi:type="dcterms:W3CDTF">2020-04-27T14:44:26Z</dcterms:modified>
</cp:coreProperties>
</file>