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302" r:id="rId3"/>
    <p:sldId id="334" r:id="rId4"/>
    <p:sldId id="306" r:id="rId5"/>
    <p:sldId id="335" r:id="rId6"/>
    <p:sldId id="33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9999"/>
    <a:srgbClr val="FF9900"/>
    <a:srgbClr val="009900"/>
    <a:srgbClr val="00FFCC"/>
    <a:srgbClr val="FF0000"/>
    <a:srgbClr val="00FF00"/>
    <a:srgbClr val="CC99FF"/>
    <a:srgbClr val="FF99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2" autoAdjust="0"/>
    <p:restoredTop sz="94660"/>
  </p:normalViewPr>
  <p:slideViewPr>
    <p:cSldViewPr>
      <p:cViewPr varScale="1">
        <p:scale>
          <a:sx n="62" d="100"/>
          <a:sy n="62" d="100"/>
        </p:scale>
        <p:origin x="130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E4726-E21E-4BE1-8B88-36B032B679E0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C8C15-ED34-45F0-B240-0CE9AA49F8D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50000">
              <a:srgbClr val="CCCCFF"/>
            </a:gs>
            <a:gs pos="100000">
              <a:srgbClr val="CC99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69B74D7-955C-4640-8B9D-84998302DA14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284984"/>
            <a:ext cx="7632848" cy="1600200"/>
          </a:xfrm>
        </p:spPr>
        <p:txBody>
          <a:bodyPr/>
          <a:lstStyle/>
          <a:p>
            <a:r>
              <a:rPr lang="en-GB" dirty="0"/>
              <a:t>WALT: Identify determiners and understand their role in writing.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7000" b="1" dirty="0">
                <a:solidFill>
                  <a:schemeClr val="tx1"/>
                </a:solidFill>
              </a:rPr>
              <a:t>Determiners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/>
              <a:t>Determiners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136904" cy="2341240"/>
          </a:xfrm>
        </p:spPr>
        <p:txBody>
          <a:bodyPr>
            <a:noAutofit/>
          </a:bodyPr>
          <a:lstStyle/>
          <a:p>
            <a:r>
              <a:rPr lang="en-GB" b="1" dirty="0"/>
              <a:t>Determiners</a:t>
            </a:r>
            <a:r>
              <a:rPr lang="en-GB" dirty="0"/>
              <a:t> are one of the eight main word classes. </a:t>
            </a:r>
          </a:p>
          <a:p>
            <a:r>
              <a:rPr lang="en-GB" dirty="0"/>
              <a:t>You will always find a determiner </a:t>
            </a:r>
            <a:r>
              <a:rPr lang="en-GB" b="1" dirty="0"/>
              <a:t>before a noun </a:t>
            </a:r>
            <a:r>
              <a:rPr lang="en-GB" dirty="0"/>
              <a:t>(unless an adjective sneaks in first!) </a:t>
            </a:r>
          </a:p>
          <a:p>
            <a:r>
              <a:rPr lang="en-GB" dirty="0"/>
              <a:t>For example: </a:t>
            </a:r>
          </a:p>
          <a:p>
            <a:endParaRPr lang="en-GB" dirty="0"/>
          </a:p>
          <a:p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     </a:t>
            </a:r>
          </a:p>
          <a:p>
            <a:pPr>
              <a:buNone/>
            </a:pPr>
            <a:r>
              <a:rPr lang="en-GB" dirty="0"/>
              <a:t>    </a:t>
            </a:r>
          </a:p>
          <a:p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051720" y="4293096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The children went outside. </a:t>
            </a: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051720" y="4293096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The </a:t>
            </a:r>
            <a:r>
              <a:rPr lang="en-GB" sz="3600" b="1" dirty="0">
                <a:solidFill>
                  <a:schemeClr val="accent5"/>
                </a:solidFill>
              </a:rPr>
              <a:t>children </a:t>
            </a:r>
            <a:r>
              <a:rPr lang="en-GB" sz="3600" b="1" dirty="0"/>
              <a:t>went outside. </a:t>
            </a:r>
          </a:p>
          <a:p>
            <a:endParaRPr lang="en-GB" dirty="0"/>
          </a:p>
        </p:txBody>
      </p:sp>
      <p:grpSp>
        <p:nvGrpSpPr>
          <p:cNvPr id="27" name="Group 26"/>
          <p:cNvGrpSpPr/>
          <p:nvPr/>
        </p:nvGrpSpPr>
        <p:grpSpPr>
          <a:xfrm>
            <a:off x="2915816" y="2996952"/>
            <a:ext cx="4176464" cy="1440160"/>
            <a:chOff x="2915816" y="2996952"/>
            <a:chExt cx="4176464" cy="1440160"/>
          </a:xfrm>
        </p:grpSpPr>
        <p:sp>
          <p:nvSpPr>
            <p:cNvPr id="15" name="Rounded Rectangle 14"/>
            <p:cNvSpPr/>
            <p:nvPr/>
          </p:nvSpPr>
          <p:spPr>
            <a:xfrm>
              <a:off x="2915816" y="2996952"/>
              <a:ext cx="4176464" cy="864096"/>
            </a:xfrm>
            <a:prstGeom prst="roundRect">
              <a:avLst/>
            </a:prstGeom>
            <a:ln w="57150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5"/>
                  </a:solidFill>
                </a:rPr>
                <a:t>Children</a:t>
              </a:r>
              <a:r>
                <a:rPr lang="en-GB" dirty="0"/>
                <a:t> is a </a:t>
              </a:r>
              <a:r>
                <a:rPr lang="en-GB" b="1" dirty="0">
                  <a:solidFill>
                    <a:schemeClr val="tx1"/>
                  </a:solidFill>
                </a:rPr>
                <a:t>noun</a:t>
              </a:r>
              <a:r>
                <a:rPr lang="en-GB" dirty="0"/>
                <a:t> – it is the name of a group of young people. 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H="1">
              <a:off x="4355976" y="3861048"/>
              <a:ext cx="288032" cy="576064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2051720" y="4293096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0066"/>
                </a:solidFill>
              </a:rPr>
              <a:t>The</a:t>
            </a:r>
            <a:r>
              <a:rPr lang="en-GB" sz="3600" b="1" dirty="0"/>
              <a:t> </a:t>
            </a:r>
            <a:r>
              <a:rPr lang="en-GB" sz="3600" b="1" dirty="0">
                <a:solidFill>
                  <a:schemeClr val="accent5"/>
                </a:solidFill>
              </a:rPr>
              <a:t>children </a:t>
            </a:r>
            <a:r>
              <a:rPr lang="en-GB" sz="3600" b="1" dirty="0"/>
              <a:t>went outside. </a:t>
            </a:r>
          </a:p>
          <a:p>
            <a:endParaRPr lang="en-GB" dirty="0"/>
          </a:p>
        </p:txBody>
      </p:sp>
      <p:grpSp>
        <p:nvGrpSpPr>
          <p:cNvPr id="30" name="Group 29"/>
          <p:cNvGrpSpPr/>
          <p:nvPr/>
        </p:nvGrpSpPr>
        <p:grpSpPr>
          <a:xfrm>
            <a:off x="899592" y="4869160"/>
            <a:ext cx="3096344" cy="1512168"/>
            <a:chOff x="1259632" y="4293096"/>
            <a:chExt cx="3096344" cy="1512168"/>
          </a:xfrm>
        </p:grpSpPr>
        <p:sp>
          <p:nvSpPr>
            <p:cNvPr id="31" name="Rounded Rectangle 30"/>
            <p:cNvSpPr/>
            <p:nvPr/>
          </p:nvSpPr>
          <p:spPr>
            <a:xfrm>
              <a:off x="1259632" y="4797152"/>
              <a:ext cx="3096344" cy="1008112"/>
            </a:xfrm>
            <a:prstGeom prst="roundRect">
              <a:avLst/>
            </a:prstGeom>
            <a:ln w="57150">
              <a:solidFill>
                <a:srgbClr val="FF006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66"/>
                  </a:solidFill>
                </a:rPr>
                <a:t>The</a:t>
              </a:r>
              <a:r>
                <a:rPr lang="en-GB" dirty="0"/>
                <a:t> is a </a:t>
              </a:r>
              <a:r>
                <a:rPr lang="en-GB" b="1" dirty="0">
                  <a:solidFill>
                    <a:schemeClr val="tx1"/>
                  </a:solidFill>
                </a:rPr>
                <a:t>determiner</a:t>
              </a:r>
              <a:r>
                <a:rPr lang="en-GB" dirty="0"/>
                <a:t> – it </a:t>
              </a:r>
              <a:r>
                <a:rPr lang="en-GB" b="1" dirty="0"/>
                <a:t>introduces the noun</a:t>
              </a:r>
              <a:r>
                <a:rPr lang="en-GB" dirty="0"/>
                <a:t>.</a:t>
              </a: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V="1">
              <a:off x="2843808" y="4293096"/>
              <a:ext cx="0" cy="504056"/>
            </a:xfrm>
            <a:prstGeom prst="straightConnector1">
              <a:avLst/>
            </a:prstGeom>
            <a:ln w="57150"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>
                          <a:solidFill>
                            <a:schemeClr val="bg1"/>
                          </a:solidFill>
                        </a:rPr>
                        <a:t>Show whether the noun being referred to is general or specific. 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Tell you which noun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Ask</a:t>
                      </a:r>
                      <a:r>
                        <a:rPr lang="en-GB" sz="2400" baseline="0" dirty="0">
                          <a:solidFill>
                            <a:schemeClr val="bg1"/>
                          </a:solidFill>
                        </a:rPr>
                        <a:t> which noun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bg1"/>
                          </a:solidFill>
                        </a:rPr>
                        <a:t>Show who the noun belongs to.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Specify how</a:t>
                      </a:r>
                      <a:r>
                        <a:rPr lang="en-GB" sz="24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many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/>
              <a:t>Determiners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136904" cy="4572000"/>
          </a:xfrm>
        </p:spPr>
        <p:txBody>
          <a:bodyPr>
            <a:noAutofit/>
          </a:bodyPr>
          <a:lstStyle/>
          <a:p>
            <a:r>
              <a:rPr lang="en-GB" dirty="0"/>
              <a:t>There are five main types of determiner. All introduce nouns but each has a slightly different role: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    </a:t>
            </a:r>
          </a:p>
          <a:p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251520" y="5733256"/>
            <a:ext cx="8640960" cy="864096"/>
          </a:xfrm>
          <a:prstGeom prst="roundRect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It may seem tricky but don’t panic! At the moment you only really to know about articles.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>
                          <a:solidFill>
                            <a:schemeClr val="bg1"/>
                          </a:solidFill>
                        </a:rPr>
                        <a:t>Show whether the noun being referred to is general or specific. 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Tell you which noun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Ask</a:t>
                      </a:r>
                      <a:r>
                        <a:rPr lang="en-GB" sz="2400" baseline="0" dirty="0">
                          <a:solidFill>
                            <a:schemeClr val="bg1"/>
                          </a:solidFill>
                        </a:rPr>
                        <a:t> which noun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bg1"/>
                          </a:solidFill>
                        </a:rPr>
                        <a:t>Show who the noun belongs to.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Specify how</a:t>
                      </a:r>
                      <a:r>
                        <a:rPr lang="en-GB" sz="24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many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Show whether the noun being referred to is general or specific. 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Tell you which noun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Ask</a:t>
                      </a:r>
                      <a:r>
                        <a:rPr lang="en-GB" sz="2400" baseline="0" dirty="0">
                          <a:solidFill>
                            <a:schemeClr val="bg1"/>
                          </a:solidFill>
                        </a:rPr>
                        <a:t> which noun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bg1"/>
                          </a:solidFill>
                        </a:rPr>
                        <a:t>Show who the noun belongs to.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Specify how</a:t>
                      </a:r>
                      <a:r>
                        <a:rPr lang="en-GB" sz="24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many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Show whether the noun being referred to is general or specific. 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Tell you which noun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Ask</a:t>
                      </a:r>
                      <a:r>
                        <a:rPr lang="en-GB" sz="2400" baseline="0" dirty="0">
                          <a:solidFill>
                            <a:schemeClr val="bg1"/>
                          </a:solidFill>
                        </a:rPr>
                        <a:t> which noun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bg1"/>
                          </a:solidFill>
                        </a:rPr>
                        <a:t>Show who the noun belongs to.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Specify how</a:t>
                      </a:r>
                      <a:r>
                        <a:rPr lang="en-GB" sz="24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many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Show whether the noun being referred to is general or specific. 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Tell you which noun.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Ask</a:t>
                      </a:r>
                      <a:r>
                        <a:rPr lang="en-GB" sz="2400" baseline="0" dirty="0">
                          <a:solidFill>
                            <a:schemeClr val="bg1"/>
                          </a:solidFill>
                        </a:rPr>
                        <a:t> which noun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bg1"/>
                          </a:solidFill>
                        </a:rPr>
                        <a:t>Show who the noun belongs to.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Specify how</a:t>
                      </a:r>
                      <a:r>
                        <a:rPr lang="en-GB" sz="24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many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Show whether the noun being referred to is general or specific. 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Tell you which noun.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Ask</a:t>
                      </a:r>
                      <a:r>
                        <a:rPr lang="en-GB" sz="2400" baseline="0" dirty="0">
                          <a:solidFill>
                            <a:schemeClr val="bg1"/>
                          </a:solidFill>
                        </a:rPr>
                        <a:t> which noun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bg1"/>
                          </a:solidFill>
                        </a:rPr>
                        <a:t>Show who the noun belongs to.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Specify how</a:t>
                      </a:r>
                      <a:r>
                        <a:rPr lang="en-GB" sz="24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many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Show whether the noun being referred to is general or specific. 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Tell you which noun.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Ask</a:t>
                      </a:r>
                      <a:r>
                        <a:rPr lang="en-GB" sz="2400" baseline="0" dirty="0"/>
                        <a:t> which noun.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bg1"/>
                          </a:solidFill>
                        </a:rPr>
                        <a:t>Show who the noun belongs to.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Specify how</a:t>
                      </a:r>
                      <a:r>
                        <a:rPr lang="en-GB" sz="24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many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Show whether the noun being referred to is general or specific. 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Tell you which noun.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Ask</a:t>
                      </a:r>
                      <a:r>
                        <a:rPr lang="en-GB" sz="2400" baseline="0" dirty="0"/>
                        <a:t> which noun.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bg1"/>
                          </a:solidFill>
                        </a:rPr>
                        <a:t>Show who the noun belongs to.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Specify how</a:t>
                      </a:r>
                      <a:r>
                        <a:rPr lang="en-GB" sz="24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many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Show whether the noun being referred to is general or specific. 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Tell you which noun.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Ask</a:t>
                      </a:r>
                      <a:r>
                        <a:rPr lang="en-GB" sz="2400" baseline="0" dirty="0"/>
                        <a:t> which noun.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/>
                        <a:t>Show who the noun belongs to.</a:t>
                      </a:r>
                      <a:r>
                        <a:rPr lang="en-GB" sz="2400" dirty="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Specify how</a:t>
                      </a:r>
                      <a:r>
                        <a:rPr lang="en-GB" sz="24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many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Show whether the noun being referred to is general or specific. 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Tell you which noun.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Ask</a:t>
                      </a:r>
                      <a:r>
                        <a:rPr lang="en-GB" sz="2400" baseline="0" dirty="0"/>
                        <a:t> which noun.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/>
                        <a:t>Show who the noun belongs to.</a:t>
                      </a:r>
                      <a:r>
                        <a:rPr lang="en-GB" sz="2400" dirty="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Specify how</a:t>
                      </a:r>
                      <a:r>
                        <a:rPr lang="en-GB" sz="24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many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Show whether the noun being referred to is general or specific. 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Tell you which noun.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Ask</a:t>
                      </a:r>
                      <a:r>
                        <a:rPr lang="en-GB" sz="2400" baseline="0" dirty="0"/>
                        <a:t> which noun.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/>
                        <a:t>Show who the noun belongs to.</a:t>
                      </a:r>
                      <a:r>
                        <a:rPr lang="en-GB" sz="2400" dirty="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/>
                        <a:t>Specify how</a:t>
                      </a:r>
                      <a:r>
                        <a:rPr lang="en-GB" sz="2400" b="1" baseline="0" dirty="0"/>
                        <a:t> </a:t>
                      </a:r>
                      <a:r>
                        <a:rPr lang="en-GB" sz="2400" b="0" baseline="0" dirty="0"/>
                        <a:t>many.</a:t>
                      </a:r>
                      <a:endParaRPr lang="en-GB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/>
              <a:t>Articles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/>
              <a:t>Articles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4572000"/>
          </a:xfrm>
        </p:spPr>
        <p:txBody>
          <a:bodyPr>
            <a:normAutofit/>
          </a:bodyPr>
          <a:lstStyle/>
          <a:p>
            <a:r>
              <a:rPr lang="en-GB" sz="2800" b="1" dirty="0"/>
              <a:t>Articles</a:t>
            </a:r>
            <a:r>
              <a:rPr lang="en-GB" sz="2800" dirty="0"/>
              <a:t> are the most common determiner and the easiest to recognise. </a:t>
            </a:r>
          </a:p>
          <a:p>
            <a:r>
              <a:rPr lang="en-GB" sz="2800" dirty="0"/>
              <a:t>There are only three articles: </a:t>
            </a:r>
            <a:r>
              <a:rPr lang="en-GB" sz="2800" b="1" dirty="0"/>
              <a:t>a</a:t>
            </a:r>
            <a:r>
              <a:rPr lang="en-GB" sz="2800" dirty="0"/>
              <a:t>, </a:t>
            </a:r>
            <a:r>
              <a:rPr lang="en-GB" sz="2800" b="1" dirty="0"/>
              <a:t>an</a:t>
            </a:r>
            <a:r>
              <a:rPr lang="en-GB" sz="2800" dirty="0"/>
              <a:t> and </a:t>
            </a:r>
            <a:r>
              <a:rPr lang="en-GB" sz="2800" b="1" dirty="0"/>
              <a:t>the</a:t>
            </a:r>
            <a:r>
              <a:rPr lang="en-GB" sz="2800" dirty="0"/>
              <a:t>.</a:t>
            </a:r>
          </a:p>
          <a:p>
            <a:endParaRPr lang="en-GB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55576" y="2924944"/>
          <a:ext cx="7704855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85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Article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Used...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</a:t>
                      </a:r>
                      <a:r>
                        <a:rPr lang="en-GB" sz="2400" baseline="0" dirty="0"/>
                        <a:t> / an 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Indefinite article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When</a:t>
                      </a:r>
                      <a:r>
                        <a:rPr lang="en-GB" sz="2400" baseline="0" dirty="0"/>
                        <a:t> the person or thing being </a:t>
                      </a:r>
                      <a:r>
                        <a:rPr lang="en-GB" sz="2400" dirty="0"/>
                        <a:t>introduced</a:t>
                      </a:r>
                      <a:r>
                        <a:rPr lang="en-GB" sz="2400" baseline="0" dirty="0"/>
                        <a:t> is</a:t>
                      </a:r>
                      <a:r>
                        <a:rPr lang="en-GB" sz="2400" dirty="0"/>
                        <a:t> general or has not been mentioned before (unknown).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the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Definite article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When you are talking about something specific which has</a:t>
                      </a:r>
                      <a:r>
                        <a:rPr lang="en-GB" sz="2400" baseline="0" dirty="0"/>
                        <a:t> already been mentioned 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C2724DB4-7E43-431D-8919-46DA18DE2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412776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At the moment, you only need to remember </a:t>
            </a:r>
            <a:r>
              <a:rPr lang="en-GB" b="1" dirty="0"/>
              <a:t>a, an </a:t>
            </a:r>
            <a:r>
              <a:rPr lang="en-GB" dirty="0"/>
              <a:t>and </a:t>
            </a:r>
            <a:r>
              <a:rPr lang="en-GB" b="1" dirty="0"/>
              <a:t>the</a:t>
            </a:r>
            <a:r>
              <a:rPr lang="en-GB" dirty="0"/>
              <a:t>. But it’s good to be aware of determiners. Have a look at the ones below.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65D316A-4DEB-4A36-8296-949B00124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612" y="2555776"/>
            <a:ext cx="6984776" cy="395315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99FF"/>
      </a:accent6>
      <a:hlink>
        <a:srgbClr val="17BBFD"/>
      </a:hlink>
      <a:folHlink>
        <a:srgbClr val="FF79C2"/>
      </a:folHlink>
    </a:clrScheme>
    <a:fontScheme name="Custom 2">
      <a:majorFont>
        <a:latin typeface="Calibri"/>
        <a:ea typeface=""/>
        <a:cs typeface=""/>
      </a:majorFont>
      <a:minorFont>
        <a:latin typeface="Franklin Gothic Book"/>
        <a:ea typeface=""/>
        <a:cs typeface="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5474</TotalTime>
  <Words>659</Words>
  <Application>Microsoft Office PowerPoint</Application>
  <PresentationFormat>On-screen Show (4:3)</PresentationFormat>
  <Paragraphs>180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Franklin Gothic Book</vt:lpstr>
      <vt:lpstr>Wingdings 2</vt:lpstr>
      <vt:lpstr>Equity</vt:lpstr>
      <vt:lpstr>Determiners</vt:lpstr>
      <vt:lpstr>Determiners</vt:lpstr>
      <vt:lpstr>Determiners</vt:lpstr>
      <vt:lpstr>Articles</vt:lpstr>
      <vt:lpstr>Articles</vt:lpstr>
      <vt:lpstr>At the moment, you only need to remember a, an and the. But it’s good to be aware of determiners. Have a look at the ones below.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Apostrophes</dc:title>
  <dc:creator>Chloe Friell</dc:creator>
  <cp:lastModifiedBy>Izzy Roy</cp:lastModifiedBy>
  <cp:revision>58</cp:revision>
  <dcterms:created xsi:type="dcterms:W3CDTF">2015-07-26T17:45:59Z</dcterms:created>
  <dcterms:modified xsi:type="dcterms:W3CDTF">2020-04-07T11:16:23Z</dcterms:modified>
</cp:coreProperties>
</file>