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92" d="100"/>
          <a:sy n="92" d="100"/>
        </p:scale>
        <p:origin x="-546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E020317-9E25-41C9-A681-27BE3400A83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A959C181-D825-4E4D-9E61-AE165AC375D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AEDCD619-BC52-442B-80F9-485CF381BF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20B62-C658-4E08-9CB2-01A8AFB6E213}" type="datetimeFigureOut">
              <a:rPr lang="en-GB" smtClean="0"/>
              <a:t>01/05/2020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29DBCE8D-B78D-4737-8171-42167FCB43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8E8DDBFB-96CA-444B-A20F-3B019CF354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4C9DC9-EE3C-44C0-8D81-899F751EC4B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6040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3C9338B-3599-4F86-A09D-9116C07022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053CDA88-6647-4D39-A8D8-FC6653A488A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24C61EE4-E585-4539-8143-190474B6C7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20B62-C658-4E08-9CB2-01A8AFB6E213}" type="datetimeFigureOut">
              <a:rPr lang="en-GB" smtClean="0"/>
              <a:t>01/05/2020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27BC2F13-879D-4328-A20D-264CA88ABF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C02BE065-803E-4051-9781-F9A0A0C26A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4C9DC9-EE3C-44C0-8D81-899F751EC4B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57280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DFF8C611-2E5D-4F6D-B517-FD16AA70AEE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E8227A28-95F8-4368-914D-5520A8C855C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DFBE1727-250E-4BC3-953C-2ECDC7DAE1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20B62-C658-4E08-9CB2-01A8AFB6E213}" type="datetimeFigureOut">
              <a:rPr lang="en-GB" smtClean="0"/>
              <a:t>01/05/2020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1DA54953-876D-433E-A732-7DB44F81B6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CC526DC8-67F9-49C9-836F-72F9F33EFC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4C9DC9-EE3C-44C0-8D81-899F751EC4B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70037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A41D86D-1BA3-42C3-AE93-3E3091728A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61AC654-F881-45C2-BA8B-EA2EBA2283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C0CA57CC-3F86-4C33-AAF2-BF4F06C224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20B62-C658-4E08-9CB2-01A8AFB6E213}" type="datetimeFigureOut">
              <a:rPr lang="en-GB" smtClean="0"/>
              <a:t>01/05/2020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202F6997-BF94-463B-93C4-CD1E94E0A8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23E8ECB0-F4B1-4876-80AC-49EB216155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4C9DC9-EE3C-44C0-8D81-899F751EC4B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07158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F3D5B42-829D-4854-9D0B-0774747388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B59878C7-A26D-47C7-AB69-1FE5759006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455770E1-1C9A-4C31-8B83-D75A5B16E9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20B62-C658-4E08-9CB2-01A8AFB6E213}" type="datetimeFigureOut">
              <a:rPr lang="en-GB" smtClean="0"/>
              <a:t>01/05/2020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7AA0C4CA-105D-4024-9D49-B408FFB52F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29B050BB-4965-48E3-8C4A-D01D7F1DE8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4C9DC9-EE3C-44C0-8D81-899F751EC4B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44445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55EF313-9EFA-44B5-A8B1-333E9B2324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24AAAB4F-9DB9-4833-9BB2-C86ED0ED996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80EA1EBC-E9B8-48FD-9249-9F4DABF03C4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48FBCE32-DC20-46F8-ABB6-D2DD0B7869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20B62-C658-4E08-9CB2-01A8AFB6E213}" type="datetimeFigureOut">
              <a:rPr lang="en-GB" smtClean="0"/>
              <a:t>01/05/2020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98769A38-7983-4659-99B6-40F934C834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C3893984-81A3-4BCE-B058-E3AA314034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4C9DC9-EE3C-44C0-8D81-899F751EC4B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46985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9748B6F-BC66-44BC-B020-8A461B8B88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C0CEA9BF-D37E-42E6-AD02-553BDDB819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F1E758A1-B241-49B2-B2B9-9249B671D0B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683C8059-F047-4695-834B-5955D167E40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A3416374-1B59-4995-AA87-47673DEEA5D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F23C13E7-A772-4A23-8756-3EE3C97DD9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20B62-C658-4E08-9CB2-01A8AFB6E213}" type="datetimeFigureOut">
              <a:rPr lang="en-GB" smtClean="0"/>
              <a:t>01/05/2020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8E353D96-9ACF-491C-A68A-30FABA7E5A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8F4D368A-C6CD-459E-BAF4-4814500E4B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4C9DC9-EE3C-44C0-8D81-899F751EC4B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97249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4ED7FD0-58EB-4FED-AD0B-0294AD0DAD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383D6B0B-22EF-4B4C-BF78-680F6AF0A0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20B62-C658-4E08-9CB2-01A8AFB6E213}" type="datetimeFigureOut">
              <a:rPr lang="en-GB" smtClean="0"/>
              <a:t>01/05/2020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9B6FFC16-7F5D-440C-8A41-B087614894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6B1FC3D5-5FF8-4EF1-9CD7-771B5B21AA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4C9DC9-EE3C-44C0-8D81-899F751EC4B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43067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FDA400C3-E5CE-4326-9A20-B5843BF1EC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20B62-C658-4E08-9CB2-01A8AFB6E213}" type="datetimeFigureOut">
              <a:rPr lang="en-GB" smtClean="0"/>
              <a:t>01/05/2020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CAED29B1-E3FE-4568-AC31-DAB088982D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A3195853-F061-4A77-8ABD-EF7AC50DF4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4C9DC9-EE3C-44C0-8D81-899F751EC4B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9320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CB9F5B3-3AD6-4D7E-A361-40E1F0259E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B64B897-FE8B-4CDE-A13C-9C86269652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05707D09-E834-485E-8D56-C1D980BAB49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F2AD7831-C13B-40A0-8382-45E83C26FB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20B62-C658-4E08-9CB2-01A8AFB6E213}" type="datetimeFigureOut">
              <a:rPr lang="en-GB" smtClean="0"/>
              <a:t>01/05/2020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80B7D4C8-15A3-436D-9D4C-D323A27C72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3BAC8F5B-068E-4561-AC7A-5D5B4DC6D2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4C9DC9-EE3C-44C0-8D81-899F751EC4B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425322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9C840B2-8AE3-4536-97D3-62825F974A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4D3DEE9F-4457-4EA0-A9EA-6C0459A4914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F4C2C327-0F60-457D-B847-E7695758184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D8C59E11-1761-44A5-9153-23A21AB771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20B62-C658-4E08-9CB2-01A8AFB6E213}" type="datetimeFigureOut">
              <a:rPr lang="en-GB" smtClean="0"/>
              <a:t>01/05/2020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A9C55B01-6B1E-45BF-A054-1AB84D7E63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DD183E48-212B-425C-AF84-8DFE43A5A0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4C9DC9-EE3C-44C0-8D81-899F751EC4B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064664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B011141B-DEA5-4AA3-8950-6539E9397A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D49DE473-982D-459B-8AB8-EE480514BE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A489B92F-13BB-4036-B662-302762E0B32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420B62-C658-4E08-9CB2-01A8AFB6E213}" type="datetimeFigureOut">
              <a:rPr lang="en-GB" smtClean="0"/>
              <a:t>01/05/2020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24A7E9D0-E002-4C8A-9CBF-65FCC5F3F49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076B1136-6FD7-4509-A314-D678A8903BF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4C9DC9-EE3C-44C0-8D81-899F751EC4B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41810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jpeg"/><Relationship Id="rId3" Type="http://schemas.openxmlformats.org/officeDocument/2006/relationships/hyperlink" Target="https://www.youtube.com/watch?v=7Jnk3XApKBg" TargetMode="External"/><Relationship Id="rId7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hyperlink" Target="https://www.youtube.com/watch?v=le5OZCqvRIU" TargetMode="Externa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47ABDFBA-5D60-40F9-8CE1-F5287F3B06E9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411" y="151327"/>
            <a:ext cx="2433764" cy="1344098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2FD9385D-B7EC-4501-95FD-C70116854D84}"/>
              </a:ext>
            </a:extLst>
          </p:cNvPr>
          <p:cNvSpPr/>
          <p:nvPr/>
        </p:nvSpPr>
        <p:spPr>
          <a:xfrm>
            <a:off x="2919412" y="89624"/>
            <a:ext cx="6096000" cy="2123658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GB" dirty="0">
                <a:latin typeface="Comic Sans MS" panose="030F0702030302020204" pitchFamily="66" charset="0"/>
              </a:rPr>
              <a:t>LEARNING FROM HOME </a:t>
            </a:r>
          </a:p>
          <a:p>
            <a:pPr algn="ctr"/>
            <a:endParaRPr lang="en-GB" dirty="0">
              <a:latin typeface="Comic Sans MS" panose="030F0702030302020204" pitchFamily="66" charset="0"/>
            </a:endParaRPr>
          </a:p>
          <a:p>
            <a:pPr algn="ctr"/>
            <a:r>
              <a:rPr lang="en-GB" dirty="0">
                <a:latin typeface="Comic Sans MS" panose="030F0702030302020204" pitchFamily="66" charset="0"/>
              </a:rPr>
              <a:t>Nursery– Week Beginning </a:t>
            </a:r>
            <a:r>
              <a:rPr lang="en-GB" dirty="0" smtClean="0">
                <a:latin typeface="Comic Sans MS" panose="030F0702030302020204" pitchFamily="66" charset="0"/>
              </a:rPr>
              <a:t>4.5.2020 </a:t>
            </a:r>
            <a:endParaRPr lang="en-GB" dirty="0">
              <a:latin typeface="Comic Sans MS" panose="030F0702030302020204" pitchFamily="66" charset="0"/>
            </a:endParaRPr>
          </a:p>
          <a:p>
            <a:pPr algn="ctr"/>
            <a:endParaRPr lang="en-GB" dirty="0">
              <a:latin typeface="Comic Sans MS" panose="030F0702030302020204" pitchFamily="66" charset="0"/>
            </a:endParaRPr>
          </a:p>
          <a:p>
            <a:pPr algn="ctr"/>
            <a:r>
              <a:rPr lang="en-GB" dirty="0">
                <a:latin typeface="Comic Sans MS" panose="030F0702030302020204" pitchFamily="66" charset="0"/>
              </a:rPr>
              <a:t>This week’s book focus is ‘</a:t>
            </a:r>
            <a:r>
              <a:rPr lang="en-GB" dirty="0" err="1" smtClean="0">
                <a:latin typeface="Comic Sans MS" panose="030F0702030302020204" pitchFamily="66" charset="0"/>
              </a:rPr>
              <a:t>Superworm</a:t>
            </a:r>
            <a:r>
              <a:rPr lang="en-GB" dirty="0">
                <a:latin typeface="Comic Sans MS" panose="030F0702030302020204" pitchFamily="66" charset="0"/>
              </a:rPr>
              <a:t>’</a:t>
            </a:r>
          </a:p>
          <a:p>
            <a:pPr algn="ctr"/>
            <a:r>
              <a:rPr lang="en-GB" dirty="0">
                <a:hlinkClick r:id="rId3"/>
              </a:rPr>
              <a:t>https://www.youtube.com/watch?v=7Jnk3XApKBg</a:t>
            </a:r>
            <a:endParaRPr lang="en-GB" dirty="0"/>
          </a:p>
          <a:p>
            <a:pPr algn="ctr"/>
            <a:r>
              <a:rPr lang="en-GB" sz="1200" dirty="0">
                <a:latin typeface="Comic Sans MS" panose="030F0702030302020204" pitchFamily="66" charset="0"/>
              </a:rPr>
              <a:t>Click on the above link to listen to the story on YouTube.</a:t>
            </a:r>
          </a:p>
          <a:p>
            <a:pPr algn="ctr"/>
            <a:r>
              <a:rPr lang="en-GB" sz="1200" dirty="0">
                <a:latin typeface="Comic Sans MS" panose="030F0702030302020204" pitchFamily="66" charset="0"/>
              </a:rPr>
              <a:t>Who was the author?</a:t>
            </a:r>
          </a:p>
        </p:txBody>
      </p:sp>
      <p:pic>
        <p:nvPicPr>
          <p:cNvPr id="1026" name="Picture 2" descr="Axel Scheffler's official website | Superworm">
            <a:extLst>
              <a:ext uri="{FF2B5EF4-FFF2-40B4-BE49-F238E27FC236}">
                <a16:creationId xmlns:a16="http://schemas.microsoft.com/office/drawing/2014/main" xmlns="" id="{10A2118B-4BA6-42D0-8246-44D2A05448A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48825" y="218497"/>
            <a:ext cx="2433764" cy="13440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xmlns="" id="{5885A346-8336-4C42-8DC2-CBB4402873DF}"/>
              </a:ext>
            </a:extLst>
          </p:cNvPr>
          <p:cNvSpPr/>
          <p:nvPr/>
        </p:nvSpPr>
        <p:spPr>
          <a:xfrm>
            <a:off x="3383877" y="2198132"/>
            <a:ext cx="4790831" cy="1384995"/>
          </a:xfrm>
          <a:prstGeom prst="rect">
            <a:avLst/>
          </a:prstGeom>
          <a:solidFill>
            <a:srgbClr val="92D050"/>
          </a:solidFill>
          <a:ln w="5080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GB" sz="1400" u="sng" dirty="0">
                <a:latin typeface="Comic Sans MS" panose="030F0702030302020204" pitchFamily="66" charset="0"/>
              </a:rPr>
              <a:t>Advised Timetable: </a:t>
            </a:r>
          </a:p>
          <a:p>
            <a:pPr algn="ctr"/>
            <a:r>
              <a:rPr lang="en-GB" sz="1400" dirty="0">
                <a:latin typeface="Comic Sans MS" panose="030F0702030302020204" pitchFamily="66" charset="0"/>
              </a:rPr>
              <a:t>Read a story every day. </a:t>
            </a:r>
          </a:p>
          <a:p>
            <a:pPr algn="ctr"/>
            <a:r>
              <a:rPr lang="en-GB" sz="1400" dirty="0">
                <a:latin typeface="Comic Sans MS" panose="030F0702030302020204" pitchFamily="66" charset="0"/>
              </a:rPr>
              <a:t>Practise writing your name every day. </a:t>
            </a:r>
          </a:p>
          <a:p>
            <a:pPr algn="ctr"/>
            <a:r>
              <a:rPr lang="en-GB" sz="1400" dirty="0">
                <a:latin typeface="Comic Sans MS" panose="030F0702030302020204" pitchFamily="66" charset="0"/>
              </a:rPr>
              <a:t>Complete a phonics and numeracy activity every day. </a:t>
            </a:r>
          </a:p>
          <a:p>
            <a:pPr algn="ctr"/>
            <a:r>
              <a:rPr lang="en-GB" sz="1400" dirty="0">
                <a:latin typeface="Comic Sans MS" panose="030F0702030302020204" pitchFamily="66" charset="0"/>
              </a:rPr>
              <a:t>Complete at least 1 activity from other areas each day. </a:t>
            </a:r>
          </a:p>
          <a:p>
            <a:pPr algn="ctr"/>
            <a:r>
              <a:rPr lang="en-GB" sz="1400" dirty="0">
                <a:latin typeface="Comic Sans MS" panose="030F0702030302020204" pitchFamily="66" charset="0"/>
              </a:rPr>
              <a:t>Take part in rhyme time every day. 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1807C596-02C1-413E-AD71-1D18FEA73A86}"/>
              </a:ext>
            </a:extLst>
          </p:cNvPr>
          <p:cNvSpPr/>
          <p:nvPr/>
        </p:nvSpPr>
        <p:spPr>
          <a:xfrm>
            <a:off x="3439558" y="3890665"/>
            <a:ext cx="4624514" cy="1600438"/>
          </a:xfrm>
          <a:prstGeom prst="rect">
            <a:avLst/>
          </a:prstGeom>
          <a:solidFill>
            <a:srgbClr val="00B0F0"/>
          </a:solidFill>
          <a:ln w="3810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GB" sz="1400" u="sng" dirty="0">
                <a:latin typeface="Comic Sans MS" panose="030F0702030302020204" pitchFamily="66" charset="0"/>
              </a:rPr>
              <a:t>Numeracy: Counting bugs </a:t>
            </a:r>
          </a:p>
          <a:p>
            <a:pPr algn="ctr"/>
            <a:r>
              <a:rPr lang="en-GB" sz="1400" dirty="0">
                <a:hlinkClick r:id="rId5"/>
              </a:rPr>
              <a:t>https://www.youtube.com/watch?v=le5OZCqvRIU</a:t>
            </a:r>
            <a:endParaRPr lang="en-GB" sz="1400" dirty="0">
              <a:latin typeface="Comic Sans MS" panose="030F0702030302020204" pitchFamily="66" charset="0"/>
            </a:endParaRPr>
          </a:p>
          <a:p>
            <a:pPr algn="ctr"/>
            <a:r>
              <a:rPr lang="en-GB" sz="1400" dirty="0">
                <a:latin typeface="Comic Sans MS" panose="030F0702030302020204" pitchFamily="66" charset="0"/>
              </a:rPr>
              <a:t>Can you count how many bugs there are altogether?</a:t>
            </a:r>
          </a:p>
          <a:p>
            <a:pPr algn="ctr"/>
            <a:r>
              <a:rPr lang="en-GB" sz="1400" dirty="0">
                <a:latin typeface="Comic Sans MS" panose="030F0702030302020204" pitchFamily="66" charset="0"/>
              </a:rPr>
              <a:t>How many fingers do you have on one hand? </a:t>
            </a:r>
          </a:p>
          <a:p>
            <a:pPr algn="ctr"/>
            <a:r>
              <a:rPr lang="en-GB" sz="1400" dirty="0">
                <a:latin typeface="Comic Sans MS" panose="030F0702030302020204" pitchFamily="66" charset="0"/>
              </a:rPr>
              <a:t>Can you sing along?  </a:t>
            </a:r>
          </a:p>
          <a:p>
            <a:pPr algn="ctr"/>
            <a:r>
              <a:rPr lang="en-GB" sz="1400" dirty="0">
                <a:latin typeface="Comic Sans MS" panose="030F0702030302020204" pitchFamily="66" charset="0"/>
              </a:rPr>
              <a:t>Have a go at writing the finger number and drawing the bugs.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xmlns="" id="{E7D34ABB-DDC0-4121-96C1-BEA1C4C1721B}"/>
              </a:ext>
            </a:extLst>
          </p:cNvPr>
          <p:cNvSpPr/>
          <p:nvPr/>
        </p:nvSpPr>
        <p:spPr>
          <a:xfrm>
            <a:off x="8203345" y="3890665"/>
            <a:ext cx="3762375" cy="1384995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GB" sz="1400" u="sng" dirty="0">
                <a:latin typeface="Comic Sans MS" panose="030F0702030302020204" pitchFamily="66" charset="0"/>
              </a:rPr>
              <a:t>Literacy: Story time! </a:t>
            </a:r>
          </a:p>
          <a:p>
            <a:pPr algn="ctr"/>
            <a:r>
              <a:rPr lang="en-GB" sz="1400" dirty="0">
                <a:latin typeface="Comic Sans MS" panose="030F0702030302020204" pitchFamily="66" charset="0"/>
              </a:rPr>
              <a:t>What do you think the story will be about?</a:t>
            </a:r>
          </a:p>
          <a:p>
            <a:pPr lvl="0" algn="ctr"/>
            <a:r>
              <a:rPr lang="en-GB" sz="1400" dirty="0">
                <a:solidFill>
                  <a:prstClr val="black"/>
                </a:solidFill>
                <a:latin typeface="Comic Sans MS" panose="030F0702030302020204" pitchFamily="66" charset="0"/>
              </a:rPr>
              <a:t>Listen to the story.</a:t>
            </a:r>
            <a:endParaRPr lang="en-GB" sz="1400" dirty="0">
              <a:latin typeface="Comic Sans MS" panose="030F0702030302020204" pitchFamily="66" charset="0"/>
            </a:endParaRPr>
          </a:p>
          <a:p>
            <a:pPr algn="ctr"/>
            <a:r>
              <a:rPr lang="en-GB" sz="1400" dirty="0">
                <a:latin typeface="Comic Sans MS" panose="030F0702030302020204" pitchFamily="66" charset="0"/>
              </a:rPr>
              <a:t>Why is he called </a:t>
            </a:r>
            <a:r>
              <a:rPr lang="en-GB" sz="1400" dirty="0" err="1">
                <a:latin typeface="Comic Sans MS" panose="030F0702030302020204" pitchFamily="66" charset="0"/>
              </a:rPr>
              <a:t>Superworm</a:t>
            </a:r>
            <a:r>
              <a:rPr lang="en-GB" sz="1400" dirty="0">
                <a:latin typeface="Comic Sans MS" panose="030F0702030302020204" pitchFamily="66" charset="0"/>
              </a:rPr>
              <a:t>?</a:t>
            </a:r>
          </a:p>
          <a:p>
            <a:pPr algn="ctr"/>
            <a:r>
              <a:rPr lang="en-GB" sz="1400" dirty="0">
                <a:latin typeface="Comic Sans MS" panose="030F0702030302020204" pitchFamily="66" charset="0"/>
              </a:rPr>
              <a:t>What happened in the story?</a:t>
            </a:r>
          </a:p>
          <a:p>
            <a:pPr algn="ctr"/>
            <a:r>
              <a:rPr lang="en-GB" sz="1400" dirty="0">
                <a:latin typeface="Comic Sans MS" panose="030F0702030302020204" pitchFamily="66" charset="0"/>
              </a:rPr>
              <a:t>What was your favourite part?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xmlns="" id="{B938D4D8-4144-4FBC-BF98-A63057B83A42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015412" y="1680903"/>
            <a:ext cx="2357316" cy="2091453"/>
          </a:xfrm>
          <a:prstGeom prst="rect">
            <a:avLst/>
          </a:prstGeom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xmlns="" id="{461A5568-920C-4CE4-99AA-F635C508550B}"/>
              </a:ext>
            </a:extLst>
          </p:cNvPr>
          <p:cNvSpPr/>
          <p:nvPr/>
        </p:nvSpPr>
        <p:spPr>
          <a:xfrm>
            <a:off x="109411" y="3890665"/>
            <a:ext cx="3190874" cy="1815882"/>
          </a:xfrm>
          <a:prstGeom prst="rect">
            <a:avLst/>
          </a:prstGeom>
          <a:solidFill>
            <a:srgbClr val="FFC000"/>
          </a:solidFill>
          <a:ln w="3810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GB" sz="1400" u="sng" dirty="0">
                <a:latin typeface="Comic Sans MS" panose="030F0702030302020204" pitchFamily="66" charset="0"/>
              </a:rPr>
              <a:t>Phonics Sound ‘</a:t>
            </a:r>
            <a:r>
              <a:rPr lang="en-GB" sz="1400" u="sng" dirty="0" err="1">
                <a:latin typeface="Comic Sans MS" panose="030F0702030302020204" pitchFamily="66" charset="0"/>
              </a:rPr>
              <a:t>i</a:t>
            </a:r>
            <a:r>
              <a:rPr lang="en-GB" sz="1400" u="sng" dirty="0">
                <a:latin typeface="Comic Sans MS" panose="030F0702030302020204" pitchFamily="66" charset="0"/>
              </a:rPr>
              <a:t>’ </a:t>
            </a:r>
          </a:p>
          <a:p>
            <a:pPr algn="ctr"/>
            <a:r>
              <a:rPr lang="en-GB" sz="1400" dirty="0">
                <a:latin typeface="Comic Sans MS" panose="030F0702030302020204" pitchFamily="66" charset="0"/>
              </a:rPr>
              <a:t>The rhyme for letter formation: Down the insects body and dot for the head! </a:t>
            </a:r>
          </a:p>
          <a:p>
            <a:pPr algn="ctr"/>
            <a:r>
              <a:rPr lang="en-GB" sz="1400" dirty="0">
                <a:latin typeface="Comic Sans MS" panose="030F0702030302020204" pitchFamily="66" charset="0"/>
              </a:rPr>
              <a:t>Can you look around your house and find things beginning with that sound? </a:t>
            </a:r>
          </a:p>
          <a:p>
            <a:pPr algn="ctr"/>
            <a:r>
              <a:rPr lang="en-GB" sz="1400" dirty="0">
                <a:latin typeface="Comic Sans MS" panose="030F0702030302020204" pitchFamily="66" charset="0"/>
              </a:rPr>
              <a:t>Can you practise writing ‘</a:t>
            </a:r>
            <a:r>
              <a:rPr lang="en-GB" sz="1400" dirty="0" err="1">
                <a:latin typeface="Comic Sans MS" panose="030F0702030302020204" pitchFamily="66" charset="0"/>
              </a:rPr>
              <a:t>i</a:t>
            </a:r>
            <a:r>
              <a:rPr lang="en-GB" sz="1400" dirty="0">
                <a:latin typeface="Comic Sans MS" panose="030F0702030302020204" pitchFamily="66" charset="0"/>
              </a:rPr>
              <a:t>’? </a:t>
            </a: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xmlns="" id="{44285F28-65FB-4ABA-916F-DB6F13714A89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015596" y="1444286"/>
            <a:ext cx="1527578" cy="2328070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xmlns="" id="{B45DC6C7-FB67-49BF-AA05-C719EA31A9AD}"/>
              </a:ext>
            </a:extLst>
          </p:cNvPr>
          <p:cNvSpPr txBox="1"/>
          <p:nvPr/>
        </p:nvSpPr>
        <p:spPr>
          <a:xfrm>
            <a:off x="4058166" y="5726669"/>
            <a:ext cx="3818492" cy="954107"/>
          </a:xfrm>
          <a:prstGeom prst="rect">
            <a:avLst/>
          </a:prstGeom>
          <a:solidFill>
            <a:srgbClr val="FF0000"/>
          </a:solidFill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u="sng" dirty="0">
                <a:latin typeface="Comic Sans MS" panose="030F0702030302020204" pitchFamily="66" charset="0"/>
              </a:rPr>
              <a:t>Physical development</a:t>
            </a:r>
          </a:p>
          <a:p>
            <a:pPr algn="ctr"/>
            <a:r>
              <a:rPr lang="en-GB" sz="1400" dirty="0">
                <a:latin typeface="Comic Sans MS" panose="030F0702030302020204" pitchFamily="66" charset="0"/>
              </a:rPr>
              <a:t>Can you dig in your garden and find a worm?</a:t>
            </a:r>
          </a:p>
          <a:p>
            <a:pPr algn="ctr"/>
            <a:r>
              <a:rPr lang="en-GB" sz="1400" dirty="0">
                <a:latin typeface="Comic Sans MS" panose="030F0702030302020204" pitchFamily="66" charset="0"/>
              </a:rPr>
              <a:t>How does a worm move?</a:t>
            </a:r>
          </a:p>
          <a:p>
            <a:pPr algn="ctr"/>
            <a:r>
              <a:rPr lang="en-GB" sz="1400" dirty="0">
                <a:latin typeface="Comic Sans MS" panose="030F0702030302020204" pitchFamily="66" charset="0"/>
              </a:rPr>
              <a:t>Can you move like a worm?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xmlns="" id="{94B4C46B-E2A1-48E5-9C28-94A04B7F7FCB}"/>
              </a:ext>
            </a:extLst>
          </p:cNvPr>
          <p:cNvSpPr txBox="1"/>
          <p:nvPr/>
        </p:nvSpPr>
        <p:spPr>
          <a:xfrm>
            <a:off x="8285467" y="5393969"/>
            <a:ext cx="3598130" cy="1384995"/>
          </a:xfrm>
          <a:prstGeom prst="rect">
            <a:avLst/>
          </a:prstGeom>
          <a:solidFill>
            <a:srgbClr val="7030A0"/>
          </a:solidFill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u="sng" dirty="0">
                <a:latin typeface="Comic Sans MS" panose="030F0702030302020204" pitchFamily="66" charset="0"/>
              </a:rPr>
              <a:t>Expressive art and design</a:t>
            </a:r>
          </a:p>
          <a:p>
            <a:pPr algn="ctr"/>
            <a:r>
              <a:rPr lang="en-GB" sz="1400" dirty="0">
                <a:latin typeface="Comic Sans MS" panose="030F0702030302020204" pitchFamily="66" charset="0"/>
              </a:rPr>
              <a:t>Get Creative and Recycle!</a:t>
            </a:r>
          </a:p>
          <a:p>
            <a:pPr algn="ctr"/>
            <a:r>
              <a:rPr lang="en-GB" sz="1400" dirty="0">
                <a:latin typeface="Comic Sans MS" panose="030F0702030302020204" pitchFamily="66" charset="0"/>
              </a:rPr>
              <a:t>Can you collect some recycling materials and make a home for a worm?</a:t>
            </a:r>
          </a:p>
          <a:p>
            <a:pPr algn="ctr"/>
            <a:r>
              <a:rPr lang="en-GB" sz="1400" dirty="0">
                <a:latin typeface="Comic Sans MS" panose="030F0702030302020204" pitchFamily="66" charset="0"/>
              </a:rPr>
              <a:t>What's going to be in your worm house?</a:t>
            </a:r>
          </a:p>
          <a:p>
            <a:pPr algn="ctr"/>
            <a:r>
              <a:rPr lang="en-GB" sz="1400" dirty="0">
                <a:latin typeface="Comic Sans MS" panose="030F0702030302020204" pitchFamily="66" charset="0"/>
              </a:rPr>
              <a:t>How are you going to stick it together?</a:t>
            </a:r>
          </a:p>
        </p:txBody>
      </p:sp>
      <p:pic>
        <p:nvPicPr>
          <p:cNvPr id="1030" name="Picture 6" descr="Earthworms lose weight in soils polluted with microplastics ...">
            <a:extLst>
              <a:ext uri="{FF2B5EF4-FFF2-40B4-BE49-F238E27FC236}">
                <a16:creationId xmlns:a16="http://schemas.microsoft.com/office/drawing/2014/main" xmlns="" id="{46600B2C-E6CA-4C39-9383-83A963A98AD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6537" y="5798641"/>
            <a:ext cx="2145695" cy="9803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682462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56</TotalTime>
  <Words>273</Words>
  <Application>Microsoft Office PowerPoint</Application>
  <PresentationFormat>Custom</PresentationFormat>
  <Paragraphs>39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Mohammed Ramzan</dc:creator>
  <cp:lastModifiedBy>Natalija G</cp:lastModifiedBy>
  <cp:revision>8</cp:revision>
  <dcterms:created xsi:type="dcterms:W3CDTF">2020-05-01T11:01:13Z</dcterms:created>
  <dcterms:modified xsi:type="dcterms:W3CDTF">2020-05-01T13:58:14Z</dcterms:modified>
</cp:coreProperties>
</file>