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472" r:id="rId4"/>
    <p:sldId id="474" r:id="rId5"/>
    <p:sldId id="473" r:id="rId6"/>
    <p:sldId id="476" r:id="rId7"/>
    <p:sldId id="477" r:id="rId8"/>
    <p:sldId id="478" r:id="rId9"/>
    <p:sldId id="479" r:id="rId10"/>
    <p:sldId id="480" r:id="rId11"/>
    <p:sldId id="481" r:id="rId12"/>
    <p:sldId id="350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Preplay" panose="02000503000000020004" charset="0"/>
      <p:regular r:id="rId22"/>
      <p:bold r:id="rId23"/>
      <p:italic r:id="rId24"/>
      <p:boldItalic r:id="rId25"/>
    </p:embeddedFont>
    <p:embeddedFont>
      <p:font typeface="Sassoon Infant Rg" panose="02000503030000020003" charset="0"/>
      <p:regular r:id="rId26"/>
      <p:bold r:id="rId27"/>
    </p:embeddedFont>
    <p:embeddedFont>
      <p:font typeface="Sassoon Infant Md" panose="02000603050000020003" charset="0"/>
      <p:regular r:id="rId28"/>
    </p:embeddedFont>
    <p:embeddedFont>
      <p:font typeface="Mongolian Baiti" panose="03000500000000000000" pitchFamily="66" charset="0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1502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4E4"/>
    <a:srgbClr val="FFD550"/>
    <a:srgbClr val="FC6F4E"/>
    <a:srgbClr val="F8A9A9"/>
    <a:srgbClr val="FFA44B"/>
    <a:srgbClr val="F5A14B"/>
    <a:srgbClr val="AE7ED0"/>
    <a:srgbClr val="629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296" y="102"/>
      </p:cViewPr>
      <p:guideLst>
        <p:guide orient="horz" pos="2160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D52DB18-B2F9-4F6E-8315-800C874A5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71A0CF-CF06-4CD1-B724-968F2BDE1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35A6C2-5DC2-41EA-9EAF-F36A5A3B1F5B}" type="datetimeFigureOut">
              <a:rPr lang="en-GB"/>
              <a:pPr>
                <a:defRPr/>
              </a:pPr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3D4C4F-DFC4-49F2-B8F7-08737EF08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8CD522-F42C-4F67-91C3-D7C75C59FD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E40528-9112-4DFD-8AAC-91EF2ECD7B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9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E5C121E-D93F-4966-9F9A-9DC5619D14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1AB2CF-C725-40EB-A682-412BD656B3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A96C9-DB18-46FF-840C-D1A002CAEC57}" type="datetimeFigureOut">
              <a:rPr lang="en-GB"/>
              <a:pPr>
                <a:defRPr/>
              </a:pPr>
              <a:t>29/04/2020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DD7282D-63B2-4DE6-9459-E0EC73A2B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811C263-BF7C-4C0E-974D-AC1C712E6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EB4FDC-3CE5-4AF2-B5AF-DB2039AE8A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5F374-34B1-4FC2-A6AA-0F0A746C8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E2CC0B-0C61-407F-938E-FC3B6A3A3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52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E55EE3DE-1BE5-4285-83BF-78EC9DAC0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5A9D538C-18EF-49F0-8228-D49A778230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A4E0C223-E9BD-45D9-9331-311AA41FF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96826F-46C0-4AEA-BE07-C1DACF69FB4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7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C84ED9B2-5F85-424A-A65C-1A2181234A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492EF476-AE1F-4384-96A3-0A6F383327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B0F0"/>
                </a:solidFill>
              </a:rPr>
              <a:t>NB: This is an American video – they spell fertilisation with a ‘z’ instead of an ‘s’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23EDBA66-9429-4A21-9EC8-07F468349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EC33B-7CD2-401D-88B9-E5B73E97168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7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6BF1A1E5-8653-45D4-B214-03E3EF839F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0D051749-0221-4904-A818-07E708906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B0F0"/>
                </a:solidFill>
              </a:rPr>
              <a:t>NB: This is an American video – they spell fertilisation with a ‘z’ instead of an ‘s’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2FEEF903-9D75-49A3-A02F-C5DFB523F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DFE38-0B5A-4E28-BFB0-4C38C5AE622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6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A22485C0-A70C-4E39-8D78-33B540BCA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AB23C8BD-0A1E-4441-B3BE-640777392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B0F0"/>
                </a:solidFill>
              </a:rPr>
              <a:t>NB: This is an American video – they spell fertilisation with a ‘z’ instead of an ‘s’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1142B564-A312-4898-82F6-6E660E8BC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711AD-C01B-4296-9E96-A3C0F7DBCD7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1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0F715600-A9CB-4FF8-BE89-73E4224B9A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CC3CDEAA-44BC-488B-8894-00F0FE18F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539DA0B4-8868-4481-A324-192399221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4CCAB-0DCE-4E40-985F-A6A6D99820F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3EABD6A2-9EA4-40C9-9C90-20BB2E845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2C4EA648-FABC-4E60-9A4C-D6DD64F647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B0F0"/>
                </a:solidFill>
              </a:rPr>
              <a:t>NB: This is an American video – they spell fertilisation with a ‘z’ instead of an ‘s’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CAAABAE1-2A29-403D-9D08-1B26160A8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FC432-636C-4415-B950-27C6CF207E8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3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66329575-81B2-4D68-AF2A-2D40079C6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2B4D3024-D321-42D0-B0BB-F36B4ED60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B0F0"/>
                </a:solidFill>
              </a:rPr>
              <a:t>NB: This is an American video – they spell fertilisation with a ‘z’ instead of an ‘s’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8FA487B4-CA83-4B4D-895C-32DA380FE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1D7FF-71ED-4ABC-BC8D-9BB3208DDC5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3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8B66AB5C-92BD-4E80-B83A-BFF9D1C81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AB4DAF4C-F140-44EE-85F1-7D530CE0E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solidFill>
                  <a:srgbClr val="00B0F0"/>
                </a:solidFill>
              </a:rPr>
              <a:t>NB: This is an American video – they spell fertilisation with a ‘z’ instead of an ‘s’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2E67075D-2063-4AD2-8ED2-C7EFDD55E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6A22F5-4DDC-40B5-A360-8F5725E3BF2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9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B4999B13-A94F-484B-B3F1-FA792CA1E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4177FBC4-C1C3-4ABA-9D16-0FCE330E7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21B3DEF2-6451-4B79-85CB-5614F8F0D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465F2-D592-4231-BD8F-EF639BE09EF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93F5192-335B-4FD6-92D4-0E34B54278E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0923AE7B-9CF8-4EA7-9B90-BE4183EA0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899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31475D8-81F0-4BEF-B59A-2D81EE1AA04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64D23D21-A3FA-49CA-ABB2-12DD5B232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14CD4CFF-06D4-4AAB-A05E-7560768AF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9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4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B976AFBC-8540-4216-AA09-8E0188BEF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1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76F19CD-930D-4217-ADF9-83F21D57E5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6486415-24A8-4AC0-9DCE-FC31ED8740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1" r:id="rId4"/>
    <p:sldLayoutId id="2147483822" r:id="rId5"/>
    <p:sldLayoutId id="214748382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1E02DFF-3666-4332-BBE9-70ECF3B021A5}"/>
              </a:ext>
            </a:extLst>
          </p:cNvPr>
          <p:cNvSpPr/>
          <p:nvPr/>
        </p:nvSpPr>
        <p:spPr>
          <a:xfrm>
            <a:off x="5364163" y="1590675"/>
            <a:ext cx="3027362" cy="4514850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740D2C0-5D50-4A7A-AFF6-5A13681580A7}"/>
              </a:ext>
            </a:extLst>
          </p:cNvPr>
          <p:cNvSpPr/>
          <p:nvPr/>
        </p:nvSpPr>
        <p:spPr>
          <a:xfrm>
            <a:off x="723900" y="1590675"/>
            <a:ext cx="4505325" cy="45148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8C0F6728-65D0-4247-8DA6-9E81E07D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Late Adulthood / Old Age</a:t>
            </a:r>
            <a:endParaRPr lang="en-GB" altLang="en-US" dirty="0"/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xmlns="" id="{D8C4B407-1859-4DFE-BE7F-F5872056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1771650"/>
            <a:ext cx="4217987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is the last stage of human development and takes place after the age of 60.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There is no physical growth although mental development is possible.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 body declines in fitness and health.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Some older people can become more fragile physically.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can sometimes result in increasing dependency on others to care for them.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 end of the human life cycle is when a human dies. (The age at which this happens varies and is not simply dependent on physical factors.)</a:t>
            </a:r>
          </a:p>
        </p:txBody>
      </p:sp>
      <p:pic>
        <p:nvPicPr>
          <p:cNvPr id="30726" name="Picture 1">
            <a:extLst>
              <a:ext uri="{FF2B5EF4-FFF2-40B4-BE49-F238E27FC236}">
                <a16:creationId xmlns:a16="http://schemas.microsoft.com/office/drawing/2014/main" xmlns="" id="{81449695-E578-41B8-832D-7D78E0A37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>
            <a:fillRect/>
          </a:stretch>
        </p:blipFill>
        <p:spPr bwMode="auto">
          <a:xfrm>
            <a:off x="6732588" y="1676400"/>
            <a:ext cx="175418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>
            <a:extLst>
              <a:ext uri="{FF2B5EF4-FFF2-40B4-BE49-F238E27FC236}">
                <a16:creationId xmlns:a16="http://schemas.microsoft.com/office/drawing/2014/main" xmlns="" id="{B6EE5505-1A0B-41B5-BCD8-1050D4BD5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>
            <a:fillRect/>
          </a:stretch>
        </p:blipFill>
        <p:spPr bwMode="auto">
          <a:xfrm>
            <a:off x="5345113" y="1495425"/>
            <a:ext cx="18446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5A45ED9-9E71-46AB-9ABE-46E36BD35F10}"/>
              </a:ext>
            </a:extLst>
          </p:cNvPr>
          <p:cNvSpPr/>
          <p:nvPr/>
        </p:nvSpPr>
        <p:spPr>
          <a:xfrm>
            <a:off x="635000" y="2562225"/>
            <a:ext cx="7867650" cy="363061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A7A93761-54F4-4E8A-8FC0-00AD1431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Human Growth and </a:t>
            </a:r>
            <a:br>
              <a:rPr lang="en-GB" dirty="0"/>
            </a:br>
            <a:r>
              <a:rPr lang="en-GB" dirty="0"/>
              <a:t>Development</a:t>
            </a:r>
            <a:endParaRPr lang="en-GB" altLang="en-US" dirty="0"/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xmlns="" id="{76F8B8BB-21E5-47B8-B8A4-1B925754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784350"/>
            <a:ext cx="7867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You will complete an individual task to demonstrate your knowledge and understanding of human growth and development. </a:t>
            </a:r>
          </a:p>
        </p:txBody>
      </p:sp>
      <p:pic>
        <p:nvPicPr>
          <p:cNvPr id="32773" name="Individual Work">
            <a:extLst>
              <a:ext uri="{FF2B5EF4-FFF2-40B4-BE49-F238E27FC236}">
                <a16:creationId xmlns:a16="http://schemas.microsoft.com/office/drawing/2014/main" xmlns="" id="{C7A82D40-8D0F-4A68-9F8B-15266850C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>
            <a:extLst>
              <a:ext uri="{FF2B5EF4-FFF2-40B4-BE49-F238E27FC236}">
                <a16:creationId xmlns:a16="http://schemas.microsoft.com/office/drawing/2014/main" xmlns="" id="{B412A9D4-2BDC-4F50-90CD-239373E3B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4">
            <a:off x="3910013" y="2925763"/>
            <a:ext cx="41052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623E89-2718-4B71-90AB-5A7A99C85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363" y="3046413"/>
            <a:ext cx="4105275" cy="29035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14E80ED0-FCCB-4D5F-A0C8-7CA2808E262D}"/>
              </a:ext>
            </a:extLst>
          </p:cNvPr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782BCED9-4335-4679-A834-6B4D02983F6A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xmlns="" id="{6DF55D80-D24D-4E89-A52D-737F5610A575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xmlns="" id="{759CF1A0-0C11-4A75-82B3-8E645B64DB66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xmlns="" id="{DB7EBC81-D45A-4ED9-988C-7E87D10B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describe the stages of human development.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xmlns="" id="{DB1DF594-A870-480C-BF00-B5BAA91C0A54}"/>
              </a:ext>
            </a:extLst>
          </p:cNvPr>
          <p:cNvSpPr txBox="1">
            <a:spLocks/>
          </p:cNvSpPr>
          <p:nvPr/>
        </p:nvSpPr>
        <p:spPr bwMode="auto">
          <a:xfrm>
            <a:off x="628650" y="3614738"/>
            <a:ext cx="78867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r>
              <a:rPr lang="en-GB" altLang="en-US" dirty="0">
                <a:latin typeface="Twinkl" pitchFamily="2" charset="0"/>
              </a:rPr>
              <a:t>I can order the stages of human development.</a:t>
            </a:r>
          </a:p>
          <a:p>
            <a:r>
              <a:rPr lang="en-GB" altLang="en-US" dirty="0">
                <a:latin typeface="Twinkl" pitchFamily="2" charset="0"/>
              </a:rPr>
              <a:t>I can name the 6 stages of human development.</a:t>
            </a:r>
          </a:p>
          <a:p>
            <a:r>
              <a:rPr lang="en-GB" altLang="en-US" dirty="0">
                <a:latin typeface="Twinkl" pitchFamily="2" charset="0"/>
              </a:rPr>
              <a:t>I can explain the changes that occur during the stages of human development.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D0A4187-EAF5-4341-BD97-5AD1844C8BA9}"/>
              </a:ext>
            </a:extLst>
          </p:cNvPr>
          <p:cNvCxnSpPr>
            <a:stCxn id="16402" idx="2"/>
          </p:cNvCxnSpPr>
          <p:nvPr/>
        </p:nvCxnSpPr>
        <p:spPr>
          <a:xfrm flipH="1">
            <a:off x="4560888" y="3136900"/>
            <a:ext cx="1028700" cy="1681163"/>
          </a:xfrm>
          <a:prstGeom prst="line">
            <a:avLst/>
          </a:prstGeom>
          <a:ln w="57150">
            <a:solidFill>
              <a:srgbClr val="FFA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118A82B-B9BF-46D1-90E6-F7DBE500CEC1}"/>
              </a:ext>
            </a:extLst>
          </p:cNvPr>
          <p:cNvCxnSpPr/>
          <p:nvPr/>
        </p:nvCxnSpPr>
        <p:spPr>
          <a:xfrm>
            <a:off x="3438525" y="3044825"/>
            <a:ext cx="939800" cy="1773238"/>
          </a:xfrm>
          <a:prstGeom prst="line">
            <a:avLst/>
          </a:prstGeom>
          <a:ln w="57150">
            <a:solidFill>
              <a:srgbClr val="F8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6361512-A89B-4B34-B6A5-A8440CDD7234}"/>
              </a:ext>
            </a:extLst>
          </p:cNvPr>
          <p:cNvCxnSpPr/>
          <p:nvPr/>
        </p:nvCxnSpPr>
        <p:spPr>
          <a:xfrm flipH="1">
            <a:off x="4892675" y="3136900"/>
            <a:ext cx="2108200" cy="1536700"/>
          </a:xfrm>
          <a:prstGeom prst="line">
            <a:avLst/>
          </a:prstGeom>
          <a:ln w="57150">
            <a:solidFill>
              <a:srgbClr val="FFD5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AB19C6-B48C-42F9-9BB9-489AE8AB77A9}"/>
              </a:ext>
            </a:extLst>
          </p:cNvPr>
          <p:cNvCxnSpPr/>
          <p:nvPr/>
        </p:nvCxnSpPr>
        <p:spPr>
          <a:xfrm>
            <a:off x="2019300" y="3136900"/>
            <a:ext cx="2108200" cy="1536700"/>
          </a:xfrm>
          <a:prstGeom prst="line">
            <a:avLst/>
          </a:prstGeom>
          <a:ln w="57150">
            <a:solidFill>
              <a:srgbClr val="FC6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20">
            <a:extLst>
              <a:ext uri="{FF2B5EF4-FFF2-40B4-BE49-F238E27FC236}">
                <a16:creationId xmlns:a16="http://schemas.microsoft.com/office/drawing/2014/main" xmlns="" id="{F73DF837-638E-4D8B-BB29-0D69D012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3"/>
          <a:stretch>
            <a:fillRect/>
          </a:stretch>
        </p:blipFill>
        <p:spPr bwMode="auto">
          <a:xfrm>
            <a:off x="3729038" y="3336925"/>
            <a:ext cx="2876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FCF0BA8-BF15-4875-AA0F-69909B18A6A2}"/>
              </a:ext>
            </a:extLst>
          </p:cNvPr>
          <p:cNvSpPr/>
          <p:nvPr/>
        </p:nvSpPr>
        <p:spPr>
          <a:xfrm>
            <a:off x="692150" y="4986338"/>
            <a:ext cx="7724775" cy="1160462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1E477D61-2E8C-4E41-89F8-A4A63E10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9445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Stages of Human Growth and Development</a:t>
            </a:r>
            <a:endParaRPr lang="en-GB" altLang="en-US" dirty="0"/>
          </a:p>
        </p:txBody>
      </p:sp>
      <p:sp>
        <p:nvSpPr>
          <p:cNvPr id="16393" name="Rectangle 1">
            <a:extLst>
              <a:ext uri="{FF2B5EF4-FFF2-40B4-BE49-F238E27FC236}">
                <a16:creationId xmlns:a16="http://schemas.microsoft.com/office/drawing/2014/main" xmlns="" id="{1DA17011-9F92-4B23-B29D-0E2815A1E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1930400"/>
            <a:ext cx="5772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It is possible to study human growth in lots of ways:</a:t>
            </a:r>
          </a:p>
        </p:txBody>
      </p:sp>
      <p:grpSp>
        <p:nvGrpSpPr>
          <p:cNvPr id="16394" name="Group 4">
            <a:extLst>
              <a:ext uri="{FF2B5EF4-FFF2-40B4-BE49-F238E27FC236}">
                <a16:creationId xmlns:a16="http://schemas.microsoft.com/office/drawing/2014/main" xmlns="" id="{F6EB9CBA-BBF3-4CA7-944F-49F98265546F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2519363"/>
            <a:ext cx="2017712" cy="673100"/>
            <a:chOff x="653796" y="2519556"/>
            <a:chExt cx="2017711" cy="67293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36E71684-96F6-477C-9E3A-31CDE3974DAB}"/>
                </a:ext>
              </a:extLst>
            </p:cNvPr>
            <p:cNvSpPr/>
            <p:nvPr/>
          </p:nvSpPr>
          <p:spPr>
            <a:xfrm>
              <a:off x="809371" y="2519556"/>
              <a:ext cx="1706561" cy="672938"/>
            </a:xfrm>
            <a:prstGeom prst="roundRect">
              <a:avLst>
                <a:gd name="adj" fmla="val 2464"/>
              </a:avLst>
            </a:prstGeom>
            <a:solidFill>
              <a:srgbClr val="FC6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06" name="Title 5">
              <a:extLst>
                <a:ext uri="{FF2B5EF4-FFF2-40B4-BE49-F238E27FC236}">
                  <a16:creationId xmlns:a16="http://schemas.microsoft.com/office/drawing/2014/main" xmlns="" id="{1F1901A7-F13F-4497-B2FA-F285CDDB0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96" y="2633653"/>
              <a:ext cx="2017711" cy="50297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Physical</a:t>
              </a:r>
            </a:p>
          </p:txBody>
        </p:sp>
      </p:grpSp>
      <p:grpSp>
        <p:nvGrpSpPr>
          <p:cNvPr id="16395" name="Group 5">
            <a:extLst>
              <a:ext uri="{FF2B5EF4-FFF2-40B4-BE49-F238E27FC236}">
                <a16:creationId xmlns:a16="http://schemas.microsoft.com/office/drawing/2014/main" xmlns="" id="{F2E828B0-ABBD-474C-9B5C-29347BB3BB8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519363"/>
            <a:ext cx="2017713" cy="673100"/>
            <a:chOff x="2608177" y="2519556"/>
            <a:chExt cx="2017711" cy="67293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095D74E1-F76A-4CC8-9F7B-8ED6BB6397E2}"/>
                </a:ext>
              </a:extLst>
            </p:cNvPr>
            <p:cNvSpPr/>
            <p:nvPr/>
          </p:nvSpPr>
          <p:spPr>
            <a:xfrm>
              <a:off x="2763752" y="2519556"/>
              <a:ext cx="1706561" cy="672938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04" name="Title 5">
              <a:extLst>
                <a:ext uri="{FF2B5EF4-FFF2-40B4-BE49-F238E27FC236}">
                  <a16:creationId xmlns:a16="http://schemas.microsoft.com/office/drawing/2014/main" xmlns="" id="{E55F510D-864A-4627-A448-4B81FF68D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177" y="2633653"/>
              <a:ext cx="2017711" cy="50297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Emotional</a:t>
              </a:r>
            </a:p>
          </p:txBody>
        </p:sp>
      </p:grpSp>
      <p:grpSp>
        <p:nvGrpSpPr>
          <p:cNvPr id="16396" name="Group 6">
            <a:extLst>
              <a:ext uri="{FF2B5EF4-FFF2-40B4-BE49-F238E27FC236}">
                <a16:creationId xmlns:a16="http://schemas.microsoft.com/office/drawing/2014/main" xmlns="" id="{FA009DA6-1922-480B-853B-567B46D92A97}"/>
              </a:ext>
            </a:extLst>
          </p:cNvPr>
          <p:cNvGrpSpPr>
            <a:grpSpLocks/>
          </p:cNvGrpSpPr>
          <p:nvPr/>
        </p:nvGrpSpPr>
        <p:grpSpPr bwMode="auto">
          <a:xfrm>
            <a:off x="4581525" y="2519363"/>
            <a:ext cx="2017713" cy="673100"/>
            <a:chOff x="4562558" y="2519556"/>
            <a:chExt cx="2017711" cy="67293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08635FEA-8776-4A58-8C43-A36AE5115124}"/>
                </a:ext>
              </a:extLst>
            </p:cNvPr>
            <p:cNvSpPr/>
            <p:nvPr/>
          </p:nvSpPr>
          <p:spPr>
            <a:xfrm>
              <a:off x="4718133" y="2519556"/>
              <a:ext cx="1706561" cy="672938"/>
            </a:xfrm>
            <a:prstGeom prst="roundRect">
              <a:avLst>
                <a:gd name="adj" fmla="val 2464"/>
              </a:avLst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02" name="Title 5">
              <a:extLst>
                <a:ext uri="{FF2B5EF4-FFF2-40B4-BE49-F238E27FC236}">
                  <a16:creationId xmlns:a16="http://schemas.microsoft.com/office/drawing/2014/main" xmlns="" id="{4D67DE78-6F9F-49C8-94B0-05983C4B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558" y="2633653"/>
              <a:ext cx="2017711" cy="50297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Social</a:t>
              </a:r>
            </a:p>
          </p:txBody>
        </p:sp>
      </p:grpSp>
      <p:grpSp>
        <p:nvGrpSpPr>
          <p:cNvPr id="16397" name="Group 19">
            <a:extLst>
              <a:ext uri="{FF2B5EF4-FFF2-40B4-BE49-F238E27FC236}">
                <a16:creationId xmlns:a16="http://schemas.microsoft.com/office/drawing/2014/main" xmlns="" id="{2FA8B447-FAFE-4B06-A7ED-4FB3E380FE60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2519363"/>
            <a:ext cx="2017712" cy="673100"/>
            <a:chOff x="6605841" y="2519556"/>
            <a:chExt cx="2017711" cy="6729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F545D75D-3D10-4A99-86D8-767D69A0268F}"/>
                </a:ext>
              </a:extLst>
            </p:cNvPr>
            <p:cNvSpPr/>
            <p:nvPr/>
          </p:nvSpPr>
          <p:spPr>
            <a:xfrm>
              <a:off x="6748716" y="2519556"/>
              <a:ext cx="1706561" cy="67293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6400" name="Title 5">
              <a:extLst>
                <a:ext uri="{FF2B5EF4-FFF2-40B4-BE49-F238E27FC236}">
                  <a16:creationId xmlns:a16="http://schemas.microsoft.com/office/drawing/2014/main" xmlns="" id="{FCFDFA0B-C086-4920-9BD7-1ED4ECE1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841" y="2633653"/>
              <a:ext cx="2017711" cy="50297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latin typeface="Twinkl" pitchFamily="2" charset="0"/>
                </a:rPr>
                <a:t>Psychological</a:t>
              </a:r>
            </a:p>
          </p:txBody>
        </p:sp>
      </p:grpSp>
      <p:sp>
        <p:nvSpPr>
          <p:cNvPr id="16398" name="Rectangle 3">
            <a:extLst>
              <a:ext uri="{FF2B5EF4-FFF2-40B4-BE49-F238E27FC236}">
                <a16:creationId xmlns:a16="http://schemas.microsoft.com/office/drawing/2014/main" xmlns="" id="{7111413A-3E10-42E0-9F1F-2754E9057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5132388"/>
            <a:ext cx="7259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In science, the focus is on the stages of human growth and development physically. The stages you will learn about are the major changes that take place.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8148BB5-4DBE-499E-AB8A-0D211308D2A2}"/>
              </a:ext>
            </a:extLst>
          </p:cNvPr>
          <p:cNvSpPr/>
          <p:nvPr/>
        </p:nvSpPr>
        <p:spPr>
          <a:xfrm>
            <a:off x="635000" y="2260600"/>
            <a:ext cx="7867650" cy="39211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F40E6FD1-F7F4-465E-8FDB-88988D20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Prenatal</a:t>
            </a:r>
            <a:endParaRPr lang="en-GB" altLang="en-US" dirty="0"/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xmlns="" id="{DB29370C-2562-4D3C-AA47-32F098E41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344613"/>
            <a:ext cx="7361016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Prenatal means before birth. This stage of development is from the time of fertilisation (when the male and female sex cells fuse together) to the time of birth.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05C4CF8D-F202-4860-A3DB-763ED780D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29032"/>
              </p:ext>
            </p:extLst>
          </p:nvPr>
        </p:nvGraphicFramePr>
        <p:xfrm>
          <a:off x="635000" y="2260598"/>
          <a:ext cx="7867652" cy="3921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xmlns="" val="787458720"/>
                    </a:ext>
                  </a:extLst>
                </a:gridCol>
                <a:gridCol w="1962786">
                  <a:extLst>
                    <a:ext uri="{9D8B030D-6E8A-4147-A177-3AD203B41FA5}">
                      <a16:colId xmlns:a16="http://schemas.microsoft.com/office/drawing/2014/main" xmlns="" val="988967109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xmlns="" val="1214523965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xmlns="" val="1391820203"/>
                    </a:ext>
                  </a:extLst>
                </a:gridCol>
              </a:tblGrid>
              <a:tr h="19605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8431054"/>
                  </a:ext>
                </a:extLst>
              </a:tr>
              <a:tr h="19605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3623149"/>
                  </a:ext>
                </a:extLst>
              </a:tr>
            </a:tbl>
          </a:graphicData>
        </a:graphic>
      </p:graphicFrame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F7193A57-F227-4E8D-9C40-201137DA7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92" y="2481013"/>
            <a:ext cx="617773" cy="7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80">
            <a:extLst>
              <a:ext uri="{FF2B5EF4-FFF2-40B4-BE49-F238E27FC236}">
                <a16:creationId xmlns:a16="http://schemas.microsoft.com/office/drawing/2014/main" xmlns="" id="{9D550BEF-B661-466D-9489-993A22B5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716" y="3355970"/>
            <a:ext cx="196323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one-month-old embryo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1CEEA2EC-56BD-4DBE-B6EE-5DAE00648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81" y="2334007"/>
            <a:ext cx="923267" cy="10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80">
            <a:extLst>
              <a:ext uri="{FF2B5EF4-FFF2-40B4-BE49-F238E27FC236}">
                <a16:creationId xmlns:a16="http://schemas.microsoft.com/office/drawing/2014/main" xmlns="" id="{530E01B2-E6AC-4FAD-8A32-DBE31671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5970"/>
            <a:ext cx="196742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nine-week-old embryo</a:t>
            </a: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xmlns="" id="{E67023CA-B397-4E0B-B5FC-C216BA908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5" y="4178414"/>
            <a:ext cx="1255949" cy="12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xmlns="" id="{FE71C991-E636-420A-850B-1499B2210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74">
            <a:off x="3019904" y="3897760"/>
            <a:ext cx="1164181" cy="162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xmlns="" id="{1DE780A4-BD98-4F18-A755-E53C4A64A7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8"/>
          <a:stretch/>
        </p:blipFill>
        <p:spPr bwMode="auto">
          <a:xfrm>
            <a:off x="6393123" y="2987213"/>
            <a:ext cx="2109528" cy="25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xmlns="" id="{0EB110D9-D52B-46C8-9533-2EE4468307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484">
            <a:off x="4836657" y="3995881"/>
            <a:ext cx="1420813" cy="162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80">
            <a:extLst>
              <a:ext uri="{FF2B5EF4-FFF2-40B4-BE49-F238E27FC236}">
                <a16:creationId xmlns:a16="http://schemas.microsoft.com/office/drawing/2014/main" xmlns="" id="{A579A720-944F-485B-AB8B-B47CD8B1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355970"/>
            <a:ext cx="1955016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fertilisation</a:t>
            </a:r>
          </a:p>
        </p:txBody>
      </p:sp>
      <p:pic>
        <p:nvPicPr>
          <p:cNvPr id="29" name="Picture 11265">
            <a:extLst>
              <a:ext uri="{FF2B5EF4-FFF2-40B4-BE49-F238E27FC236}">
                <a16:creationId xmlns:a16="http://schemas.microsoft.com/office/drawing/2014/main" xmlns="" id="{400B43FD-076F-4369-8E36-9E27096106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8" y="2438201"/>
            <a:ext cx="1331507" cy="82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80">
            <a:extLst>
              <a:ext uri="{FF2B5EF4-FFF2-40B4-BE49-F238E27FC236}">
                <a16:creationId xmlns:a16="http://schemas.microsoft.com/office/drawing/2014/main" xmlns="" id="{F7718A81-193B-48D0-8F17-C46D234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219" y="5528117"/>
            <a:ext cx="196323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five-month-old foetus</a:t>
            </a:r>
          </a:p>
        </p:txBody>
      </p:sp>
      <p:sp>
        <p:nvSpPr>
          <p:cNvPr id="45" name="TextBox 80">
            <a:extLst>
              <a:ext uri="{FF2B5EF4-FFF2-40B4-BE49-F238E27FC236}">
                <a16:creationId xmlns:a16="http://schemas.microsoft.com/office/drawing/2014/main" xmlns="" id="{9553B083-0B13-4C54-9F32-751883E9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28117"/>
            <a:ext cx="196323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seven-month-old foetus</a:t>
            </a:r>
          </a:p>
        </p:txBody>
      </p:sp>
      <p:sp>
        <p:nvSpPr>
          <p:cNvPr id="46" name="TextBox 80">
            <a:extLst>
              <a:ext uri="{FF2B5EF4-FFF2-40B4-BE49-F238E27FC236}">
                <a16:creationId xmlns:a16="http://schemas.microsoft.com/office/drawing/2014/main" xmlns="" id="{F6927BA5-C949-4787-99D5-80979F49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49" y="5528117"/>
            <a:ext cx="195668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three-month-old foetus</a:t>
            </a:r>
          </a:p>
        </p:txBody>
      </p:sp>
      <p:sp>
        <p:nvSpPr>
          <p:cNvPr id="47" name="TextBox 80">
            <a:extLst>
              <a:ext uri="{FF2B5EF4-FFF2-40B4-BE49-F238E27FC236}">
                <a16:creationId xmlns:a16="http://schemas.microsoft.com/office/drawing/2014/main" xmlns="" id="{B0CD7158-375C-4175-A4CE-1871C9036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420" y="5528117"/>
            <a:ext cx="1963230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39-week-old baby in womb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9CFA13F6-F023-4465-B87B-FE4AE6C00B2A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3219450"/>
            <a:ext cx="5003800" cy="2886075"/>
            <a:chOff x="3482817" y="3219272"/>
            <a:chExt cx="5003959" cy="288625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AFA6A2EE-2F14-4357-ACA3-1DAC7F272795}"/>
                </a:ext>
              </a:extLst>
            </p:cNvPr>
            <p:cNvSpPr/>
            <p:nvPr/>
          </p:nvSpPr>
          <p:spPr>
            <a:xfrm>
              <a:off x="3482817" y="3219272"/>
              <a:ext cx="5003959" cy="2886254"/>
            </a:xfrm>
            <a:prstGeom prst="roundRect">
              <a:avLst>
                <a:gd name="adj" fmla="val 2464"/>
              </a:avLst>
            </a:prstGeom>
            <a:solidFill>
              <a:srgbClr val="FC6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62" name="Rectangle 1">
              <a:extLst>
                <a:ext uri="{FF2B5EF4-FFF2-40B4-BE49-F238E27FC236}">
                  <a16:creationId xmlns:a16="http://schemas.microsoft.com/office/drawing/2014/main" xmlns="" id="{58313F9E-46EE-468D-8830-8F4059C7E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06" y="3847961"/>
              <a:ext cx="2193995" cy="147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None/>
                <a:defRPr/>
              </a:pPr>
              <a:r>
                <a:rPr lang="en-GB" dirty="0">
                  <a:latin typeface="Twinkl" pitchFamily="2" charset="0"/>
                  <a:cs typeface="Mongolian Baiti" panose="03000500000000000000" pitchFamily="66" charset="0"/>
                </a:rPr>
                <a:t>Click here for a rough timeline of the period from infancy to a toddler!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0CDD202C-B154-464D-B6FA-1618EE36A833}"/>
              </a:ext>
            </a:extLst>
          </p:cNvPr>
          <p:cNvSpPr/>
          <p:nvPr/>
        </p:nvSpPr>
        <p:spPr>
          <a:xfrm>
            <a:off x="3482975" y="1590675"/>
            <a:ext cx="5003800" cy="1487488"/>
          </a:xfrm>
          <a:prstGeom prst="roundRect">
            <a:avLst>
              <a:gd name="adj" fmla="val 374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8B5B7BB-2AF0-4751-941B-E0C697F27768}"/>
              </a:ext>
            </a:extLst>
          </p:cNvPr>
          <p:cNvSpPr/>
          <p:nvPr/>
        </p:nvSpPr>
        <p:spPr>
          <a:xfrm>
            <a:off x="723900" y="1590675"/>
            <a:ext cx="2619375" cy="45148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A3C9E597-677E-42E6-973F-E9C7FCED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Infancy</a:t>
            </a:r>
            <a:endParaRPr lang="en-GB" altLang="en-US" dirty="0"/>
          </a:p>
        </p:txBody>
      </p:sp>
      <p:sp>
        <p:nvSpPr>
          <p:cNvPr id="20486" name="Rectangle 1">
            <a:extLst>
              <a:ext uri="{FF2B5EF4-FFF2-40B4-BE49-F238E27FC236}">
                <a16:creationId xmlns:a16="http://schemas.microsoft.com/office/drawing/2014/main" xmlns="" id="{6544CB62-DB1F-4DEA-A0F6-9E56E943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1903413"/>
            <a:ext cx="2193925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stage of development is from birth to 2 years old.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includes babies and toddlers. 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 rate of physical development is fast at this stage.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Infants are totally dependant on others for food and care.</a:t>
            </a:r>
          </a:p>
        </p:txBody>
      </p:sp>
      <p:pic>
        <p:nvPicPr>
          <p:cNvPr id="20487" name="Picture 5">
            <a:extLst>
              <a:ext uri="{FF2B5EF4-FFF2-40B4-BE49-F238E27FC236}">
                <a16:creationId xmlns:a16="http://schemas.microsoft.com/office/drawing/2014/main" xmlns="" id="{478B994D-AF57-4B20-9A12-E99A8F89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449388"/>
            <a:ext cx="1200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>
            <a:extLst>
              <a:ext uri="{FF2B5EF4-FFF2-40B4-BE49-F238E27FC236}">
                <a16:creationId xmlns:a16="http://schemas.microsoft.com/office/drawing/2014/main" xmlns="" id="{DF771121-00C1-4094-96B0-1AA52B620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2113">
            <a:off x="4570413" y="1668463"/>
            <a:ext cx="16494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xmlns="" id="{BBC0608E-D3F3-47CF-89DF-5D442B212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712913"/>
            <a:ext cx="12874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">
            <a:extLst>
              <a:ext uri="{FF2B5EF4-FFF2-40B4-BE49-F238E27FC236}">
                <a16:creationId xmlns:a16="http://schemas.microsoft.com/office/drawing/2014/main" xmlns="" id="{A7A52DB5-9048-4441-A02D-42300D2F3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485900"/>
            <a:ext cx="10017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8">
            <a:extLst>
              <a:ext uri="{FF2B5EF4-FFF2-40B4-BE49-F238E27FC236}">
                <a16:creationId xmlns:a16="http://schemas.microsoft.com/office/drawing/2014/main" xmlns="" id="{7089030B-D835-4661-A03F-B95A3D38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3632200"/>
            <a:ext cx="30114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53FE7FD-E934-4770-A042-E061E6B94B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D6C0852D-637D-4FC1-9EB4-9C93FEDF053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0494" name="Picture 65">
              <a:extLst>
                <a:ext uri="{FF2B5EF4-FFF2-40B4-BE49-F238E27FC236}">
                  <a16:creationId xmlns:a16="http://schemas.microsoft.com/office/drawing/2014/main" xmlns="" id="{79D45F9D-7FB4-40B8-997A-8AC342627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958" y="4368611"/>
              <a:ext cx="976267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66">
              <a:extLst>
                <a:ext uri="{FF2B5EF4-FFF2-40B4-BE49-F238E27FC236}">
                  <a16:creationId xmlns:a16="http://schemas.microsoft.com/office/drawing/2014/main" xmlns="" id="{10AA6878-91ED-4FA2-939C-623DB7C0C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70" y="454031"/>
              <a:ext cx="1271258" cy="127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67">
              <a:extLst>
                <a:ext uri="{FF2B5EF4-FFF2-40B4-BE49-F238E27FC236}">
                  <a16:creationId xmlns:a16="http://schemas.microsoft.com/office/drawing/2014/main" xmlns="" id="{E5858230-DBDB-40B4-A108-E07B9D1C7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405" y="496354"/>
              <a:ext cx="1596375" cy="106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68">
              <a:extLst>
                <a:ext uri="{FF2B5EF4-FFF2-40B4-BE49-F238E27FC236}">
                  <a16:creationId xmlns:a16="http://schemas.microsoft.com/office/drawing/2014/main" xmlns="" id="{A21770DE-E0F6-4BFC-B1F9-1FFB22B14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714" y="373513"/>
              <a:ext cx="1301630" cy="127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69">
              <a:extLst>
                <a:ext uri="{FF2B5EF4-FFF2-40B4-BE49-F238E27FC236}">
                  <a16:creationId xmlns:a16="http://schemas.microsoft.com/office/drawing/2014/main" xmlns="" id="{2CC42E7B-C649-4646-892D-BE7350248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395" y="350631"/>
              <a:ext cx="882329" cy="131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70">
              <a:extLst>
                <a:ext uri="{FF2B5EF4-FFF2-40B4-BE49-F238E27FC236}">
                  <a16:creationId xmlns:a16="http://schemas.microsoft.com/office/drawing/2014/main" xmlns="" id="{2033E8AD-31B9-4258-B67E-AF4375683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901" y="272134"/>
              <a:ext cx="1610875" cy="12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71">
              <a:extLst>
                <a:ext uri="{FF2B5EF4-FFF2-40B4-BE49-F238E27FC236}">
                  <a16:creationId xmlns:a16="http://schemas.microsoft.com/office/drawing/2014/main" xmlns="" id="{4160C9DA-94D7-4DFA-A23C-2593350A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28" y="2396481"/>
              <a:ext cx="13335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72">
              <a:extLst>
                <a:ext uri="{FF2B5EF4-FFF2-40B4-BE49-F238E27FC236}">
                  <a16:creationId xmlns:a16="http://schemas.microsoft.com/office/drawing/2014/main" xmlns="" id="{137EF3D5-F143-45BB-9BD3-9AD473C99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752" y="2396481"/>
              <a:ext cx="1608876" cy="113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73">
              <a:extLst>
                <a:ext uri="{FF2B5EF4-FFF2-40B4-BE49-F238E27FC236}">
                  <a16:creationId xmlns:a16="http://schemas.microsoft.com/office/drawing/2014/main" xmlns="" id="{8844C8F4-F1B5-4E4B-A6C5-2A91C0103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714" y="2313804"/>
              <a:ext cx="13335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74">
              <a:extLst>
                <a:ext uri="{FF2B5EF4-FFF2-40B4-BE49-F238E27FC236}">
                  <a16:creationId xmlns:a16="http://schemas.microsoft.com/office/drawing/2014/main" xmlns="" id="{F2816911-6002-4309-B564-2E8C0B80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908" y="2260991"/>
              <a:ext cx="1258675" cy="1267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75">
              <a:extLst>
                <a:ext uri="{FF2B5EF4-FFF2-40B4-BE49-F238E27FC236}">
                  <a16:creationId xmlns:a16="http://schemas.microsoft.com/office/drawing/2014/main" xmlns="" id="{75C83B40-14D9-4582-86A2-E83B78DA0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998" y="2190750"/>
              <a:ext cx="1124058" cy="136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76">
              <a:extLst>
                <a:ext uri="{FF2B5EF4-FFF2-40B4-BE49-F238E27FC236}">
                  <a16:creationId xmlns:a16="http://schemas.microsoft.com/office/drawing/2014/main" xmlns="" id="{93BC241E-5D4F-4C34-9A70-B01782356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98" y="4520921"/>
              <a:ext cx="1390830" cy="139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77">
              <a:extLst>
                <a:ext uri="{FF2B5EF4-FFF2-40B4-BE49-F238E27FC236}">
                  <a16:creationId xmlns:a16="http://schemas.microsoft.com/office/drawing/2014/main" xmlns="" id="{89F0913F-43AD-4C7A-B2AF-26E198E1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332" y="4501858"/>
              <a:ext cx="742444" cy="142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78">
              <a:extLst>
                <a:ext uri="{FF2B5EF4-FFF2-40B4-BE49-F238E27FC236}">
                  <a16:creationId xmlns:a16="http://schemas.microsoft.com/office/drawing/2014/main" xmlns="" id="{762C039A-A3DE-4D9B-B48B-C2A2F7E1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802" y="4483941"/>
              <a:ext cx="1418454" cy="146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79">
              <a:extLst>
                <a:ext uri="{FF2B5EF4-FFF2-40B4-BE49-F238E27FC236}">
                  <a16:creationId xmlns:a16="http://schemas.microsoft.com/office/drawing/2014/main" xmlns="" id="{5B456418-1C42-4BB5-BD2D-4F6F7648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775" y="4597211"/>
              <a:ext cx="142546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9" name="TextBox 80">
              <a:extLst>
                <a:ext uri="{FF2B5EF4-FFF2-40B4-BE49-F238E27FC236}">
                  <a16:creationId xmlns:a16="http://schemas.microsoft.com/office/drawing/2014/main" xmlns="" id="{81DD9882-CA37-4190-A138-C3A234A25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03" y="1722852"/>
              <a:ext cx="1041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1 month</a:t>
              </a:r>
            </a:p>
          </p:txBody>
        </p:sp>
        <p:sp>
          <p:nvSpPr>
            <p:cNvPr id="20510" name="TextBox 81">
              <a:extLst>
                <a:ext uri="{FF2B5EF4-FFF2-40B4-BE49-F238E27FC236}">
                  <a16:creationId xmlns:a16="http://schemas.microsoft.com/office/drawing/2014/main" xmlns="" id="{80E1AC2B-423E-407F-A76C-A39623695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154" y="1722852"/>
              <a:ext cx="12350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2 months</a:t>
              </a:r>
            </a:p>
          </p:txBody>
        </p:sp>
        <p:sp>
          <p:nvSpPr>
            <p:cNvPr id="20511" name="TextBox 82">
              <a:extLst>
                <a:ext uri="{FF2B5EF4-FFF2-40B4-BE49-F238E27FC236}">
                  <a16:creationId xmlns:a16="http://schemas.microsoft.com/office/drawing/2014/main" xmlns="" id="{08AF92E8-0086-4069-8D09-1DE7FE2E6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852" y="1722852"/>
              <a:ext cx="1200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3 months</a:t>
              </a:r>
            </a:p>
          </p:txBody>
        </p:sp>
        <p:sp>
          <p:nvSpPr>
            <p:cNvPr id="20512" name="TextBox 83">
              <a:extLst>
                <a:ext uri="{FF2B5EF4-FFF2-40B4-BE49-F238E27FC236}">
                  <a16:creationId xmlns:a16="http://schemas.microsoft.com/office/drawing/2014/main" xmlns="" id="{8B761592-568B-4DC3-996F-C0F77A1F6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3099" y="1722852"/>
              <a:ext cx="1200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4 months</a:t>
              </a:r>
            </a:p>
          </p:txBody>
        </p:sp>
        <p:sp>
          <p:nvSpPr>
            <p:cNvPr id="20513" name="TextBox 84">
              <a:extLst>
                <a:ext uri="{FF2B5EF4-FFF2-40B4-BE49-F238E27FC236}">
                  <a16:creationId xmlns:a16="http://schemas.microsoft.com/office/drawing/2014/main" xmlns="" id="{29511898-6B81-47E4-A7C3-CCF1327AD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7108" y="1722852"/>
              <a:ext cx="13042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5 months</a:t>
              </a:r>
            </a:p>
          </p:txBody>
        </p:sp>
        <p:sp>
          <p:nvSpPr>
            <p:cNvPr id="20514" name="TextBox 85">
              <a:extLst>
                <a:ext uri="{FF2B5EF4-FFF2-40B4-BE49-F238E27FC236}">
                  <a16:creationId xmlns:a16="http://schemas.microsoft.com/office/drawing/2014/main" xmlns="" id="{072E806F-391F-40DF-B268-A38EC19A5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02" y="3824900"/>
              <a:ext cx="1152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6 months</a:t>
              </a:r>
            </a:p>
          </p:txBody>
        </p:sp>
        <p:sp>
          <p:nvSpPr>
            <p:cNvPr id="20515" name="TextBox 86">
              <a:extLst>
                <a:ext uri="{FF2B5EF4-FFF2-40B4-BE49-F238E27FC236}">
                  <a16:creationId xmlns:a16="http://schemas.microsoft.com/office/drawing/2014/main" xmlns="" id="{D50757CE-2245-4C2E-8660-B997D745C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155" y="3824900"/>
              <a:ext cx="11200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7 months</a:t>
              </a:r>
            </a:p>
          </p:txBody>
        </p:sp>
        <p:sp>
          <p:nvSpPr>
            <p:cNvPr id="20516" name="TextBox 87">
              <a:extLst>
                <a:ext uri="{FF2B5EF4-FFF2-40B4-BE49-F238E27FC236}">
                  <a16:creationId xmlns:a16="http://schemas.microsoft.com/office/drawing/2014/main" xmlns="" id="{F93C91DA-458E-4292-8AD9-A7F5BFBAC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852" y="3824900"/>
              <a:ext cx="1200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8 months</a:t>
              </a:r>
            </a:p>
          </p:txBody>
        </p:sp>
        <p:sp>
          <p:nvSpPr>
            <p:cNvPr id="20517" name="TextBox 88">
              <a:extLst>
                <a:ext uri="{FF2B5EF4-FFF2-40B4-BE49-F238E27FC236}">
                  <a16:creationId xmlns:a16="http://schemas.microsoft.com/office/drawing/2014/main" xmlns="" id="{7EB92D1A-7877-40E5-9F2C-8149953B2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3099" y="3824900"/>
              <a:ext cx="12264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9 months</a:t>
              </a:r>
            </a:p>
          </p:txBody>
        </p:sp>
        <p:sp>
          <p:nvSpPr>
            <p:cNvPr id="20518" name="TextBox 89">
              <a:extLst>
                <a:ext uri="{FF2B5EF4-FFF2-40B4-BE49-F238E27FC236}">
                  <a16:creationId xmlns:a16="http://schemas.microsoft.com/office/drawing/2014/main" xmlns="" id="{23D23645-4D74-4F0E-AFC0-6D7FAF432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819" y="3824900"/>
              <a:ext cx="1261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10 months</a:t>
              </a:r>
            </a:p>
          </p:txBody>
        </p:sp>
        <p:sp>
          <p:nvSpPr>
            <p:cNvPr id="20519" name="TextBox 90">
              <a:extLst>
                <a:ext uri="{FF2B5EF4-FFF2-40B4-BE49-F238E27FC236}">
                  <a16:creationId xmlns:a16="http://schemas.microsoft.com/office/drawing/2014/main" xmlns="" id="{B3D37667-AA21-4316-8FA5-F8417FA76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02" y="6083860"/>
              <a:ext cx="1254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11 months</a:t>
              </a:r>
            </a:p>
          </p:txBody>
        </p:sp>
        <p:sp>
          <p:nvSpPr>
            <p:cNvPr id="20520" name="TextBox 91">
              <a:extLst>
                <a:ext uri="{FF2B5EF4-FFF2-40B4-BE49-F238E27FC236}">
                  <a16:creationId xmlns:a16="http://schemas.microsoft.com/office/drawing/2014/main" xmlns="" id="{54ABACB3-9D32-4BB8-B799-CFCBC659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955" y="6083860"/>
              <a:ext cx="11200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1 year </a:t>
              </a:r>
            </a:p>
          </p:txBody>
        </p:sp>
        <p:sp>
          <p:nvSpPr>
            <p:cNvPr id="20521" name="TextBox 92">
              <a:extLst>
                <a:ext uri="{FF2B5EF4-FFF2-40B4-BE49-F238E27FC236}">
                  <a16:creationId xmlns:a16="http://schemas.microsoft.com/office/drawing/2014/main" xmlns="" id="{DC70AC0A-E793-4060-9871-2A607146B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994" y="6083860"/>
              <a:ext cx="11200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toddler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3CDC3E8E-4AA0-4CF6-A0D0-B6A0DC08DC86}"/>
              </a:ext>
            </a:extLst>
          </p:cNvPr>
          <p:cNvSpPr/>
          <p:nvPr/>
        </p:nvSpPr>
        <p:spPr>
          <a:xfrm>
            <a:off x="3482975" y="1590675"/>
            <a:ext cx="5003800" cy="1487488"/>
          </a:xfrm>
          <a:prstGeom prst="roundRect">
            <a:avLst>
              <a:gd name="adj" fmla="val 374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788678A-4469-4BC2-A75E-7C9F2F8DCCF6}"/>
              </a:ext>
            </a:extLst>
          </p:cNvPr>
          <p:cNvSpPr/>
          <p:nvPr/>
        </p:nvSpPr>
        <p:spPr>
          <a:xfrm>
            <a:off x="723900" y="1590675"/>
            <a:ext cx="2619375" cy="45148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B3D8B109-0FEC-4325-996C-8653B24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Childhood</a:t>
            </a:r>
            <a:endParaRPr lang="en-GB" altLang="en-US" dirty="0"/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xmlns="" id="{D7228593-3A57-45C9-B246-308B948E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1912938"/>
            <a:ext cx="21939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stage takes place between the ages of 3 and 10.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Physical growth is more steady.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Children are able to feed themselves.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They can increasingly take care of important physical needs.</a:t>
            </a:r>
          </a:p>
        </p:txBody>
      </p:sp>
      <p:pic>
        <p:nvPicPr>
          <p:cNvPr id="22534" name="Picture 1">
            <a:extLst>
              <a:ext uri="{FF2B5EF4-FFF2-40B4-BE49-F238E27FC236}">
                <a16:creationId xmlns:a16="http://schemas.microsoft.com/office/drawing/2014/main" xmlns="" id="{49671EE6-7664-4AF2-A404-6850A4CFB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5"/>
          <a:stretch>
            <a:fillRect/>
          </a:stretch>
        </p:blipFill>
        <p:spPr bwMode="auto">
          <a:xfrm>
            <a:off x="3724275" y="2206625"/>
            <a:ext cx="4495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2">
            <a:extLst>
              <a:ext uri="{FF2B5EF4-FFF2-40B4-BE49-F238E27FC236}">
                <a16:creationId xmlns:a16="http://schemas.microsoft.com/office/drawing/2014/main" xmlns="" id="{CD8D351A-2166-4581-A898-73BE9E66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1727200"/>
            <a:ext cx="5062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There is considerable development of the brain.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E999FAB-78F1-4A6B-827F-1ADA0C2E12E3}"/>
              </a:ext>
            </a:extLst>
          </p:cNvPr>
          <p:cNvGrpSpPr>
            <a:grpSpLocks/>
          </p:cNvGrpSpPr>
          <p:nvPr/>
        </p:nvGrpSpPr>
        <p:grpSpPr bwMode="auto">
          <a:xfrm>
            <a:off x="3482975" y="3151188"/>
            <a:ext cx="5003800" cy="3095625"/>
            <a:chOff x="3482817" y="3151683"/>
            <a:chExt cx="5003959" cy="3095626"/>
          </a:xfrm>
        </p:grpSpPr>
        <p:grpSp>
          <p:nvGrpSpPr>
            <p:cNvPr id="22556" name="Group 59">
              <a:extLst>
                <a:ext uri="{FF2B5EF4-FFF2-40B4-BE49-F238E27FC236}">
                  <a16:creationId xmlns:a16="http://schemas.microsoft.com/office/drawing/2014/main" xmlns="" id="{89C498EF-4289-422F-8C15-EC97CD99A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817" y="3219272"/>
              <a:ext cx="5003959" cy="2886254"/>
              <a:chOff x="3482817" y="3219272"/>
              <a:chExt cx="5003959" cy="2886254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xmlns="" id="{FA1BB198-A5DA-4074-9DBA-960111667EB9}"/>
                  </a:ext>
                </a:extLst>
              </p:cNvPr>
              <p:cNvSpPr/>
              <p:nvPr/>
            </p:nvSpPr>
            <p:spPr>
              <a:xfrm>
                <a:off x="3482817" y="3219945"/>
                <a:ext cx="5003959" cy="2886076"/>
              </a:xfrm>
              <a:prstGeom prst="roundRect">
                <a:avLst>
                  <a:gd name="adj" fmla="val 2464"/>
                </a:avLst>
              </a:prstGeom>
              <a:solidFill>
                <a:srgbClr val="FC6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62" name="Rectangle 1">
                <a:extLst>
                  <a:ext uri="{FF2B5EF4-FFF2-40B4-BE49-F238E27FC236}">
                    <a16:creationId xmlns:a16="http://schemas.microsoft.com/office/drawing/2014/main" xmlns="" id="{F625DDD2-4FFE-4547-814F-27F142373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7806" y="3848595"/>
                <a:ext cx="2193995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>
                  <a:lnSpc>
                    <a:spcPct val="100000"/>
                  </a:lnSpc>
                  <a:spcAft>
                    <a:spcPts val="12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GB" dirty="0">
                    <a:latin typeface="Twinkl" pitchFamily="2" charset="0"/>
                    <a:cs typeface="Mongolian Baiti" panose="03000500000000000000" pitchFamily="66" charset="0"/>
                  </a:rPr>
                  <a:t>Click here for a rough timeline of the period from ages 3 to 10!</a:t>
                </a:r>
              </a:p>
            </p:txBody>
          </p:sp>
        </p:grpSp>
        <p:pic>
          <p:nvPicPr>
            <p:cNvPr id="22557" name="Picture 3">
              <a:extLst>
                <a:ext uri="{FF2B5EF4-FFF2-40B4-BE49-F238E27FC236}">
                  <a16:creationId xmlns:a16="http://schemas.microsoft.com/office/drawing/2014/main" xmlns="" id="{5164850B-663C-44A1-8F7F-B42465226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106" y="3151683"/>
              <a:ext cx="2041969" cy="309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829F19F-455D-4BA3-A369-6FB3E949AE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7FCA639-D21C-43E5-A56E-3D9E586F301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grpSp>
          <p:nvGrpSpPr>
            <p:cNvPr id="22539" name="Group 50">
              <a:extLst>
                <a:ext uri="{FF2B5EF4-FFF2-40B4-BE49-F238E27FC236}">
                  <a16:creationId xmlns:a16="http://schemas.microsoft.com/office/drawing/2014/main" xmlns="" id="{4D5F995E-A6E8-4CC0-8790-41D6AF39A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928" y="488157"/>
              <a:ext cx="8101524" cy="5656248"/>
              <a:chOff x="400828" y="326232"/>
              <a:chExt cx="8101524" cy="5656248"/>
            </a:xfrm>
          </p:grpSpPr>
          <p:sp>
            <p:nvSpPr>
              <p:cNvPr id="22540" name="TextBox 51">
                <a:extLst>
                  <a:ext uri="{FF2B5EF4-FFF2-40B4-BE49-F238E27FC236}">
                    <a16:creationId xmlns:a16="http://schemas.microsoft.com/office/drawing/2014/main" xmlns="" id="{FBC0AD89-9FB1-43D5-9ACA-12005EF40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828" y="1786894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3 years</a:t>
                </a:r>
              </a:p>
            </p:txBody>
          </p:sp>
          <p:pic>
            <p:nvPicPr>
              <p:cNvPr id="22541" name="Picture 52">
                <a:extLst>
                  <a:ext uri="{FF2B5EF4-FFF2-40B4-BE49-F238E27FC236}">
                    <a16:creationId xmlns:a16="http://schemas.microsoft.com/office/drawing/2014/main" xmlns="" id="{57EA648C-40F0-4236-9BBB-1183DEFB2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7586" y="1286582"/>
                <a:ext cx="1112400" cy="4187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2" name="Picture 53">
                <a:extLst>
                  <a:ext uri="{FF2B5EF4-FFF2-40B4-BE49-F238E27FC236}">
                    <a16:creationId xmlns:a16="http://schemas.microsoft.com/office/drawing/2014/main" xmlns="" id="{235A9187-2D17-443C-9162-B7BB92ABA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7008" y="1468974"/>
                <a:ext cx="1242557" cy="4123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3" name="Picture 54">
                <a:extLst>
                  <a:ext uri="{FF2B5EF4-FFF2-40B4-BE49-F238E27FC236}">
                    <a16:creationId xmlns:a16="http://schemas.microsoft.com/office/drawing/2014/main" xmlns="" id="{2EB977A3-04FE-4A2E-A3C2-44E531BA5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062" y="1738596"/>
                <a:ext cx="1394965" cy="394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Picture 55">
                <a:extLst>
                  <a:ext uri="{FF2B5EF4-FFF2-40B4-BE49-F238E27FC236}">
                    <a16:creationId xmlns:a16="http://schemas.microsoft.com/office/drawing/2014/main" xmlns="" id="{00F83872-382C-49EB-9741-A4AAF34FE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925" y="935872"/>
                <a:ext cx="2031889" cy="4914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5" name="Picture 56">
                <a:extLst>
                  <a:ext uri="{FF2B5EF4-FFF2-40B4-BE49-F238E27FC236}">
                    <a16:creationId xmlns:a16="http://schemas.microsoft.com/office/drawing/2014/main" xmlns="" id="{E61FBF87-FC0C-41CB-9ACE-0A667DF86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3809" y="2291037"/>
                <a:ext cx="881451" cy="3559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57">
                <a:extLst>
                  <a:ext uri="{FF2B5EF4-FFF2-40B4-BE49-F238E27FC236}">
                    <a16:creationId xmlns:a16="http://schemas.microsoft.com/office/drawing/2014/main" xmlns="" id="{1923A194-BE5E-4EDF-8E48-A70A88443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2764" y="857250"/>
                <a:ext cx="1569588" cy="5125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7" name="Picture 60">
                <a:extLst>
                  <a:ext uri="{FF2B5EF4-FFF2-40B4-BE49-F238E27FC236}">
                    <a16:creationId xmlns:a16="http://schemas.microsoft.com/office/drawing/2014/main" xmlns="" id="{9BD01628-2EBD-4075-AD40-B9ECE438B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989" y="1091485"/>
                <a:ext cx="1770758" cy="462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8" name="Picture 62">
                <a:extLst>
                  <a:ext uri="{FF2B5EF4-FFF2-40B4-BE49-F238E27FC236}">
                    <a16:creationId xmlns:a16="http://schemas.microsoft.com/office/drawing/2014/main" xmlns="" id="{4AD93DA5-FD05-4A1A-9DAE-3413675BD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1726" y="1553539"/>
                <a:ext cx="1621135" cy="4428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9" name="TextBox 93">
                <a:extLst>
                  <a:ext uri="{FF2B5EF4-FFF2-40B4-BE49-F238E27FC236}">
                    <a16:creationId xmlns:a16="http://schemas.microsoft.com/office/drawing/2014/main" xmlns="" id="{72DCED51-B724-4E24-9445-676137818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892" y="1290998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4 years</a:t>
                </a:r>
              </a:p>
            </p:txBody>
          </p:sp>
          <p:sp>
            <p:nvSpPr>
              <p:cNvPr id="22550" name="TextBox 94">
                <a:extLst>
                  <a:ext uri="{FF2B5EF4-FFF2-40B4-BE49-F238E27FC236}">
                    <a16:creationId xmlns:a16="http://schemas.microsoft.com/office/drawing/2014/main" xmlns="" id="{CD0DBA8D-4AEF-42DB-B663-7742DF7F6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841" y="1048950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5 years</a:t>
                </a:r>
              </a:p>
            </p:txBody>
          </p:sp>
          <p:sp>
            <p:nvSpPr>
              <p:cNvPr id="22551" name="TextBox 95">
                <a:extLst>
                  <a:ext uri="{FF2B5EF4-FFF2-40B4-BE49-F238E27FC236}">
                    <a16:creationId xmlns:a16="http://schemas.microsoft.com/office/drawing/2014/main" xmlns="" id="{F82AF195-2D5E-46A8-87C3-2400BA908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7000" y="824528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6 years</a:t>
                </a:r>
              </a:p>
            </p:txBody>
          </p:sp>
          <p:sp>
            <p:nvSpPr>
              <p:cNvPr id="22552" name="TextBox 96">
                <a:extLst>
                  <a:ext uri="{FF2B5EF4-FFF2-40B4-BE49-F238E27FC236}">
                    <a16:creationId xmlns:a16="http://schemas.microsoft.com/office/drawing/2014/main" xmlns="" id="{D79BCDF2-8253-475C-8B30-EF1005F65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7664" y="625915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7 years</a:t>
                </a:r>
              </a:p>
            </p:txBody>
          </p:sp>
          <p:sp>
            <p:nvSpPr>
              <p:cNvPr id="22553" name="TextBox 97">
                <a:extLst>
                  <a:ext uri="{FF2B5EF4-FFF2-40B4-BE49-F238E27FC236}">
                    <a16:creationId xmlns:a16="http://schemas.microsoft.com/office/drawing/2014/main" xmlns="" id="{293C3CEB-D606-496B-94C3-9B8ECE0B4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215" y="1064383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8 years</a:t>
                </a:r>
              </a:p>
            </p:txBody>
          </p:sp>
          <p:sp>
            <p:nvSpPr>
              <p:cNvPr id="22554" name="TextBox 98">
                <a:extLst>
                  <a:ext uri="{FF2B5EF4-FFF2-40B4-BE49-F238E27FC236}">
                    <a16:creationId xmlns:a16="http://schemas.microsoft.com/office/drawing/2014/main" xmlns="" id="{24CF2BF1-F0E1-4577-A090-8A1FA09B2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7508" y="430707"/>
                <a:ext cx="971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9 years</a:t>
                </a:r>
              </a:p>
            </p:txBody>
          </p:sp>
          <p:sp>
            <p:nvSpPr>
              <p:cNvPr id="22555" name="TextBox 99">
                <a:extLst>
                  <a:ext uri="{FF2B5EF4-FFF2-40B4-BE49-F238E27FC236}">
                    <a16:creationId xmlns:a16="http://schemas.microsoft.com/office/drawing/2014/main" xmlns="" id="{1D72249A-E2B9-4637-911D-ABEA70AA8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1630" y="326232"/>
                <a:ext cx="11007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50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10 years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EA9F3D94-394A-4F78-80E9-C9C11D51180B}"/>
              </a:ext>
            </a:extLst>
          </p:cNvPr>
          <p:cNvSpPr/>
          <p:nvPr/>
        </p:nvSpPr>
        <p:spPr>
          <a:xfrm>
            <a:off x="6676009" y="1590675"/>
            <a:ext cx="1810766" cy="1874838"/>
          </a:xfrm>
          <a:prstGeom prst="roundRect">
            <a:avLst>
              <a:gd name="adj" fmla="val 2380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5AE42B40-20AB-475C-97D5-A3E1FB73419F}"/>
              </a:ext>
            </a:extLst>
          </p:cNvPr>
          <p:cNvSpPr/>
          <p:nvPr/>
        </p:nvSpPr>
        <p:spPr>
          <a:xfrm>
            <a:off x="5057774" y="1590675"/>
            <a:ext cx="1525588" cy="1874838"/>
          </a:xfrm>
          <a:prstGeom prst="roundRect">
            <a:avLst>
              <a:gd name="adj" fmla="val 374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CC39B9B-7E4C-4FC2-A44C-6D6A95EE8495}"/>
              </a:ext>
            </a:extLst>
          </p:cNvPr>
          <p:cNvSpPr/>
          <p:nvPr/>
        </p:nvSpPr>
        <p:spPr>
          <a:xfrm>
            <a:off x="723900" y="1590675"/>
            <a:ext cx="4198938" cy="45148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F8141D17-DE08-4600-8CBF-38E2262D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Adolescence</a:t>
            </a:r>
            <a:endParaRPr lang="en-GB" altLang="en-US" dirty="0"/>
          </a:p>
        </p:txBody>
      </p:sp>
      <p:sp>
        <p:nvSpPr>
          <p:cNvPr id="24582" name="Rectangle 1">
            <a:extLst>
              <a:ext uri="{FF2B5EF4-FFF2-40B4-BE49-F238E27FC236}">
                <a16:creationId xmlns:a16="http://schemas.microsoft.com/office/drawing/2014/main" xmlns="" id="{EDF6AE66-BB6D-47A5-BAF3-C777AEA1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559" y="1864327"/>
            <a:ext cx="4003676" cy="41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None/>
            </a:pPr>
            <a:r>
              <a:rPr lang="en-GB" altLang="en-US" dirty="0"/>
              <a:t>The World Health Organisation defines an adolescent as being a young person aged between 10 and 19.</a:t>
            </a:r>
          </a:p>
          <a:p>
            <a:pPr>
              <a:buNone/>
            </a:pPr>
            <a:r>
              <a:rPr lang="en-GB" altLang="en-US" dirty="0"/>
              <a:t>Puberty results in changes in the body. </a:t>
            </a:r>
          </a:p>
          <a:p>
            <a:pPr>
              <a:buNone/>
            </a:pPr>
            <a:r>
              <a:rPr lang="en-GB" altLang="en-US" dirty="0"/>
              <a:t>Boys’ bodies start changing from around age 12 but it can be earlier or later. </a:t>
            </a:r>
          </a:p>
          <a:p>
            <a:pPr>
              <a:buNone/>
            </a:pPr>
            <a:r>
              <a:rPr lang="en-GB" altLang="en-US" dirty="0"/>
              <a:t>Girls’ bodies start changing from around the age of 9 but it can be earlier or later. </a:t>
            </a:r>
          </a:p>
          <a:p>
            <a:pPr>
              <a:buNone/>
            </a:pPr>
            <a:r>
              <a:rPr lang="en-GB" altLang="en-US" dirty="0"/>
              <a:t>The changes don’t all come at once. </a:t>
            </a:r>
            <a:br>
              <a:rPr lang="en-GB" altLang="en-US" dirty="0"/>
            </a:br>
            <a:r>
              <a:rPr lang="en-GB" altLang="en-US" dirty="0"/>
              <a:t>They happen over a few years. </a:t>
            </a:r>
          </a:p>
          <a:p>
            <a:pPr>
              <a:buNone/>
            </a:pPr>
            <a:r>
              <a:rPr lang="en-GB" altLang="en-US" dirty="0"/>
              <a:t>These changes occur to enable reproduction during adulthood.</a:t>
            </a:r>
          </a:p>
          <a:p>
            <a:pPr>
              <a:buNone/>
            </a:pPr>
            <a:r>
              <a:rPr lang="en-GB" altLang="en-US" dirty="0"/>
              <a:t>Adolescents are increasingly independent.</a:t>
            </a: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xmlns="" id="{1A02FB80-EB7B-4334-B51D-73D3ABC11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4" r="76120" b="-2337"/>
          <a:stretch/>
        </p:blipFill>
        <p:spPr bwMode="auto">
          <a:xfrm>
            <a:off x="5419100" y="2721848"/>
            <a:ext cx="80293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>
            <a:extLst>
              <a:ext uri="{FF2B5EF4-FFF2-40B4-BE49-F238E27FC236}">
                <a16:creationId xmlns:a16="http://schemas.microsoft.com/office/drawing/2014/main" xmlns="" id="{1928B0EF-A397-49BE-B399-A02E0782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4" y="1726287"/>
            <a:ext cx="1525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There is even more brain development.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567769E-314F-4A90-A6AF-D866E4DED365}"/>
              </a:ext>
            </a:extLst>
          </p:cNvPr>
          <p:cNvSpPr/>
          <p:nvPr/>
        </p:nvSpPr>
        <p:spPr>
          <a:xfrm>
            <a:off x="5057775" y="3538677"/>
            <a:ext cx="3428999" cy="256684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4586" name="Picture 5">
            <a:extLst>
              <a:ext uri="{FF2B5EF4-FFF2-40B4-BE49-F238E27FC236}">
                <a16:creationId xmlns:a16="http://schemas.microsoft.com/office/drawing/2014/main" xmlns="" id="{68DE44B7-DA5A-47B9-BEBF-A91060688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9"/>
          <a:stretch>
            <a:fillRect/>
          </a:stretch>
        </p:blipFill>
        <p:spPr bwMode="auto">
          <a:xfrm>
            <a:off x="6783942" y="2021126"/>
            <a:ext cx="1594899" cy="102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7">
            <a:extLst>
              <a:ext uri="{FF2B5EF4-FFF2-40B4-BE49-F238E27FC236}">
                <a16:creationId xmlns:a16="http://schemas.microsoft.com/office/drawing/2014/main" xmlns="" id="{99F207E6-9B47-401D-9419-B4C41ADAE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211"/>
          <a:stretch/>
        </p:blipFill>
        <p:spPr bwMode="auto">
          <a:xfrm>
            <a:off x="5307976" y="3683139"/>
            <a:ext cx="1557338" cy="24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6">
            <a:extLst>
              <a:ext uri="{FF2B5EF4-FFF2-40B4-BE49-F238E27FC236}">
                <a16:creationId xmlns:a16="http://schemas.microsoft.com/office/drawing/2014/main" xmlns="" id="{475A4CC1-4EE0-4A6E-9B53-CD917C5D7F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3" b="8038"/>
          <a:stretch/>
        </p:blipFill>
        <p:spPr bwMode="auto">
          <a:xfrm>
            <a:off x="5753100" y="3724275"/>
            <a:ext cx="2733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F0197CC-27D4-4030-BFB3-98513C4CA6F8}"/>
              </a:ext>
            </a:extLst>
          </p:cNvPr>
          <p:cNvSpPr/>
          <p:nvPr/>
        </p:nvSpPr>
        <p:spPr>
          <a:xfrm>
            <a:off x="723900" y="1590675"/>
            <a:ext cx="3120131" cy="45148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DFFAC8F8-16C6-4CE8-8DD3-9224449E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Early Adulthood</a:t>
            </a:r>
            <a:endParaRPr lang="en-GB" altLang="en-US" dirty="0"/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xmlns="" id="{3B4D7CAF-0438-43C6-A7DA-9294AE5C5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98" y="1881418"/>
            <a:ext cx="2808287" cy="409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stage of development takes place from the ages of 18/19 to 39.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 human body is at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its peak of fitness and strength.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There is still some growth but not of height.</a:t>
            </a:r>
          </a:p>
          <a:p>
            <a:pPr>
              <a:buNone/>
            </a:pPr>
            <a:r>
              <a:rPr lang="en-GB" altLang="en-US" dirty="0">
                <a:latin typeface="Twinkl" pitchFamily="2" charset="0"/>
              </a:rPr>
              <a:t>This is the age at which most humans reproduce.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Humans are able to take care of their physical needs completely independently.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75F55EC-AE93-4E25-92FA-E7AD74C92D83}"/>
              </a:ext>
            </a:extLst>
          </p:cNvPr>
          <p:cNvSpPr/>
          <p:nvPr/>
        </p:nvSpPr>
        <p:spPr>
          <a:xfrm>
            <a:off x="4029829" y="1590675"/>
            <a:ext cx="4361696" cy="4514850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6630" name="Picture 3">
            <a:extLst>
              <a:ext uri="{FF2B5EF4-FFF2-40B4-BE49-F238E27FC236}">
                <a16:creationId xmlns:a16="http://schemas.microsoft.com/office/drawing/2014/main" xmlns="" id="{5607CD92-647F-4A36-A643-DAF9DBCDE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1"/>
          <a:stretch>
            <a:fillRect/>
          </a:stretch>
        </p:blipFill>
        <p:spPr bwMode="auto">
          <a:xfrm>
            <a:off x="4424363" y="1819275"/>
            <a:ext cx="1920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>
            <a:extLst>
              <a:ext uri="{FF2B5EF4-FFF2-40B4-BE49-F238E27FC236}">
                <a16:creationId xmlns:a16="http://schemas.microsoft.com/office/drawing/2014/main" xmlns="" id="{67BD77C8-1C51-4E09-B4C9-FCAE41B40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3"/>
          <a:stretch>
            <a:fillRect/>
          </a:stretch>
        </p:blipFill>
        <p:spPr bwMode="auto">
          <a:xfrm>
            <a:off x="5849938" y="1819275"/>
            <a:ext cx="219868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B47CC2C-B3E2-41EC-B4DF-9A98FE8938BC}"/>
              </a:ext>
            </a:extLst>
          </p:cNvPr>
          <p:cNvSpPr/>
          <p:nvPr/>
        </p:nvSpPr>
        <p:spPr>
          <a:xfrm>
            <a:off x="3482975" y="1590675"/>
            <a:ext cx="5003800" cy="1487488"/>
          </a:xfrm>
          <a:prstGeom prst="roundRect">
            <a:avLst>
              <a:gd name="adj" fmla="val 374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393E3C3-5D8B-4F3A-93F3-D4661358CDE2}"/>
              </a:ext>
            </a:extLst>
          </p:cNvPr>
          <p:cNvSpPr/>
          <p:nvPr/>
        </p:nvSpPr>
        <p:spPr>
          <a:xfrm>
            <a:off x="723900" y="1590675"/>
            <a:ext cx="2619375" cy="45148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xmlns="" id="{7B9C63CC-C197-4B49-B538-B2F3983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Middle Adulthood</a:t>
            </a:r>
            <a:endParaRPr lang="en-GB" altLang="en-US" dirty="0"/>
          </a:p>
        </p:txBody>
      </p:sp>
      <p:sp>
        <p:nvSpPr>
          <p:cNvPr id="28677" name="Rectangle 1">
            <a:extLst>
              <a:ext uri="{FF2B5EF4-FFF2-40B4-BE49-F238E27FC236}">
                <a16:creationId xmlns:a16="http://schemas.microsoft.com/office/drawing/2014/main" xmlns="" id="{81842ED8-6D22-43C0-BDBD-46064862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87" y="1771476"/>
            <a:ext cx="2243600" cy="35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stage of development takes place between 40 and 59 years of age.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Both male and female ability to reproduce declines with age.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Women experience menopause in their 40s or 50s when they no longer produce eggs.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03318638-A822-4CB4-BB39-0DCBB61C3695}"/>
              </a:ext>
            </a:extLst>
          </p:cNvPr>
          <p:cNvSpPr/>
          <p:nvPr/>
        </p:nvSpPr>
        <p:spPr>
          <a:xfrm>
            <a:off x="3482975" y="3209925"/>
            <a:ext cx="5003800" cy="2895600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679" name="Rectangle 1">
            <a:extLst>
              <a:ext uri="{FF2B5EF4-FFF2-40B4-BE49-F238E27FC236}">
                <a16:creationId xmlns:a16="http://schemas.microsoft.com/office/drawing/2014/main" xmlns="" id="{8809A401-7942-4270-9DA0-EE91404E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671638"/>
            <a:ext cx="2207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Physical changes can include loss of hair among men and greying hair for both men and women.</a:t>
            </a:r>
          </a:p>
        </p:txBody>
      </p:sp>
      <p:grpSp>
        <p:nvGrpSpPr>
          <p:cNvPr id="28680" name="Group 7">
            <a:extLst>
              <a:ext uri="{FF2B5EF4-FFF2-40B4-BE49-F238E27FC236}">
                <a16:creationId xmlns:a16="http://schemas.microsoft.com/office/drawing/2014/main" xmlns="" id="{3300ADBB-24A3-4F3A-9B91-25830EFA869D}"/>
              </a:ext>
            </a:extLst>
          </p:cNvPr>
          <p:cNvGrpSpPr>
            <a:grpSpLocks/>
          </p:cNvGrpSpPr>
          <p:nvPr/>
        </p:nvGrpSpPr>
        <p:grpSpPr bwMode="auto">
          <a:xfrm>
            <a:off x="3827463" y="3294063"/>
            <a:ext cx="4611687" cy="3125787"/>
            <a:chOff x="3665179" y="2937148"/>
            <a:chExt cx="5137946" cy="3482701"/>
          </a:xfrm>
        </p:grpSpPr>
        <p:pic>
          <p:nvPicPr>
            <p:cNvPr id="28682" name="Picture 2">
              <a:extLst>
                <a:ext uri="{FF2B5EF4-FFF2-40B4-BE49-F238E27FC236}">
                  <a16:creationId xmlns:a16="http://schemas.microsoft.com/office/drawing/2014/main" xmlns="" id="{3C300E1B-B875-4836-BA9B-ACD68664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61"/>
            <a:stretch>
              <a:fillRect/>
            </a:stretch>
          </p:blipFill>
          <p:spPr bwMode="auto">
            <a:xfrm>
              <a:off x="3665179" y="2981325"/>
              <a:ext cx="2353466" cy="343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5">
              <a:extLst>
                <a:ext uri="{FF2B5EF4-FFF2-40B4-BE49-F238E27FC236}">
                  <a16:creationId xmlns:a16="http://schemas.microsoft.com/office/drawing/2014/main" xmlns="" id="{1E3C9EE0-E482-4ACF-AE7B-30CB7F0F5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345"/>
            <a:stretch>
              <a:fillRect/>
            </a:stretch>
          </p:blipFill>
          <p:spPr bwMode="auto">
            <a:xfrm>
              <a:off x="5823387" y="2937148"/>
              <a:ext cx="2979738" cy="348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1" name="Picture 6">
            <a:extLst>
              <a:ext uri="{FF2B5EF4-FFF2-40B4-BE49-F238E27FC236}">
                <a16:creationId xmlns:a16="http://schemas.microsoft.com/office/drawing/2014/main" xmlns="" id="{B420B42E-C1FD-4F45-8C9A-D1911C025E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0" y="1771476"/>
            <a:ext cx="2477348" cy="11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4815</TotalTime>
  <Words>718</Words>
  <Application>Microsoft Office PowerPoint</Application>
  <PresentationFormat>On-screen Show (4:3)</PresentationFormat>
  <Paragraphs>103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Twinkl</vt:lpstr>
      <vt:lpstr>Calibri</vt:lpstr>
      <vt:lpstr>BPreplay</vt:lpstr>
      <vt:lpstr>Sassoon Infant Rg</vt:lpstr>
      <vt:lpstr>Sassoon Infant Md</vt:lpstr>
      <vt:lpstr>Arial</vt:lpstr>
      <vt:lpstr>Mongolian Baiti</vt:lpstr>
      <vt:lpstr>Office Theme</vt:lpstr>
      <vt:lpstr>PowerPoint Presentation</vt:lpstr>
      <vt:lpstr>PowerPoint Presentation</vt:lpstr>
      <vt:lpstr>Stages of Human Growth and Development</vt:lpstr>
      <vt:lpstr>Prenatal</vt:lpstr>
      <vt:lpstr>Infancy</vt:lpstr>
      <vt:lpstr>Childhood</vt:lpstr>
      <vt:lpstr>Adolescence</vt:lpstr>
      <vt:lpstr>Early Adulthood</vt:lpstr>
      <vt:lpstr>Middle Adulthood</vt:lpstr>
      <vt:lpstr>Late Adulthood / Old Age</vt:lpstr>
      <vt:lpstr>Human Growth and  Development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Sevcan Sevinc</cp:lastModifiedBy>
  <cp:revision>370</cp:revision>
  <dcterms:created xsi:type="dcterms:W3CDTF">2014-10-01T16:09:27Z</dcterms:created>
  <dcterms:modified xsi:type="dcterms:W3CDTF">2020-04-29T12:25:06Z</dcterms:modified>
</cp:coreProperties>
</file>