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6" r:id="rId3"/>
    <p:sldId id="289" r:id="rId4"/>
    <p:sldId id="298" r:id="rId5"/>
    <p:sldId id="299" r:id="rId6"/>
    <p:sldId id="300" r:id="rId7"/>
    <p:sldId id="301" r:id="rId8"/>
    <p:sldId id="297" r:id="rId9"/>
    <p:sldId id="302" r:id="rId10"/>
    <p:sldId id="29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343B99-7115-4B33-803E-1BB67E431D9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E76E2C3-1C83-4B9D-8CCC-A7DBBB6C30BA}">
      <dgm:prSet phldrT="[Text]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GB" dirty="0"/>
            <a:t>Level 5</a:t>
          </a:r>
        </a:p>
      </dgm:t>
    </dgm:pt>
    <dgm:pt modelId="{BAA73012-83EB-454C-98C7-25D500A13926}" type="parTrans" cxnId="{C8990F2C-AED0-45C0-BB18-E2E54F8631A7}">
      <dgm:prSet/>
      <dgm:spPr/>
      <dgm:t>
        <a:bodyPr/>
        <a:lstStyle/>
        <a:p>
          <a:endParaRPr lang="en-GB"/>
        </a:p>
      </dgm:t>
    </dgm:pt>
    <dgm:pt modelId="{A65CFB6F-F669-4825-B03B-FEBBB5C7D830}" type="sibTrans" cxnId="{C8990F2C-AED0-45C0-BB18-E2E54F8631A7}">
      <dgm:prSet/>
      <dgm:spPr/>
      <dgm:t>
        <a:bodyPr/>
        <a:lstStyle/>
        <a:p>
          <a:endParaRPr lang="en-GB"/>
        </a:p>
      </dgm:t>
    </dgm:pt>
    <dgm:pt modelId="{15DB34C8-CB6F-41EB-AD93-DE44888A61EA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en-US" dirty="0"/>
            <a:t>recall where plants get minerals from</a:t>
          </a:r>
          <a:endParaRPr lang="en-GB" dirty="0"/>
        </a:p>
      </dgm:t>
    </dgm:pt>
    <dgm:pt modelId="{4194A015-1065-4277-961D-FF69006CDEA1}" type="parTrans" cxnId="{FF37ADB1-DB9B-47FA-A8E4-40BEA8F81AA8}">
      <dgm:prSet/>
      <dgm:spPr/>
      <dgm:t>
        <a:bodyPr/>
        <a:lstStyle/>
        <a:p>
          <a:endParaRPr lang="en-GB"/>
        </a:p>
      </dgm:t>
    </dgm:pt>
    <dgm:pt modelId="{A9C7790F-776B-4F08-A2AE-BB629239F5D5}" type="sibTrans" cxnId="{FF37ADB1-DB9B-47FA-A8E4-40BEA8F81AA8}">
      <dgm:prSet/>
      <dgm:spPr/>
      <dgm:t>
        <a:bodyPr/>
        <a:lstStyle/>
        <a:p>
          <a:endParaRPr lang="en-GB"/>
        </a:p>
      </dgm:t>
    </dgm:pt>
    <dgm:pt modelId="{3B677C54-F3EE-45C6-AC3F-B3E19390FA45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GB" dirty="0"/>
            <a:t>Level 6</a:t>
          </a:r>
        </a:p>
      </dgm:t>
    </dgm:pt>
    <dgm:pt modelId="{1178917F-AD9C-4B37-871E-2798E0910C91}" type="parTrans" cxnId="{0DEC8818-2C21-4FF1-9695-B47CC714B419}">
      <dgm:prSet/>
      <dgm:spPr/>
      <dgm:t>
        <a:bodyPr/>
        <a:lstStyle/>
        <a:p>
          <a:endParaRPr lang="en-GB"/>
        </a:p>
      </dgm:t>
    </dgm:pt>
    <dgm:pt modelId="{B16D7B4B-4E8A-49BB-B455-8D7D676FDC64}" type="sibTrans" cxnId="{0DEC8818-2C21-4FF1-9695-B47CC714B419}">
      <dgm:prSet/>
      <dgm:spPr/>
      <dgm:t>
        <a:bodyPr/>
        <a:lstStyle/>
        <a:p>
          <a:endParaRPr lang="en-GB"/>
        </a:p>
      </dgm:t>
    </dgm:pt>
    <dgm:pt modelId="{77DBC004-6BD9-4E1C-877E-1D125F97E689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n-US" sz="2800" dirty="0"/>
            <a:t>describe why farmers and gardeners use fertilisers </a:t>
          </a:r>
          <a:endParaRPr lang="en-GB" sz="2800" dirty="0"/>
        </a:p>
      </dgm:t>
    </dgm:pt>
    <dgm:pt modelId="{C43D951C-6F18-488E-B2D2-66D8A841D61D}" type="parTrans" cxnId="{5BEC3000-B024-45F1-B630-92B1BFE18ADC}">
      <dgm:prSet/>
      <dgm:spPr/>
      <dgm:t>
        <a:bodyPr/>
        <a:lstStyle/>
        <a:p>
          <a:endParaRPr lang="en-GB"/>
        </a:p>
      </dgm:t>
    </dgm:pt>
    <dgm:pt modelId="{34B36581-48AC-441A-B017-47D70CF65446}" type="sibTrans" cxnId="{5BEC3000-B024-45F1-B630-92B1BFE18ADC}">
      <dgm:prSet/>
      <dgm:spPr/>
      <dgm:t>
        <a:bodyPr/>
        <a:lstStyle/>
        <a:p>
          <a:endParaRPr lang="en-GB"/>
        </a:p>
      </dgm:t>
    </dgm:pt>
    <dgm:pt modelId="{362BB284-EDAE-4815-AE03-A81125058400}">
      <dgm:prSet phldrT="[Text]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GB" dirty="0"/>
            <a:t>Level 7</a:t>
          </a:r>
        </a:p>
      </dgm:t>
    </dgm:pt>
    <dgm:pt modelId="{52238263-DCD5-40AA-A771-53B733D65B74}" type="parTrans" cxnId="{BE852DE1-CD8E-4F69-B86F-5405E70A6648}">
      <dgm:prSet/>
      <dgm:spPr/>
      <dgm:t>
        <a:bodyPr/>
        <a:lstStyle/>
        <a:p>
          <a:endParaRPr lang="en-GB"/>
        </a:p>
      </dgm:t>
    </dgm:pt>
    <dgm:pt modelId="{AF45BC14-7CC0-496C-BF53-8967C867CF99}" type="sibTrans" cxnId="{BE852DE1-CD8E-4F69-B86F-5405E70A6648}">
      <dgm:prSet/>
      <dgm:spPr/>
      <dgm:t>
        <a:bodyPr/>
        <a:lstStyle/>
        <a:p>
          <a:endParaRPr lang="en-GB"/>
        </a:p>
      </dgm:t>
    </dgm:pt>
    <dgm:pt modelId="{CF4680CB-99A1-4F4D-A5C8-54D13B0C91A4}">
      <dgm:prSet phldrT="[Text]" custT="1"/>
      <dgm:spPr>
        <a:ln>
          <a:solidFill>
            <a:srgbClr val="00B050"/>
          </a:solidFill>
        </a:ln>
      </dgm:spPr>
      <dgm:t>
        <a:bodyPr/>
        <a:lstStyle/>
        <a:p>
          <a:r>
            <a:rPr lang="en-GB" sz="2400" dirty="0"/>
            <a:t>Explain why some plants do not need soil to survive and explain how minerals enter the plant via the roots.</a:t>
          </a:r>
        </a:p>
      </dgm:t>
    </dgm:pt>
    <dgm:pt modelId="{59C9878A-CC2D-4C01-86B5-93326196E392}" type="parTrans" cxnId="{1999CBC8-8DE5-4923-8B44-A7E1B46DD50E}">
      <dgm:prSet/>
      <dgm:spPr/>
      <dgm:t>
        <a:bodyPr/>
        <a:lstStyle/>
        <a:p>
          <a:endParaRPr lang="en-GB"/>
        </a:p>
      </dgm:t>
    </dgm:pt>
    <dgm:pt modelId="{48A04137-2946-44A3-AF10-092CF0E4A1C2}" type="sibTrans" cxnId="{1999CBC8-8DE5-4923-8B44-A7E1B46DD50E}">
      <dgm:prSet/>
      <dgm:spPr/>
      <dgm:t>
        <a:bodyPr/>
        <a:lstStyle/>
        <a:p>
          <a:endParaRPr lang="en-GB"/>
        </a:p>
      </dgm:t>
    </dgm:pt>
    <dgm:pt modelId="{9FF3FC2E-8B25-4213-9345-215BCF9E77E5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en-US" dirty="0"/>
            <a:t>state one use of minerals in a plant</a:t>
          </a:r>
          <a:endParaRPr lang="en-GB" dirty="0"/>
        </a:p>
      </dgm:t>
    </dgm:pt>
    <dgm:pt modelId="{BB1080A4-337F-412E-8F4F-43859318861C}" type="parTrans" cxnId="{0FF06F4E-2FC1-4D74-9F5A-224425D9A485}">
      <dgm:prSet/>
      <dgm:spPr/>
      <dgm:t>
        <a:bodyPr/>
        <a:lstStyle/>
        <a:p>
          <a:endParaRPr lang="en-US"/>
        </a:p>
      </dgm:t>
    </dgm:pt>
    <dgm:pt modelId="{7A7AAE36-6AA4-432B-8B14-3477A6E4CA99}" type="sibTrans" cxnId="{0FF06F4E-2FC1-4D74-9F5A-224425D9A485}">
      <dgm:prSet/>
      <dgm:spPr/>
      <dgm:t>
        <a:bodyPr/>
        <a:lstStyle/>
        <a:p>
          <a:endParaRPr lang="en-US"/>
        </a:p>
      </dgm:t>
    </dgm:pt>
    <dgm:pt modelId="{1909A204-93CB-45CF-966D-A0EDCA5F35F9}" type="pres">
      <dgm:prSet presAssocID="{BC343B99-7115-4B33-803E-1BB67E431D9A}" presName="linearFlow" presStyleCnt="0">
        <dgm:presLayoutVars>
          <dgm:dir/>
          <dgm:animLvl val="lvl"/>
          <dgm:resizeHandles val="exact"/>
        </dgm:presLayoutVars>
      </dgm:prSet>
      <dgm:spPr/>
    </dgm:pt>
    <dgm:pt modelId="{22F6B791-7307-49CD-99F2-D408B7CF9870}" type="pres">
      <dgm:prSet presAssocID="{8E76E2C3-1C83-4B9D-8CCC-A7DBBB6C30BA}" presName="composite" presStyleCnt="0"/>
      <dgm:spPr/>
    </dgm:pt>
    <dgm:pt modelId="{3D341852-95F6-4835-A3A3-DDD9A469243C}" type="pres">
      <dgm:prSet presAssocID="{8E76E2C3-1C83-4B9D-8CCC-A7DBBB6C30BA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DAFDD883-FA80-42B0-9553-81ADD3F4CB9C}" type="pres">
      <dgm:prSet presAssocID="{8E76E2C3-1C83-4B9D-8CCC-A7DBBB6C30BA}" presName="descendantText" presStyleLbl="alignAcc1" presStyleIdx="0" presStyleCnt="3">
        <dgm:presLayoutVars>
          <dgm:bulletEnabled val="1"/>
        </dgm:presLayoutVars>
      </dgm:prSet>
      <dgm:spPr/>
    </dgm:pt>
    <dgm:pt modelId="{46F8AE11-2F13-4E3B-9B70-834083878B93}" type="pres">
      <dgm:prSet presAssocID="{A65CFB6F-F669-4825-B03B-FEBBB5C7D830}" presName="sp" presStyleCnt="0"/>
      <dgm:spPr/>
    </dgm:pt>
    <dgm:pt modelId="{A08B4E59-0792-4E42-98E9-1B6B81D8160D}" type="pres">
      <dgm:prSet presAssocID="{3B677C54-F3EE-45C6-AC3F-B3E19390FA45}" presName="composite" presStyleCnt="0"/>
      <dgm:spPr/>
    </dgm:pt>
    <dgm:pt modelId="{72EA621C-11CD-4572-838C-BD32F2CEFA07}" type="pres">
      <dgm:prSet presAssocID="{3B677C54-F3EE-45C6-AC3F-B3E19390FA45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8F204AAA-740E-47B1-9E4E-17655C26F69E}" type="pres">
      <dgm:prSet presAssocID="{3B677C54-F3EE-45C6-AC3F-B3E19390FA45}" presName="descendantText" presStyleLbl="alignAcc1" presStyleIdx="1" presStyleCnt="3">
        <dgm:presLayoutVars>
          <dgm:bulletEnabled val="1"/>
        </dgm:presLayoutVars>
      </dgm:prSet>
      <dgm:spPr/>
    </dgm:pt>
    <dgm:pt modelId="{DCDD83D1-4E2E-4424-BCC9-4D84CAE8BC84}" type="pres">
      <dgm:prSet presAssocID="{B16D7B4B-4E8A-49BB-B455-8D7D676FDC64}" presName="sp" presStyleCnt="0"/>
      <dgm:spPr/>
    </dgm:pt>
    <dgm:pt modelId="{E58A34CE-E6EE-462D-8B14-178537AC584C}" type="pres">
      <dgm:prSet presAssocID="{362BB284-EDAE-4815-AE03-A81125058400}" presName="composite" presStyleCnt="0"/>
      <dgm:spPr/>
    </dgm:pt>
    <dgm:pt modelId="{94533CFC-C8D6-458C-9692-7D69EB926A4C}" type="pres">
      <dgm:prSet presAssocID="{362BB284-EDAE-4815-AE03-A81125058400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E38BCDA-94F3-4A17-8758-477AB4319168}" type="pres">
      <dgm:prSet presAssocID="{362BB284-EDAE-4815-AE03-A81125058400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D96AD69-483B-4BBF-AFCD-F6C69D1E5E7C}" type="presOf" srcId="{BC343B99-7115-4B33-803E-1BB67E431D9A}" destId="{1909A204-93CB-45CF-966D-A0EDCA5F35F9}" srcOrd="0" destOrd="0" presId="urn:microsoft.com/office/officeart/2005/8/layout/chevron2"/>
    <dgm:cxn modelId="{BE852DE1-CD8E-4F69-B86F-5405E70A6648}" srcId="{BC343B99-7115-4B33-803E-1BB67E431D9A}" destId="{362BB284-EDAE-4815-AE03-A81125058400}" srcOrd="2" destOrd="0" parTransId="{52238263-DCD5-40AA-A771-53B733D65B74}" sibTransId="{AF45BC14-7CC0-496C-BF53-8967C867CF99}"/>
    <dgm:cxn modelId="{0FF06F4E-2FC1-4D74-9F5A-224425D9A485}" srcId="{8E76E2C3-1C83-4B9D-8CCC-A7DBBB6C30BA}" destId="{9FF3FC2E-8B25-4213-9345-215BCF9E77E5}" srcOrd="1" destOrd="0" parTransId="{BB1080A4-337F-412E-8F4F-43859318861C}" sibTransId="{7A7AAE36-6AA4-432B-8B14-3477A6E4CA99}"/>
    <dgm:cxn modelId="{C8990F2C-AED0-45C0-BB18-E2E54F8631A7}" srcId="{BC343B99-7115-4B33-803E-1BB67E431D9A}" destId="{8E76E2C3-1C83-4B9D-8CCC-A7DBBB6C30BA}" srcOrd="0" destOrd="0" parTransId="{BAA73012-83EB-454C-98C7-25D500A13926}" sibTransId="{A65CFB6F-F669-4825-B03B-FEBBB5C7D830}"/>
    <dgm:cxn modelId="{A1772E92-F369-4854-9DB4-41FF3B51A6E1}" type="presOf" srcId="{362BB284-EDAE-4815-AE03-A81125058400}" destId="{94533CFC-C8D6-458C-9692-7D69EB926A4C}" srcOrd="0" destOrd="0" presId="urn:microsoft.com/office/officeart/2005/8/layout/chevron2"/>
    <dgm:cxn modelId="{AF997334-D9AA-4D5B-A847-053F1B9E580C}" type="presOf" srcId="{77DBC004-6BD9-4E1C-877E-1D125F97E689}" destId="{8F204AAA-740E-47B1-9E4E-17655C26F69E}" srcOrd="0" destOrd="0" presId="urn:microsoft.com/office/officeart/2005/8/layout/chevron2"/>
    <dgm:cxn modelId="{267C7297-CB9A-4778-B6BA-C99CD19F2F33}" type="presOf" srcId="{CF4680CB-99A1-4F4D-A5C8-54D13B0C91A4}" destId="{6E38BCDA-94F3-4A17-8758-477AB4319168}" srcOrd="0" destOrd="0" presId="urn:microsoft.com/office/officeart/2005/8/layout/chevron2"/>
    <dgm:cxn modelId="{49908B0F-7604-4FF2-AEC7-A6EE0DE96955}" type="presOf" srcId="{9FF3FC2E-8B25-4213-9345-215BCF9E77E5}" destId="{DAFDD883-FA80-42B0-9553-81ADD3F4CB9C}" srcOrd="0" destOrd="1" presId="urn:microsoft.com/office/officeart/2005/8/layout/chevron2"/>
    <dgm:cxn modelId="{FF37ADB1-DB9B-47FA-A8E4-40BEA8F81AA8}" srcId="{8E76E2C3-1C83-4B9D-8CCC-A7DBBB6C30BA}" destId="{15DB34C8-CB6F-41EB-AD93-DE44888A61EA}" srcOrd="0" destOrd="0" parTransId="{4194A015-1065-4277-961D-FF69006CDEA1}" sibTransId="{A9C7790F-776B-4F08-A2AE-BB629239F5D5}"/>
    <dgm:cxn modelId="{0DEC8818-2C21-4FF1-9695-B47CC714B419}" srcId="{BC343B99-7115-4B33-803E-1BB67E431D9A}" destId="{3B677C54-F3EE-45C6-AC3F-B3E19390FA45}" srcOrd="1" destOrd="0" parTransId="{1178917F-AD9C-4B37-871E-2798E0910C91}" sibTransId="{B16D7B4B-4E8A-49BB-B455-8D7D676FDC64}"/>
    <dgm:cxn modelId="{1999CBC8-8DE5-4923-8B44-A7E1B46DD50E}" srcId="{362BB284-EDAE-4815-AE03-A81125058400}" destId="{CF4680CB-99A1-4F4D-A5C8-54D13B0C91A4}" srcOrd="0" destOrd="0" parTransId="{59C9878A-CC2D-4C01-86B5-93326196E392}" sibTransId="{48A04137-2946-44A3-AF10-092CF0E4A1C2}"/>
    <dgm:cxn modelId="{5BEC3000-B024-45F1-B630-92B1BFE18ADC}" srcId="{3B677C54-F3EE-45C6-AC3F-B3E19390FA45}" destId="{77DBC004-6BD9-4E1C-877E-1D125F97E689}" srcOrd="0" destOrd="0" parTransId="{C43D951C-6F18-488E-B2D2-66D8A841D61D}" sibTransId="{34B36581-48AC-441A-B017-47D70CF65446}"/>
    <dgm:cxn modelId="{BB2A2817-C9C7-4973-955E-F25F0EBE0B26}" type="presOf" srcId="{8E76E2C3-1C83-4B9D-8CCC-A7DBBB6C30BA}" destId="{3D341852-95F6-4835-A3A3-DDD9A469243C}" srcOrd="0" destOrd="0" presId="urn:microsoft.com/office/officeart/2005/8/layout/chevron2"/>
    <dgm:cxn modelId="{33470EC0-CE43-4256-A541-302AE41CA57B}" type="presOf" srcId="{15DB34C8-CB6F-41EB-AD93-DE44888A61EA}" destId="{DAFDD883-FA80-42B0-9553-81ADD3F4CB9C}" srcOrd="0" destOrd="0" presId="urn:microsoft.com/office/officeart/2005/8/layout/chevron2"/>
    <dgm:cxn modelId="{78CD794F-7953-48E7-AF2A-41FCD56DA05E}" type="presOf" srcId="{3B677C54-F3EE-45C6-AC3F-B3E19390FA45}" destId="{72EA621C-11CD-4572-838C-BD32F2CEFA07}" srcOrd="0" destOrd="0" presId="urn:microsoft.com/office/officeart/2005/8/layout/chevron2"/>
    <dgm:cxn modelId="{A550ED70-2830-4F4D-B3D2-0A97B8143230}" type="presParOf" srcId="{1909A204-93CB-45CF-966D-A0EDCA5F35F9}" destId="{22F6B791-7307-49CD-99F2-D408B7CF9870}" srcOrd="0" destOrd="0" presId="urn:microsoft.com/office/officeart/2005/8/layout/chevron2"/>
    <dgm:cxn modelId="{5B3A373B-5E55-4F77-8D86-CC94B189C698}" type="presParOf" srcId="{22F6B791-7307-49CD-99F2-D408B7CF9870}" destId="{3D341852-95F6-4835-A3A3-DDD9A469243C}" srcOrd="0" destOrd="0" presId="urn:microsoft.com/office/officeart/2005/8/layout/chevron2"/>
    <dgm:cxn modelId="{69FBBA5D-8BDA-460E-9290-756A9841D339}" type="presParOf" srcId="{22F6B791-7307-49CD-99F2-D408B7CF9870}" destId="{DAFDD883-FA80-42B0-9553-81ADD3F4CB9C}" srcOrd="1" destOrd="0" presId="urn:microsoft.com/office/officeart/2005/8/layout/chevron2"/>
    <dgm:cxn modelId="{977F978B-60BD-4127-B9E8-533DB41EFDB7}" type="presParOf" srcId="{1909A204-93CB-45CF-966D-A0EDCA5F35F9}" destId="{46F8AE11-2F13-4E3B-9B70-834083878B93}" srcOrd="1" destOrd="0" presId="urn:microsoft.com/office/officeart/2005/8/layout/chevron2"/>
    <dgm:cxn modelId="{ECD8652C-98F6-4AEE-A985-F330218E7247}" type="presParOf" srcId="{1909A204-93CB-45CF-966D-A0EDCA5F35F9}" destId="{A08B4E59-0792-4E42-98E9-1B6B81D8160D}" srcOrd="2" destOrd="0" presId="urn:microsoft.com/office/officeart/2005/8/layout/chevron2"/>
    <dgm:cxn modelId="{FCB3C4A2-30CD-45B5-B9B6-3C341509CA05}" type="presParOf" srcId="{A08B4E59-0792-4E42-98E9-1B6B81D8160D}" destId="{72EA621C-11CD-4572-838C-BD32F2CEFA07}" srcOrd="0" destOrd="0" presId="urn:microsoft.com/office/officeart/2005/8/layout/chevron2"/>
    <dgm:cxn modelId="{8051A451-F65C-4A59-83E6-CDEC70A91615}" type="presParOf" srcId="{A08B4E59-0792-4E42-98E9-1B6B81D8160D}" destId="{8F204AAA-740E-47B1-9E4E-17655C26F69E}" srcOrd="1" destOrd="0" presId="urn:microsoft.com/office/officeart/2005/8/layout/chevron2"/>
    <dgm:cxn modelId="{C7DB070A-7474-4686-9D97-9050328DEE24}" type="presParOf" srcId="{1909A204-93CB-45CF-966D-A0EDCA5F35F9}" destId="{DCDD83D1-4E2E-4424-BCC9-4D84CAE8BC84}" srcOrd="3" destOrd="0" presId="urn:microsoft.com/office/officeart/2005/8/layout/chevron2"/>
    <dgm:cxn modelId="{7206A2A9-3FD4-436A-9D72-5ACF457A7826}" type="presParOf" srcId="{1909A204-93CB-45CF-966D-A0EDCA5F35F9}" destId="{E58A34CE-E6EE-462D-8B14-178537AC584C}" srcOrd="4" destOrd="0" presId="urn:microsoft.com/office/officeart/2005/8/layout/chevron2"/>
    <dgm:cxn modelId="{9CA96BCB-8A3B-454E-885E-0A0CF0219BA8}" type="presParOf" srcId="{E58A34CE-E6EE-462D-8B14-178537AC584C}" destId="{94533CFC-C8D6-458C-9692-7D69EB926A4C}" srcOrd="0" destOrd="0" presId="urn:microsoft.com/office/officeart/2005/8/layout/chevron2"/>
    <dgm:cxn modelId="{382834A2-59BC-4AD0-A36A-11770872A6C9}" type="presParOf" srcId="{E58A34CE-E6EE-462D-8B14-178537AC584C}" destId="{6E38BCDA-94F3-4A17-8758-477AB431916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74DBDE-BB49-4C21-8730-E5406469E44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234B719-346C-41D2-B927-08C129D5BB6C}">
      <dgm:prSet phldrT="[Text]" custT="1"/>
      <dgm:spPr>
        <a:solidFill>
          <a:schemeClr val="accent5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GB" sz="2000" b="1" dirty="0">
              <a:solidFill>
                <a:schemeClr val="bg1"/>
              </a:solidFill>
            </a:rPr>
            <a:t>WALT:</a:t>
          </a:r>
        </a:p>
      </dgm:t>
    </dgm:pt>
    <dgm:pt modelId="{D23D60ED-0ED1-40C9-8BD8-A8FE303C8EED}" type="parTrans" cxnId="{F9A78080-52B2-4223-908C-909F24BA15C2}">
      <dgm:prSet/>
      <dgm:spPr/>
      <dgm:t>
        <a:bodyPr/>
        <a:lstStyle/>
        <a:p>
          <a:endParaRPr lang="en-GB"/>
        </a:p>
      </dgm:t>
    </dgm:pt>
    <dgm:pt modelId="{7B3605A5-F02B-4B27-B258-683A3AFE5E04}" type="sibTrans" cxnId="{F9A78080-52B2-4223-908C-909F24BA15C2}">
      <dgm:prSet/>
      <dgm:spPr/>
      <dgm:t>
        <a:bodyPr/>
        <a:lstStyle/>
        <a:p>
          <a:endParaRPr lang="en-GB"/>
        </a:p>
      </dgm:t>
    </dgm:pt>
    <dgm:pt modelId="{5B799A6D-FFDF-48A8-BC94-2A8D54A78872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GB" sz="3600" dirty="0">
              <a:solidFill>
                <a:schemeClr val="tx1"/>
              </a:solidFill>
            </a:rPr>
            <a:t>To understand where plants get the water and minerals they need and why they need them</a:t>
          </a:r>
          <a:r>
            <a:rPr lang="en-GB" sz="3600" dirty="0"/>
            <a:t>.</a:t>
          </a:r>
          <a:endParaRPr lang="en-GB" sz="3600" dirty="0">
            <a:solidFill>
              <a:schemeClr val="tx1"/>
            </a:solidFill>
          </a:endParaRPr>
        </a:p>
      </dgm:t>
    </dgm:pt>
    <dgm:pt modelId="{4DFB9901-0288-48FE-B5CF-A203B86666A3}" type="parTrans" cxnId="{6956CE39-BE15-416B-AA20-D198A3E64D68}">
      <dgm:prSet/>
      <dgm:spPr/>
      <dgm:t>
        <a:bodyPr/>
        <a:lstStyle/>
        <a:p>
          <a:endParaRPr lang="en-GB"/>
        </a:p>
      </dgm:t>
    </dgm:pt>
    <dgm:pt modelId="{38EA816F-3EEA-49C1-94CB-CE5AE99D86D1}" type="sibTrans" cxnId="{6956CE39-BE15-416B-AA20-D198A3E64D68}">
      <dgm:prSet/>
      <dgm:spPr/>
      <dgm:t>
        <a:bodyPr/>
        <a:lstStyle/>
        <a:p>
          <a:endParaRPr lang="en-GB"/>
        </a:p>
      </dgm:t>
    </dgm:pt>
    <dgm:pt modelId="{B692BD23-CACC-48E9-9F15-66838E0C7B0C}" type="pres">
      <dgm:prSet presAssocID="{0874DBDE-BB49-4C21-8730-E5406469E440}" presName="Name0" presStyleCnt="0">
        <dgm:presLayoutVars>
          <dgm:dir/>
          <dgm:animLvl val="lvl"/>
          <dgm:resizeHandles val="exact"/>
        </dgm:presLayoutVars>
      </dgm:prSet>
      <dgm:spPr/>
    </dgm:pt>
    <dgm:pt modelId="{EE0BD74B-07B8-4A44-98E3-224480DC4D8D}" type="pres">
      <dgm:prSet presAssocID="{6234B719-346C-41D2-B927-08C129D5BB6C}" presName="parTxOnly" presStyleLbl="node1" presStyleIdx="0" presStyleCnt="2" custScaleX="16088" custLinFactNeighborX="-60862" custLinFactNeighborY="754">
        <dgm:presLayoutVars>
          <dgm:chMax val="0"/>
          <dgm:chPref val="0"/>
          <dgm:bulletEnabled val="1"/>
        </dgm:presLayoutVars>
      </dgm:prSet>
      <dgm:spPr/>
    </dgm:pt>
    <dgm:pt modelId="{7EE7D8FE-BB8D-4B3D-B08E-4E3A0BFE2007}" type="pres">
      <dgm:prSet presAssocID="{7B3605A5-F02B-4B27-B258-683A3AFE5E04}" presName="parTxOnlySpace" presStyleCnt="0"/>
      <dgm:spPr/>
    </dgm:pt>
    <dgm:pt modelId="{2815162B-084C-4B9B-A243-81A3814C92C0}" type="pres">
      <dgm:prSet presAssocID="{5B799A6D-FFDF-48A8-BC94-2A8D54A78872}" presName="parTxOnly" presStyleLbl="node1" presStyleIdx="1" presStyleCnt="2" custScaleX="88295" custLinFactNeighborX="28574" custLinFactNeighborY="0">
        <dgm:presLayoutVars>
          <dgm:chMax val="0"/>
          <dgm:chPref val="0"/>
          <dgm:bulletEnabled val="1"/>
        </dgm:presLayoutVars>
      </dgm:prSet>
      <dgm:spPr/>
    </dgm:pt>
  </dgm:ptLst>
  <dgm:cxnLst>
    <dgm:cxn modelId="{CDD611E8-AB0E-4A19-8AC9-439E17B01CE0}" type="presOf" srcId="{5B799A6D-FFDF-48A8-BC94-2A8D54A78872}" destId="{2815162B-084C-4B9B-A243-81A3814C92C0}" srcOrd="0" destOrd="0" presId="urn:microsoft.com/office/officeart/2005/8/layout/chevron1"/>
    <dgm:cxn modelId="{6956CE39-BE15-416B-AA20-D198A3E64D68}" srcId="{0874DBDE-BB49-4C21-8730-E5406469E440}" destId="{5B799A6D-FFDF-48A8-BC94-2A8D54A78872}" srcOrd="1" destOrd="0" parTransId="{4DFB9901-0288-48FE-B5CF-A203B86666A3}" sibTransId="{38EA816F-3EEA-49C1-94CB-CE5AE99D86D1}"/>
    <dgm:cxn modelId="{F9A78080-52B2-4223-908C-909F24BA15C2}" srcId="{0874DBDE-BB49-4C21-8730-E5406469E440}" destId="{6234B719-346C-41D2-B927-08C129D5BB6C}" srcOrd="0" destOrd="0" parTransId="{D23D60ED-0ED1-40C9-8BD8-A8FE303C8EED}" sibTransId="{7B3605A5-F02B-4B27-B258-683A3AFE5E04}"/>
    <dgm:cxn modelId="{C206E511-D570-43C4-8D45-F98D0FFAFF36}" type="presOf" srcId="{6234B719-346C-41D2-B927-08C129D5BB6C}" destId="{EE0BD74B-07B8-4A44-98E3-224480DC4D8D}" srcOrd="0" destOrd="0" presId="urn:microsoft.com/office/officeart/2005/8/layout/chevron1"/>
    <dgm:cxn modelId="{EE46D9D7-E121-43BA-B392-A3C5E4169EBE}" type="presOf" srcId="{0874DBDE-BB49-4C21-8730-E5406469E440}" destId="{B692BD23-CACC-48E9-9F15-66838E0C7B0C}" srcOrd="0" destOrd="0" presId="urn:microsoft.com/office/officeart/2005/8/layout/chevron1"/>
    <dgm:cxn modelId="{7F3BE2FF-B347-46B6-98A0-48C943D37EFC}" type="presParOf" srcId="{B692BD23-CACC-48E9-9F15-66838E0C7B0C}" destId="{EE0BD74B-07B8-4A44-98E3-224480DC4D8D}" srcOrd="0" destOrd="0" presId="urn:microsoft.com/office/officeart/2005/8/layout/chevron1"/>
    <dgm:cxn modelId="{F72B2383-1BFC-4B0B-B7DF-F299599E9DA8}" type="presParOf" srcId="{B692BD23-CACC-48E9-9F15-66838E0C7B0C}" destId="{7EE7D8FE-BB8D-4B3D-B08E-4E3A0BFE2007}" srcOrd="1" destOrd="0" presId="urn:microsoft.com/office/officeart/2005/8/layout/chevron1"/>
    <dgm:cxn modelId="{563AD5D8-6F9E-4D63-ABA2-28D87F886A37}" type="presParOf" srcId="{B692BD23-CACC-48E9-9F15-66838E0C7B0C}" destId="{2815162B-084C-4B9B-A243-81A3814C92C0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341852-95F6-4835-A3A3-DDD9A469243C}">
      <dsp:nvSpPr>
        <dsp:cNvPr id="0" name=""/>
        <dsp:cNvSpPr/>
      </dsp:nvSpPr>
      <dsp:spPr>
        <a:xfrm rot="5400000">
          <a:off x="-214291" y="215741"/>
          <a:ext cx="1428608" cy="1000026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Level 5</a:t>
          </a:r>
        </a:p>
      </dsp:txBody>
      <dsp:txXfrm rot="-5400000">
        <a:off x="0" y="501463"/>
        <a:ext cx="1000026" cy="428582"/>
      </dsp:txXfrm>
    </dsp:sp>
    <dsp:sp modelId="{DAFDD883-FA80-42B0-9553-81ADD3F4CB9C}">
      <dsp:nvSpPr>
        <dsp:cNvPr id="0" name=""/>
        <dsp:cNvSpPr/>
      </dsp:nvSpPr>
      <dsp:spPr>
        <a:xfrm rot="5400000">
          <a:off x="5806881" y="-4805404"/>
          <a:ext cx="928595" cy="105423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recall where plants get minerals from</a:t>
          </a:r>
          <a:endParaRPr lang="en-GB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state one use of minerals in a plant</a:t>
          </a:r>
          <a:endParaRPr lang="en-GB" sz="2600" kern="1200" dirty="0"/>
        </a:p>
      </dsp:txBody>
      <dsp:txXfrm rot="-5400000">
        <a:off x="1000026" y="46781"/>
        <a:ext cx="10496975" cy="837935"/>
      </dsp:txXfrm>
    </dsp:sp>
    <dsp:sp modelId="{72EA621C-11CD-4572-838C-BD32F2CEFA07}">
      <dsp:nvSpPr>
        <dsp:cNvPr id="0" name=""/>
        <dsp:cNvSpPr/>
      </dsp:nvSpPr>
      <dsp:spPr>
        <a:xfrm rot="5400000">
          <a:off x="-214291" y="1447916"/>
          <a:ext cx="1428608" cy="1000026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Level 6</a:t>
          </a:r>
        </a:p>
      </dsp:txBody>
      <dsp:txXfrm rot="-5400000">
        <a:off x="0" y="1733638"/>
        <a:ext cx="1000026" cy="428582"/>
      </dsp:txXfrm>
    </dsp:sp>
    <dsp:sp modelId="{8F204AAA-740E-47B1-9E4E-17655C26F69E}">
      <dsp:nvSpPr>
        <dsp:cNvPr id="0" name=""/>
        <dsp:cNvSpPr/>
      </dsp:nvSpPr>
      <dsp:spPr>
        <a:xfrm rot="5400000">
          <a:off x="5806881" y="-3573229"/>
          <a:ext cx="928595" cy="105423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describe why farmers and gardeners use fertilisers </a:t>
          </a:r>
          <a:endParaRPr lang="en-GB" sz="2800" kern="1200" dirty="0"/>
        </a:p>
      </dsp:txBody>
      <dsp:txXfrm rot="-5400000">
        <a:off x="1000026" y="1278956"/>
        <a:ext cx="10496975" cy="837935"/>
      </dsp:txXfrm>
    </dsp:sp>
    <dsp:sp modelId="{94533CFC-C8D6-458C-9692-7D69EB926A4C}">
      <dsp:nvSpPr>
        <dsp:cNvPr id="0" name=""/>
        <dsp:cNvSpPr/>
      </dsp:nvSpPr>
      <dsp:spPr>
        <a:xfrm rot="5400000">
          <a:off x="-214291" y="2680092"/>
          <a:ext cx="1428608" cy="1000026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Level 7</a:t>
          </a:r>
        </a:p>
      </dsp:txBody>
      <dsp:txXfrm rot="-5400000">
        <a:off x="0" y="2965814"/>
        <a:ext cx="1000026" cy="428582"/>
      </dsp:txXfrm>
    </dsp:sp>
    <dsp:sp modelId="{6E38BCDA-94F3-4A17-8758-477AB4319168}">
      <dsp:nvSpPr>
        <dsp:cNvPr id="0" name=""/>
        <dsp:cNvSpPr/>
      </dsp:nvSpPr>
      <dsp:spPr>
        <a:xfrm rot="5400000">
          <a:off x="5806881" y="-2341054"/>
          <a:ext cx="928595" cy="105423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Explain why some plants do not need soil to survive and explain how minerals enter the plant via the roots.</a:t>
          </a:r>
        </a:p>
      </dsp:txBody>
      <dsp:txXfrm rot="-5400000">
        <a:off x="1000026" y="2511131"/>
        <a:ext cx="10496975" cy="837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BD74B-07B8-4A44-98E3-224480DC4D8D}">
      <dsp:nvSpPr>
        <dsp:cNvPr id="0" name=""/>
        <dsp:cNvSpPr/>
      </dsp:nvSpPr>
      <dsp:spPr>
        <a:xfrm>
          <a:off x="0" y="0"/>
          <a:ext cx="1900631" cy="1087936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bg1"/>
              </a:solidFill>
            </a:rPr>
            <a:t>WALT:</a:t>
          </a:r>
        </a:p>
      </dsp:txBody>
      <dsp:txXfrm>
        <a:off x="543968" y="0"/>
        <a:ext cx="812695" cy="1087936"/>
      </dsp:txXfrm>
    </dsp:sp>
    <dsp:sp modelId="{2815162B-084C-4B9B-A243-81A3814C92C0}">
      <dsp:nvSpPr>
        <dsp:cNvPr id="0" name=""/>
        <dsp:cNvSpPr/>
      </dsp:nvSpPr>
      <dsp:spPr>
        <a:xfrm>
          <a:off x="1394373" y="0"/>
          <a:ext cx="10431144" cy="1087936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solidFill>
                <a:schemeClr val="tx1"/>
              </a:solidFill>
            </a:rPr>
            <a:t>To understand where plants get the water and minerals they need and why they need them</a:t>
          </a:r>
          <a:r>
            <a:rPr lang="en-GB" sz="3600" kern="1200" dirty="0"/>
            <a:t>.</a:t>
          </a:r>
          <a:endParaRPr lang="en-GB" sz="3600" kern="1200" dirty="0">
            <a:solidFill>
              <a:schemeClr val="tx1"/>
            </a:solidFill>
          </a:endParaRPr>
        </a:p>
      </dsp:txBody>
      <dsp:txXfrm>
        <a:off x="1938341" y="0"/>
        <a:ext cx="9343208" cy="1087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40C4D-01F3-4801-89EE-F64B4416C833}" type="datetimeFigureOut">
              <a:rPr lang="en-GB" smtClean="0"/>
              <a:t>06/11/2016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98836-DD4A-474F-931A-D2FD19B1D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965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98836-DD4A-474F-931A-D2FD19B1D2B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289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98836-DD4A-474F-931A-D2FD19B1D2B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991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98836-DD4A-474F-931A-D2FD19B1D2B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549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98836-DD4A-474F-931A-D2FD19B1D2B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578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98836-DD4A-474F-931A-D2FD19B1D2B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41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98836-DD4A-474F-931A-D2FD19B1D2B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861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98836-DD4A-474F-931A-D2FD19B1D2B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957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98836-DD4A-474F-931A-D2FD19B1D2B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861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98836-DD4A-474F-931A-D2FD19B1D2B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473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98836-DD4A-474F-931A-D2FD19B1D2B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718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C861-DD67-4B77-A601-E65F668C382D}" type="datetimeFigureOut">
              <a:rPr lang="en-GB" smtClean="0"/>
              <a:t>06/11/2016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C153-5B87-4F06-A79C-44A1615F11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924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C861-DD67-4B77-A601-E65F668C382D}" type="datetimeFigureOut">
              <a:rPr lang="en-GB" smtClean="0"/>
              <a:t>06/11/2016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C153-5B87-4F06-A79C-44A1615F11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9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C861-DD67-4B77-A601-E65F668C382D}" type="datetimeFigureOut">
              <a:rPr lang="en-GB" smtClean="0"/>
              <a:t>06/11/2016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C153-5B87-4F06-A79C-44A1615F11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89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C861-DD67-4B77-A601-E65F668C382D}" type="datetimeFigureOut">
              <a:rPr lang="en-GB" smtClean="0"/>
              <a:t>06/11/2016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C153-5B87-4F06-A79C-44A1615F11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329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C861-DD67-4B77-A601-E65F668C382D}" type="datetimeFigureOut">
              <a:rPr lang="en-GB" smtClean="0"/>
              <a:t>06/11/2016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C153-5B87-4F06-A79C-44A1615F11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229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C861-DD67-4B77-A601-E65F668C382D}" type="datetimeFigureOut">
              <a:rPr lang="en-GB" smtClean="0"/>
              <a:t>06/11/2016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C153-5B87-4F06-A79C-44A1615F11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43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C861-DD67-4B77-A601-E65F668C382D}" type="datetimeFigureOut">
              <a:rPr lang="en-GB" smtClean="0"/>
              <a:t>06/11/2016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C153-5B87-4F06-A79C-44A1615F11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196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C861-DD67-4B77-A601-E65F668C382D}" type="datetimeFigureOut">
              <a:rPr lang="en-GB" smtClean="0"/>
              <a:t>06/11/2016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C153-5B87-4F06-A79C-44A1615F11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04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C861-DD67-4B77-A601-E65F668C382D}" type="datetimeFigureOut">
              <a:rPr lang="en-GB" smtClean="0"/>
              <a:t>06/11/2016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C153-5B87-4F06-A79C-44A1615F11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153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C861-DD67-4B77-A601-E65F668C382D}" type="datetimeFigureOut">
              <a:rPr lang="en-GB" smtClean="0"/>
              <a:t>06/11/2016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C153-5B87-4F06-A79C-44A1615F11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1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C861-DD67-4B77-A601-E65F668C382D}" type="datetimeFigureOut">
              <a:rPr lang="en-GB" smtClean="0"/>
              <a:t>06/11/2016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C153-5B87-4F06-A79C-44A1615F11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930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4C861-DD67-4B77-A601-E65F668C382D}" type="datetimeFigureOut">
              <a:rPr lang="en-GB" smtClean="0"/>
              <a:t>06/11/2016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CC153-5B87-4F06-A79C-44A1615F11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28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95641593"/>
              </p:ext>
            </p:extLst>
          </p:nvPr>
        </p:nvGraphicFramePr>
        <p:xfrm>
          <a:off x="357747" y="2730321"/>
          <a:ext cx="11542332" cy="3895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96044" y="540682"/>
            <a:ext cx="10097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u="sng" dirty="0"/>
              <a:t>Minerals from the soil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58124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074195" y="29013"/>
            <a:ext cx="4983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AF25284-2F0B-4661-BB0F-C1FCDB41036D}" type="datetime2">
              <a:rPr lang="en-GB" sz="2800" u="sng" smtClean="0">
                <a:solidFill>
                  <a:schemeClr val="bg1"/>
                </a:solidFill>
              </a:rPr>
              <a:t>Sunday, 06 November 2016</a:t>
            </a:fld>
            <a:endParaRPr lang="en-GB" sz="2800" u="sng" dirty="0">
              <a:solidFill>
                <a:schemeClr val="bg1"/>
              </a:solidFill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453888626"/>
              </p:ext>
            </p:extLst>
          </p:nvPr>
        </p:nvGraphicFramePr>
        <p:xfrm>
          <a:off x="231803" y="1556346"/>
          <a:ext cx="11825518" cy="1087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799638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boundingwisdom.com/wp-content/uploads/2012/09/young-man-thin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712" y="2341170"/>
            <a:ext cx="4520091" cy="451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251769" y="892989"/>
            <a:ext cx="7053943" cy="2896361"/>
          </a:xfrm>
          <a:prstGeom prst="cloudCallout">
            <a:avLst>
              <a:gd name="adj1" fmla="val 76760"/>
              <a:gd name="adj2" fmla="val 23713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58124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074195" y="29013"/>
            <a:ext cx="4983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AF25284-2F0B-4661-BB0F-C1FCDB41036D}" type="datetime2">
              <a:rPr lang="en-GB" sz="2800" u="sng" smtClean="0">
                <a:solidFill>
                  <a:schemeClr val="bg1"/>
                </a:solidFill>
              </a:rPr>
              <a:t>Sunday, 06 November 2016</a:t>
            </a:fld>
            <a:endParaRPr lang="en-GB" sz="2800" u="sng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851" y="1371673"/>
            <a:ext cx="67258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Plant fertilisers are often called ‘plant food’, but this is incorrect!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" y="4101092"/>
            <a:ext cx="6482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Do you agree or disagree? </a:t>
            </a:r>
          </a:p>
          <a:p>
            <a:pPr algn="ctr"/>
            <a:r>
              <a:rPr lang="en-GB" sz="4000" dirty="0"/>
              <a:t>Be prepared to share your answer!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80773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58124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074195" y="29013"/>
            <a:ext cx="4983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AF25284-2F0B-4661-BB0F-C1FCDB41036D}" type="datetime2">
              <a:rPr lang="en-GB" sz="2800" u="sng" smtClean="0">
                <a:solidFill>
                  <a:schemeClr val="bg1"/>
                </a:solidFill>
              </a:rPr>
              <a:t>Sunday, 06 November 2016</a:t>
            </a:fld>
            <a:endParaRPr lang="en-GB" sz="2800" u="sng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8334" y="743836"/>
            <a:ext cx="112459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Go back to your leaf from last lesson…</a:t>
            </a:r>
          </a:p>
          <a:p>
            <a:pPr algn="ctr"/>
            <a:endParaRPr lang="en-GB" sz="4800" b="1" dirty="0"/>
          </a:p>
          <a:p>
            <a:pPr marL="914400" indent="-914400">
              <a:buFont typeface="+mj-lt"/>
              <a:buAutoNum type="arabicPeriod"/>
            </a:pPr>
            <a:r>
              <a:rPr lang="en-GB" sz="4800" dirty="0"/>
              <a:t>What does the bubble wrap represent?</a:t>
            </a:r>
          </a:p>
          <a:p>
            <a:r>
              <a:rPr lang="en-GB" sz="4800" dirty="0"/>
              <a:t>- </a:t>
            </a:r>
            <a:r>
              <a:rPr lang="en-GB" sz="4800" b="1" dirty="0"/>
              <a:t>It represents the stoma on the bottom of the leaf, where gases enter and leave</a:t>
            </a:r>
          </a:p>
          <a:p>
            <a:pPr marL="914400" indent="-914400">
              <a:buFont typeface="+mj-lt"/>
              <a:buAutoNum type="arabicPeriod"/>
            </a:pPr>
            <a:endParaRPr lang="en-GB" sz="4800" dirty="0"/>
          </a:p>
          <a:p>
            <a:pPr marL="914400" indent="-914400">
              <a:buFont typeface="+mj-lt"/>
              <a:buAutoNum type="arabicPeriod" startAt="2"/>
            </a:pPr>
            <a:r>
              <a:rPr lang="en-GB" sz="4800" dirty="0"/>
              <a:t>What does the </a:t>
            </a:r>
            <a:r>
              <a:rPr lang="en-GB" sz="4800" dirty="0" err="1"/>
              <a:t>sellotape</a:t>
            </a:r>
            <a:r>
              <a:rPr lang="en-GB" sz="4800" dirty="0"/>
              <a:t> represent?</a:t>
            </a:r>
          </a:p>
          <a:p>
            <a:r>
              <a:rPr lang="en-GB" sz="4800" dirty="0"/>
              <a:t>- </a:t>
            </a:r>
            <a:r>
              <a:rPr lang="en-GB" sz="4800" b="1" dirty="0"/>
              <a:t>It represents the waxy top layer of a leaf</a:t>
            </a:r>
          </a:p>
        </p:txBody>
      </p:sp>
    </p:spTree>
    <p:extLst>
      <p:ext uri="{BB962C8B-B14F-4D97-AF65-F5344CB8AC3E}">
        <p14:creationId xmlns:p14="http://schemas.microsoft.com/office/powerpoint/2010/main" val="46944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58124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074195" y="29013"/>
            <a:ext cx="4983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AF25284-2F0B-4661-BB0F-C1FCDB41036D}" type="datetime2">
              <a:rPr lang="en-GB" sz="2800" u="sng" smtClean="0">
                <a:solidFill>
                  <a:schemeClr val="bg1"/>
                </a:solidFill>
              </a:rPr>
              <a:t>Sunday, 06 November 2016</a:t>
            </a:fld>
            <a:endParaRPr lang="en-GB" sz="2800" u="sng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8334" y="743836"/>
            <a:ext cx="11245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THERE HAS BEEN A MURDER!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574" y="1842052"/>
            <a:ext cx="53538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Barry the bush was found DEAD in his apartment last night.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It is up to you to investigate the clues and evaluate the cause of Barry’s death.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Use the evidence around the room to help you decide how Barry died.</a:t>
            </a:r>
          </a:p>
        </p:txBody>
      </p:sp>
      <p:pic>
        <p:nvPicPr>
          <p:cNvPr id="4098" name="Picture 2" descr="http://www.happystartsathome.com/wp-content/uploads/2015/03/dead-pla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52" y="2213735"/>
            <a:ext cx="588645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89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58124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074195" y="29013"/>
            <a:ext cx="4983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AF25284-2F0B-4661-BB0F-C1FCDB41036D}" type="datetime2">
              <a:rPr lang="en-GB" sz="2800" u="sng" smtClean="0">
                <a:solidFill>
                  <a:schemeClr val="bg1"/>
                </a:solidFill>
              </a:rPr>
              <a:t>Sunday, 06 November 2016</a:t>
            </a:fld>
            <a:endParaRPr lang="en-GB" sz="2800" u="sng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8334" y="743836"/>
            <a:ext cx="11245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So… how did Barry die?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573" y="1842052"/>
            <a:ext cx="114763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He was on the windowsill, so he had enough sunlight.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His soil was damp, so he had enough water.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The levels of CO</a:t>
            </a:r>
            <a:r>
              <a:rPr lang="en-GB" sz="4000" baseline="-25000" dirty="0"/>
              <a:t>2</a:t>
            </a:r>
            <a:r>
              <a:rPr lang="en-GB" sz="4000" dirty="0"/>
              <a:t> in the room were high…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The soil he was using was out of date…</a:t>
            </a:r>
          </a:p>
        </p:txBody>
      </p:sp>
    </p:spTree>
    <p:extLst>
      <p:ext uri="{BB962C8B-B14F-4D97-AF65-F5344CB8AC3E}">
        <p14:creationId xmlns:p14="http://schemas.microsoft.com/office/powerpoint/2010/main" val="169483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58124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074195" y="29013"/>
            <a:ext cx="4983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AF25284-2F0B-4661-BB0F-C1FCDB41036D}" type="datetime2">
              <a:rPr lang="en-GB" sz="2800" u="sng" smtClean="0">
                <a:solidFill>
                  <a:schemeClr val="bg1"/>
                </a:solidFill>
              </a:rPr>
              <a:t>Sunday, 06 November 2016</a:t>
            </a:fld>
            <a:endParaRPr lang="en-GB" sz="2800" u="sng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8334" y="743836"/>
            <a:ext cx="11245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So… how did Barry die?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573" y="1842052"/>
            <a:ext cx="114763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Barry died because he did not have enough minerals.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There was a lack of nitrogen in the soil he was using.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This caused his leaves to turn yellow, meaning he had less chlorophyll.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Because he had less chlorophyll, he couldn’t photosynthesise.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The levels of CO2 were high because he couldn’t photosynthesise.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He couldn’t use the energy from the sun to break down the CO2 and water into glucose.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He was feeling hungry all the time because he couldn’t use photosynthesis to make food.</a:t>
            </a:r>
          </a:p>
        </p:txBody>
      </p:sp>
    </p:spTree>
    <p:extLst>
      <p:ext uri="{BB962C8B-B14F-4D97-AF65-F5344CB8AC3E}">
        <p14:creationId xmlns:p14="http://schemas.microsoft.com/office/powerpoint/2010/main" val="129206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58124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074195" y="29013"/>
            <a:ext cx="4983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AF25284-2F0B-4661-BB0F-C1FCDB41036D}" type="datetime2">
              <a:rPr lang="en-GB" sz="2800" u="sng" smtClean="0">
                <a:solidFill>
                  <a:schemeClr val="bg1"/>
                </a:solidFill>
              </a:rPr>
              <a:t>Sunday, 06 November 2016</a:t>
            </a:fld>
            <a:endParaRPr lang="en-GB" sz="2800" u="sng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8334" y="743836"/>
            <a:ext cx="11245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But… who murdered Barry???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573" y="1842052"/>
            <a:ext cx="1147638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Barry had recently had a fight with his friend, Simon the Sunflower.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A yellow flower had been spotted delivering soil to Barry’s apartment.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The soil in Barry’s apartment was fake – it didn’t contain enough nitrogen for Barry.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Simon the Sunflower murdered Barry by giving him fake soil with not enough minerals in it so that Barry couldn’t photosynthesise!</a:t>
            </a:r>
          </a:p>
        </p:txBody>
      </p:sp>
    </p:spTree>
    <p:extLst>
      <p:ext uri="{BB962C8B-B14F-4D97-AF65-F5344CB8AC3E}">
        <p14:creationId xmlns:p14="http://schemas.microsoft.com/office/powerpoint/2010/main" val="170640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58124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074195" y="29013"/>
            <a:ext cx="4983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AF25284-2F0B-4661-BB0F-C1FCDB41036D}" type="datetime2">
              <a:rPr lang="en-GB" sz="2800" u="sng" smtClean="0">
                <a:solidFill>
                  <a:schemeClr val="bg1"/>
                </a:solidFill>
              </a:rPr>
              <a:t>Sunday, 06 November 2016</a:t>
            </a:fld>
            <a:endParaRPr lang="en-GB" sz="2800" u="sng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8334" y="743836"/>
            <a:ext cx="11245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Simon is now where he belongs…thanks to you!</a:t>
            </a:r>
          </a:p>
        </p:txBody>
      </p:sp>
      <p:pic>
        <p:nvPicPr>
          <p:cNvPr id="5122" name="Picture 2" descr="https://www.prisonlegalnews.org/media/cache/ec/78/ec7852eaa055cc5a81ac906182d5525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737" y="1675866"/>
            <a:ext cx="6751072" cy="506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513" l="0" r="9887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5536" y="2924490"/>
            <a:ext cx="2750737" cy="3429001"/>
          </a:xfrm>
          <a:prstGeom prst="rect">
            <a:avLst/>
          </a:prstGeom>
        </p:spPr>
      </p:pic>
      <p:pic>
        <p:nvPicPr>
          <p:cNvPr id="5126" name="Picture 6" descr="https://pixabay.com/static/uploads/photo/2016/01/26/03/11/cage-1161869_960_72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368" y="1675866"/>
            <a:ext cx="6352761" cy="508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pixabay.com/static/uploads/photo/2016/01/26/03/11/cage-1161869_960_720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43" b="587"/>
          <a:stretch/>
        </p:blipFill>
        <p:spPr bwMode="auto">
          <a:xfrm>
            <a:off x="9271518" y="1675867"/>
            <a:ext cx="455660" cy="506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09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58124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074195" y="29013"/>
            <a:ext cx="4983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AF25284-2F0B-4661-BB0F-C1FCDB41036D}" type="datetime2">
              <a:rPr lang="en-GB" sz="2800" u="sng" smtClean="0">
                <a:solidFill>
                  <a:schemeClr val="bg1"/>
                </a:solidFill>
              </a:rPr>
              <a:t>Sunday, 06 November 2016</a:t>
            </a:fld>
            <a:endParaRPr lang="en-GB" sz="2800" u="sng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8334" y="743836"/>
            <a:ext cx="11245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What do plants need to survive?</a:t>
            </a:r>
          </a:p>
        </p:txBody>
      </p:sp>
      <p:pic>
        <p:nvPicPr>
          <p:cNvPr id="1026" name="Picture 2" descr="http://images.clipartpanda.com/cloud-clipart-rain-clou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34" y="1491200"/>
            <a:ext cx="2930443" cy="219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5212" y="3689032"/>
            <a:ext cx="158060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Water</a:t>
            </a:r>
            <a:endParaRPr lang="en-US" sz="2800" dirty="0"/>
          </a:p>
        </p:txBody>
      </p:sp>
      <p:pic>
        <p:nvPicPr>
          <p:cNvPr id="1028" name="Picture 4" descr="http://i.imgur.com/yuiAbk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58" y="1779079"/>
            <a:ext cx="2171563" cy="21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38836" y="4126824"/>
            <a:ext cx="158060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Oxygen</a:t>
            </a:r>
            <a:endParaRPr lang="en-US" sz="2800" dirty="0"/>
          </a:p>
        </p:txBody>
      </p:sp>
      <p:pic>
        <p:nvPicPr>
          <p:cNvPr id="1030" name="Picture 6" descr="http://www.marijuanagrowershq.com/wp-content/uploads/2011/12/CO2-in-cloud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487" y="1486288"/>
            <a:ext cx="3345271" cy="205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14457" y="3811194"/>
            <a:ext cx="252243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Carbon dioxide</a:t>
            </a:r>
            <a:endParaRPr lang="en-US" sz="2800" dirty="0"/>
          </a:p>
        </p:txBody>
      </p:sp>
      <p:pic>
        <p:nvPicPr>
          <p:cNvPr id="1032" name="Picture 8" descr="http://www.drramsey.com/wp-content/uploads/2010/03/chlorophy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072" y="4072804"/>
            <a:ext cx="2483122" cy="248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831910" y="3427422"/>
            <a:ext cx="197564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Chlorophyll</a:t>
            </a:r>
            <a:endParaRPr lang="en-US" sz="2800" dirty="0"/>
          </a:p>
        </p:txBody>
      </p:sp>
      <p:pic>
        <p:nvPicPr>
          <p:cNvPr id="1034" name="Picture 10" descr="http://thehappyscientist.com/files/Units/Minerals/mineralshan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34" y="4480667"/>
            <a:ext cx="3120689" cy="207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34051" y="5256686"/>
            <a:ext cx="158060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Minerals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636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58124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074195" y="29013"/>
            <a:ext cx="4983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AF25284-2F0B-4661-BB0F-C1FCDB41036D}" type="datetime2">
              <a:rPr lang="en-GB" sz="2800" u="sng" smtClean="0">
                <a:solidFill>
                  <a:schemeClr val="bg1"/>
                </a:solidFill>
              </a:rPr>
              <a:t>Sunday, 06 November 2016</a:t>
            </a:fld>
            <a:endParaRPr lang="en-GB" sz="2800" u="sng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8334" y="728415"/>
            <a:ext cx="11245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Why do farmers add fertilisers to the ground?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574" y="1749287"/>
            <a:ext cx="111437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Use page 45 in the student book to help answer.</a:t>
            </a:r>
          </a:p>
          <a:p>
            <a:endParaRPr lang="en-GB" sz="3200" dirty="0"/>
          </a:p>
          <a:p>
            <a:r>
              <a:rPr lang="en-GB" sz="3200" dirty="0"/>
              <a:t>Think about…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What do minerals do for a plant?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What would happen if there were no minerals?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How will this make the farmer earn more money?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200" dirty="0"/>
          </a:p>
          <a:p>
            <a:r>
              <a:rPr lang="en-GB" sz="3200" dirty="0"/>
              <a:t>EXTENSION: Use the sheet at the front to explain how water gets from the soil to the leaf of the plant.</a:t>
            </a:r>
          </a:p>
        </p:txBody>
      </p:sp>
    </p:spTree>
    <p:extLst>
      <p:ext uri="{BB962C8B-B14F-4D97-AF65-F5344CB8AC3E}">
        <p14:creationId xmlns:p14="http://schemas.microsoft.com/office/powerpoint/2010/main" val="2264996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530</Words>
  <Application>Microsoft Office PowerPoint</Application>
  <PresentationFormat>Widescreen</PresentationFormat>
  <Paragraphs>80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Morgan Reid</dc:creator>
  <cp:lastModifiedBy>Morgan Reid</cp:lastModifiedBy>
  <cp:revision>92</cp:revision>
  <dcterms:created xsi:type="dcterms:W3CDTF">2015-08-07T15:31:42Z</dcterms:created>
  <dcterms:modified xsi:type="dcterms:W3CDTF">2016-11-06T18:09:27Z</dcterms:modified>
</cp:coreProperties>
</file>