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3" r:id="rId3"/>
    <p:sldMasterId id="2147483655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embeddedFontLst>
    <p:embeddedFont>
      <p:font typeface="NTR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000000"/>
          </p15:clr>
        </p15:guide>
        <p15:guide id="2" pos="2880">
          <p15:clr>
            <a:srgbClr val="000000"/>
          </p15:clr>
        </p15:guide>
        <p15:guide id="3" pos="5307">
          <p15:clr>
            <a:srgbClr val="000000"/>
          </p15:clr>
        </p15:guide>
        <p15:guide id="4" orient="horz" pos="3997">
          <p15:clr>
            <a:srgbClr val="000000"/>
          </p15:clr>
        </p15:guide>
        <p15:guide id="5" pos="521">
          <p15:clr>
            <a:srgbClr val="000000"/>
          </p15:clr>
        </p15:guide>
        <p15:guide id="6" orient="horz" pos="1502">
          <p15:clr>
            <a:srgbClr val="000000"/>
          </p15:clr>
        </p15:guide>
        <p15:guide id="7" orient="horz" pos="459">
          <p15:clr>
            <a:srgbClr val="000000"/>
          </p15:clr>
        </p15:guide>
        <p15:guide id="8" orient="horz" pos="3884">
          <p15:clr>
            <a:srgbClr val="000000"/>
          </p15:clr>
        </p15:guide>
        <p15:guide id="9" pos="5216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uk9hE8l4CAGHapxTXkmHUBr3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714" y="102"/>
      </p:cViewPr>
      <p:guideLst>
        <p:guide orient="horz" pos="2183"/>
        <p:guide pos="2880"/>
        <p:guide pos="5307"/>
        <p:guide orient="horz" pos="3997"/>
        <p:guide pos="521"/>
        <p:guide orient="horz" pos="1502"/>
        <p:guide orient="horz" pos="459"/>
        <p:guide orient="horz" pos="388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973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31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70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66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29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80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68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65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40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8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47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74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>
            <a:spLocks noGrp="1"/>
          </p:cNvSpPr>
          <p:nvPr>
            <p:ph type="body" idx="1"/>
          </p:nvPr>
        </p:nvSpPr>
        <p:spPr>
          <a:xfrm>
            <a:off x="481012" y="2014537"/>
            <a:ext cx="8181975" cy="4351338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>
            <a:spLocks noGrp="1"/>
          </p:cNvSpPr>
          <p:nvPr>
            <p:ph type="body" idx="1"/>
          </p:nvPr>
        </p:nvSpPr>
        <p:spPr>
          <a:xfrm>
            <a:off x="457197" y="2153354"/>
            <a:ext cx="8220075" cy="4242683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800">
                <a:latin typeface="NTR"/>
                <a:ea typeface="NTR"/>
                <a:cs typeface="NTR"/>
                <a:sym typeface="NTR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600">
                <a:latin typeface="NTR"/>
                <a:ea typeface="NTR"/>
                <a:cs typeface="NTR"/>
                <a:sym typeface="NTR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Char char="•"/>
              <a:defRPr sz="1400">
                <a:latin typeface="NTR"/>
                <a:ea typeface="NTR"/>
                <a:cs typeface="NTR"/>
                <a:sym typeface="NT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3437" y="6700837"/>
            <a:ext cx="584200" cy="8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3437" y="6700837"/>
            <a:ext cx="584200" cy="84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hyperlink" Target="http://www.bbc.co.uk/education/clips/zp62tfr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/>
          <p:nvPr/>
        </p:nvSpPr>
        <p:spPr>
          <a:xfrm>
            <a:off x="503237" y="2927350"/>
            <a:ext cx="8137525" cy="3414712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187" name="Google Shape;187;p12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190" name="Google Shape;190;p12"/>
          <p:cNvSpPr>
            <a:spLocks noGrp="1"/>
          </p:cNvSpPr>
          <p:nvPr>
            <p:ph type="body" idx="1"/>
          </p:nvPr>
        </p:nvSpPr>
        <p:spPr>
          <a:xfrm>
            <a:off x="628650" y="1220787"/>
            <a:ext cx="8137525" cy="140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compare the life cycles of plants, mammals, amphibians, insects and birds.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628650" y="3614737"/>
            <a:ext cx="7886700" cy="243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252000" rIns="252000" bIns="180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identify the stages of a bird’s life cycle.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the similarities and differences between different plants’ and animals’ life cycles.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/>
          <p:nvPr/>
        </p:nvSpPr>
        <p:spPr>
          <a:xfrm>
            <a:off x="503237" y="2927350"/>
            <a:ext cx="8137525" cy="3414712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lang="en-US" sz="1300" b="0" i="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58" name="Google Shape;58;p3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59" name="Google Shape;59;p3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60" name="Google Shape;60;p3"/>
          <p:cNvSpPr>
            <a:spLocks noGrp="1"/>
          </p:cNvSpPr>
          <p:nvPr>
            <p:ph type="body" idx="1"/>
          </p:nvPr>
        </p:nvSpPr>
        <p:spPr>
          <a:xfrm>
            <a:off x="628650" y="1127125"/>
            <a:ext cx="8137525" cy="140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compare the life cycles of plants, mammals, amphibians, insects and birds.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628650" y="3614737"/>
            <a:ext cx="7886700" cy="243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252000" rIns="252000" bIns="1800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identify the stages of a bird’s life cycle.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I can describe the similarities and differences between different plants’ and animals’ life cycles.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>
            <a:off x="4038600" y="1627187"/>
            <a:ext cx="4464050" cy="4554537"/>
          </a:xfrm>
          <a:prstGeom prst="roundRect">
            <a:avLst>
              <a:gd name="adj" fmla="val 0"/>
            </a:avLst>
          </a:prstGeom>
          <a:solidFill>
            <a:srgbClr val="F8A9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67" name="Google Shape;67;p4"/>
          <p:cNvSpPr>
            <a:spLocks noGrp="1"/>
          </p:cNvSpPr>
          <p:nvPr>
            <p:ph type="title"/>
          </p:nvPr>
        </p:nvSpPr>
        <p:spPr>
          <a:xfrm>
            <a:off x="484187" y="803275"/>
            <a:ext cx="8220075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is an Egg?</a:t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660400" y="1627187"/>
            <a:ext cx="3201987" cy="4554537"/>
          </a:xfrm>
          <a:prstGeom prst="roundRect">
            <a:avLst>
              <a:gd name="adj" fmla="val 0"/>
            </a:avLst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69" name="Google Shape;6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1187"/>
            <a:ext cx="8636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"/>
          <p:cNvSpPr txBox="1"/>
          <p:nvPr/>
        </p:nvSpPr>
        <p:spPr>
          <a:xfrm>
            <a:off x="912812" y="1981200"/>
            <a:ext cx="2546350" cy="384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All species of birds lay eggs. If the eggs are fertilised, they will contain the bird embryo, which will develop inside the egg until it is ready to hatch.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chicken eggs that people eat are not fertilised, so they do not contain baby chickens. However, we can explore chicken eggs to find out more about them.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What parts of an egg can you name? Tell your partner.</a:t>
            </a:r>
            <a:endParaRPr/>
          </a:p>
        </p:txBody>
      </p:sp>
      <p:pic>
        <p:nvPicPr>
          <p:cNvPr id="71" name="Google Shape;71;p4"/>
          <p:cNvPicPr preferRelativeResize="0"/>
          <p:nvPr/>
        </p:nvPicPr>
        <p:blipFill rotWithShape="1">
          <a:blip r:embed="rId5">
            <a:alphaModFix/>
          </a:blip>
          <a:srcRect b="13504"/>
          <a:stretch/>
        </p:blipFill>
        <p:spPr>
          <a:xfrm>
            <a:off x="3568700" y="3130550"/>
            <a:ext cx="3524250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6">
            <a:alphaModFix/>
          </a:blip>
          <a:srcRect b="5492"/>
          <a:stretch/>
        </p:blipFill>
        <p:spPr>
          <a:xfrm>
            <a:off x="7073900" y="3348037"/>
            <a:ext cx="1722437" cy="283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80000">
            <a:off x="2868612" y="1981200"/>
            <a:ext cx="3586162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8">
            <a:alphaModFix/>
          </a:blip>
          <a:srcRect l="58811" t="-2485" r="-4454" b="36694"/>
          <a:stretch/>
        </p:blipFill>
        <p:spPr>
          <a:xfrm>
            <a:off x="6705600" y="1349375"/>
            <a:ext cx="1811337" cy="184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>
            <a:spLocks noGrp="1"/>
          </p:cNvSpPr>
          <p:nvPr>
            <p:ph type="title"/>
          </p:nvPr>
        </p:nvSpPr>
        <p:spPr>
          <a:xfrm>
            <a:off x="484187" y="803275"/>
            <a:ext cx="8220075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is an Egg?</a:t>
            </a:r>
            <a:endParaRPr/>
          </a:p>
        </p:txBody>
      </p:sp>
      <p:pic>
        <p:nvPicPr>
          <p:cNvPr id="80" name="Google Shape;8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1187"/>
            <a:ext cx="8636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/>
          <p:nvPr/>
        </p:nvSpPr>
        <p:spPr>
          <a:xfrm>
            <a:off x="660400" y="1627187"/>
            <a:ext cx="3811587" cy="4554537"/>
          </a:xfrm>
          <a:prstGeom prst="roundRect">
            <a:avLst>
              <a:gd name="adj" fmla="val 0"/>
            </a:avLst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4625975" y="1627187"/>
            <a:ext cx="3811587" cy="4554537"/>
          </a:xfrm>
          <a:prstGeom prst="roundRect">
            <a:avLst>
              <a:gd name="adj" fmla="val 0"/>
            </a:avLst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876300" y="1800225"/>
            <a:ext cx="337978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Look closely at the outside of your egg. What is this part of the egg called? What is it for?</a:t>
            </a:r>
            <a:endParaRPr/>
          </a:p>
        </p:txBody>
      </p:sp>
      <p:sp>
        <p:nvSpPr>
          <p:cNvPr id="84" name="Google Shape;84;p5"/>
          <p:cNvSpPr txBox="1"/>
          <p:nvPr/>
        </p:nvSpPr>
        <p:spPr>
          <a:xfrm>
            <a:off x="4843462" y="1800225"/>
            <a:ext cx="33782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Now crack it open. What parts of the egg can you identify? What is their function?</a:t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660400" y="2851150"/>
            <a:ext cx="3811587" cy="3349625"/>
          </a:xfrm>
          <a:prstGeom prst="roundRect">
            <a:avLst>
              <a:gd name="adj" fmla="val 0"/>
            </a:avLst>
          </a:prstGeom>
          <a:solidFill>
            <a:srgbClr val="FFA4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4625975" y="2851150"/>
            <a:ext cx="3811587" cy="3349625"/>
          </a:xfrm>
          <a:prstGeom prst="roundRect">
            <a:avLst>
              <a:gd name="adj" fmla="val 0"/>
            </a:avLst>
          </a:prstGeom>
          <a:solidFill>
            <a:srgbClr val="F8A9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5">
            <a:alphaModFix/>
          </a:blip>
          <a:srcRect b="7862"/>
          <a:stretch/>
        </p:blipFill>
        <p:spPr>
          <a:xfrm>
            <a:off x="777875" y="2792412"/>
            <a:ext cx="3603625" cy="3408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5"/>
          <p:cNvGrpSpPr/>
          <p:nvPr/>
        </p:nvGrpSpPr>
        <p:grpSpPr>
          <a:xfrm rot="-3900000">
            <a:off x="5671343" y="3272631"/>
            <a:ext cx="1816100" cy="2506662"/>
            <a:chOff x="5623636" y="3176488"/>
            <a:chExt cx="1816765" cy="2505673"/>
          </a:xfrm>
        </p:grpSpPr>
        <p:pic>
          <p:nvPicPr>
            <p:cNvPr id="89" name="Google Shape;89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>
              <a:off x="5279182" y="3520942"/>
              <a:ext cx="2505673" cy="1816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/>
            <p:nvPr/>
          </p:nvSpPr>
          <p:spPr>
            <a:xfrm>
              <a:off x="5664249" y="4089394"/>
              <a:ext cx="1729420" cy="461781"/>
            </a:xfrm>
            <a:custGeom>
              <a:avLst/>
              <a:gdLst/>
              <a:ahLst/>
              <a:cxnLst/>
              <a:rect l="l" t="t" r="r" b="b"/>
              <a:pathLst>
                <a:path w="1729570" h="461727" extrusionOk="0">
                  <a:moveTo>
                    <a:pt x="0" y="398353"/>
                  </a:moveTo>
                  <a:lnTo>
                    <a:pt x="0" y="398353"/>
                  </a:lnTo>
                  <a:cubicBezTo>
                    <a:pt x="18107" y="374210"/>
                    <a:pt x="32982" y="347264"/>
                    <a:pt x="54321" y="325925"/>
                  </a:cubicBezTo>
                  <a:cubicBezTo>
                    <a:pt x="121127" y="259119"/>
                    <a:pt x="103633" y="324383"/>
                    <a:pt x="162962" y="235390"/>
                  </a:cubicBezTo>
                  <a:cubicBezTo>
                    <a:pt x="207926" y="167945"/>
                    <a:pt x="150129" y="250792"/>
                    <a:pt x="208230" y="181070"/>
                  </a:cubicBezTo>
                  <a:cubicBezTo>
                    <a:pt x="215196" y="172711"/>
                    <a:pt x="218147" y="161074"/>
                    <a:pt x="226336" y="153909"/>
                  </a:cubicBezTo>
                  <a:cubicBezTo>
                    <a:pt x="242713" y="139579"/>
                    <a:pt x="262550" y="129766"/>
                    <a:pt x="280657" y="117695"/>
                  </a:cubicBezTo>
                  <a:lnTo>
                    <a:pt x="334978" y="81482"/>
                  </a:lnTo>
                  <a:cubicBezTo>
                    <a:pt x="344031" y="75446"/>
                    <a:pt x="354444" y="71069"/>
                    <a:pt x="362138" y="63375"/>
                  </a:cubicBezTo>
                  <a:cubicBezTo>
                    <a:pt x="371192" y="54321"/>
                    <a:pt x="379192" y="44075"/>
                    <a:pt x="389299" y="36214"/>
                  </a:cubicBezTo>
                  <a:cubicBezTo>
                    <a:pt x="406477" y="22853"/>
                    <a:pt x="443620" y="0"/>
                    <a:pt x="443620" y="0"/>
                  </a:cubicBezTo>
                  <a:cubicBezTo>
                    <a:pt x="452673" y="3018"/>
                    <a:pt x="463328" y="3092"/>
                    <a:pt x="470780" y="9054"/>
                  </a:cubicBezTo>
                  <a:cubicBezTo>
                    <a:pt x="479276" y="15851"/>
                    <a:pt x="483489" y="26767"/>
                    <a:pt x="488887" y="36214"/>
                  </a:cubicBezTo>
                  <a:cubicBezTo>
                    <a:pt x="495583" y="47932"/>
                    <a:pt x="501678" y="60023"/>
                    <a:pt x="506994" y="72428"/>
                  </a:cubicBezTo>
                  <a:cubicBezTo>
                    <a:pt x="510753" y="81199"/>
                    <a:pt x="511779" y="91052"/>
                    <a:pt x="516047" y="99588"/>
                  </a:cubicBezTo>
                  <a:cubicBezTo>
                    <a:pt x="520913" y="109320"/>
                    <a:pt x="529288" y="117017"/>
                    <a:pt x="534154" y="126749"/>
                  </a:cubicBezTo>
                  <a:cubicBezTo>
                    <a:pt x="571638" y="201716"/>
                    <a:pt x="509422" y="103229"/>
                    <a:pt x="561315" y="181070"/>
                  </a:cubicBezTo>
                  <a:cubicBezTo>
                    <a:pt x="564333" y="190123"/>
                    <a:pt x="565734" y="199888"/>
                    <a:pt x="570368" y="208230"/>
                  </a:cubicBezTo>
                  <a:cubicBezTo>
                    <a:pt x="580936" y="227253"/>
                    <a:pt x="606582" y="262551"/>
                    <a:pt x="606582" y="262551"/>
                  </a:cubicBezTo>
                  <a:cubicBezTo>
                    <a:pt x="609600" y="271604"/>
                    <a:pt x="610341" y="281771"/>
                    <a:pt x="615635" y="289711"/>
                  </a:cubicBezTo>
                  <a:cubicBezTo>
                    <a:pt x="622737" y="300364"/>
                    <a:pt x="629992" y="316872"/>
                    <a:pt x="642796" y="316872"/>
                  </a:cubicBezTo>
                  <a:cubicBezTo>
                    <a:pt x="668818" y="316872"/>
                    <a:pt x="684266" y="277973"/>
                    <a:pt x="697117" y="262551"/>
                  </a:cubicBezTo>
                  <a:cubicBezTo>
                    <a:pt x="705314" y="252715"/>
                    <a:pt x="715224" y="244444"/>
                    <a:pt x="724277" y="235390"/>
                  </a:cubicBezTo>
                  <a:cubicBezTo>
                    <a:pt x="740213" y="187586"/>
                    <a:pt x="728038" y="216169"/>
                    <a:pt x="769544" y="153909"/>
                  </a:cubicBezTo>
                  <a:lnTo>
                    <a:pt x="787651" y="126749"/>
                  </a:lnTo>
                  <a:cubicBezTo>
                    <a:pt x="793687" y="117695"/>
                    <a:pt x="795435" y="103029"/>
                    <a:pt x="805758" y="99588"/>
                  </a:cubicBezTo>
                  <a:lnTo>
                    <a:pt x="832919" y="90535"/>
                  </a:lnTo>
                  <a:cubicBezTo>
                    <a:pt x="838955" y="99588"/>
                    <a:pt x="845628" y="108248"/>
                    <a:pt x="851026" y="117695"/>
                  </a:cubicBezTo>
                  <a:cubicBezTo>
                    <a:pt x="857722" y="129413"/>
                    <a:pt x="861289" y="142927"/>
                    <a:pt x="869133" y="153909"/>
                  </a:cubicBezTo>
                  <a:cubicBezTo>
                    <a:pt x="876575" y="164328"/>
                    <a:pt x="888432" y="170963"/>
                    <a:pt x="896293" y="181070"/>
                  </a:cubicBezTo>
                  <a:cubicBezTo>
                    <a:pt x="909653" y="198248"/>
                    <a:pt x="919450" y="217981"/>
                    <a:pt x="932507" y="235390"/>
                  </a:cubicBezTo>
                  <a:cubicBezTo>
                    <a:pt x="941560" y="247461"/>
                    <a:pt x="951014" y="259243"/>
                    <a:pt x="959667" y="271604"/>
                  </a:cubicBezTo>
                  <a:cubicBezTo>
                    <a:pt x="972147" y="289432"/>
                    <a:pt x="980493" y="310537"/>
                    <a:pt x="995881" y="325925"/>
                  </a:cubicBezTo>
                  <a:cubicBezTo>
                    <a:pt x="1004934" y="334978"/>
                    <a:pt x="1012935" y="345225"/>
                    <a:pt x="1023041" y="353085"/>
                  </a:cubicBezTo>
                  <a:cubicBezTo>
                    <a:pt x="1040219" y="366446"/>
                    <a:pt x="1077362" y="389299"/>
                    <a:pt x="1077362" y="389299"/>
                  </a:cubicBezTo>
                  <a:cubicBezTo>
                    <a:pt x="1114457" y="370752"/>
                    <a:pt x="1116883" y="372237"/>
                    <a:pt x="1149790" y="344032"/>
                  </a:cubicBezTo>
                  <a:cubicBezTo>
                    <a:pt x="1210786" y="291750"/>
                    <a:pt x="1144080" y="338785"/>
                    <a:pt x="1204111" y="298765"/>
                  </a:cubicBezTo>
                  <a:cubicBezTo>
                    <a:pt x="1210147" y="289711"/>
                    <a:pt x="1214989" y="279737"/>
                    <a:pt x="1222218" y="271604"/>
                  </a:cubicBezTo>
                  <a:cubicBezTo>
                    <a:pt x="1239230" y="252465"/>
                    <a:pt x="1262334" y="238590"/>
                    <a:pt x="1276538" y="217284"/>
                  </a:cubicBezTo>
                  <a:cubicBezTo>
                    <a:pt x="1299939" y="182182"/>
                    <a:pt x="1284322" y="193564"/>
                    <a:pt x="1321806" y="181070"/>
                  </a:cubicBezTo>
                  <a:cubicBezTo>
                    <a:pt x="1327842" y="190123"/>
                    <a:pt x="1334515" y="198783"/>
                    <a:pt x="1339913" y="208230"/>
                  </a:cubicBezTo>
                  <a:cubicBezTo>
                    <a:pt x="1353030" y="231185"/>
                    <a:pt x="1358480" y="251750"/>
                    <a:pt x="1376127" y="271604"/>
                  </a:cubicBezTo>
                  <a:cubicBezTo>
                    <a:pt x="1393139" y="290743"/>
                    <a:pt x="1412340" y="307818"/>
                    <a:pt x="1430447" y="325925"/>
                  </a:cubicBezTo>
                  <a:lnTo>
                    <a:pt x="1457608" y="353085"/>
                  </a:lnTo>
                  <a:cubicBezTo>
                    <a:pt x="1466662" y="362139"/>
                    <a:pt x="1474115" y="373144"/>
                    <a:pt x="1484768" y="380246"/>
                  </a:cubicBezTo>
                  <a:lnTo>
                    <a:pt x="1511929" y="398353"/>
                  </a:lnTo>
                  <a:cubicBezTo>
                    <a:pt x="1525290" y="418395"/>
                    <a:pt x="1536282" y="438731"/>
                    <a:pt x="1557196" y="452674"/>
                  </a:cubicBezTo>
                  <a:cubicBezTo>
                    <a:pt x="1565136" y="457968"/>
                    <a:pt x="1575303" y="458709"/>
                    <a:pt x="1584356" y="461727"/>
                  </a:cubicBezTo>
                  <a:cubicBezTo>
                    <a:pt x="1593410" y="452674"/>
                    <a:pt x="1603656" y="444673"/>
                    <a:pt x="1611517" y="434567"/>
                  </a:cubicBezTo>
                  <a:cubicBezTo>
                    <a:pt x="1624878" y="417389"/>
                    <a:pt x="1647731" y="380246"/>
                    <a:pt x="1647731" y="380246"/>
                  </a:cubicBezTo>
                  <a:cubicBezTo>
                    <a:pt x="1663665" y="332439"/>
                    <a:pt x="1651490" y="361027"/>
                    <a:pt x="1692998" y="298765"/>
                  </a:cubicBezTo>
                  <a:cubicBezTo>
                    <a:pt x="1715841" y="264500"/>
                    <a:pt x="1732230" y="310836"/>
                    <a:pt x="1729212" y="253497"/>
                  </a:cubicBezTo>
                </a:path>
              </a:pathLst>
            </a:custGeom>
            <a:noFill/>
            <a:ln w="38100" cap="flat" cmpd="sng">
              <a:solidFill>
                <a:srgbClr val="1D1E1D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>
            <a:spLocks noGrp="1"/>
          </p:cNvSpPr>
          <p:nvPr>
            <p:ph type="title"/>
          </p:nvPr>
        </p:nvSpPr>
        <p:spPr>
          <a:xfrm>
            <a:off x="484187" y="803275"/>
            <a:ext cx="8220075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Parts of an Egg</a:t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660400" y="1924050"/>
            <a:ext cx="7800975" cy="4257675"/>
          </a:xfrm>
          <a:prstGeom prst="roundRect">
            <a:avLst>
              <a:gd name="adj" fmla="val 0"/>
            </a:avLst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660400" y="1443037"/>
            <a:ext cx="77771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Can you identify all these parts in the egg you have cracked open?</a:t>
            </a:r>
            <a:endParaRPr/>
          </a:p>
        </p:txBody>
      </p:sp>
      <p:sp>
        <p:nvSpPr>
          <p:cNvPr id="98" name="Google Shape;98;p6"/>
          <p:cNvSpPr txBox="1"/>
          <p:nvPr/>
        </p:nvSpPr>
        <p:spPr>
          <a:xfrm>
            <a:off x="904875" y="2112962"/>
            <a:ext cx="2433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Chalaza</a:t>
            </a: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- Cords that keep the yolk in the centre.</a:t>
            </a:r>
            <a:endParaRPr/>
          </a:p>
        </p:txBody>
      </p:sp>
      <p:sp>
        <p:nvSpPr>
          <p:cNvPr id="99" name="Google Shape;99;p6"/>
          <p:cNvSpPr txBox="1"/>
          <p:nvPr/>
        </p:nvSpPr>
        <p:spPr>
          <a:xfrm>
            <a:off x="5876925" y="3400425"/>
            <a:ext cx="24320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</a:t>
            </a: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- Protects the inside of the egg. It contains thousands of small holes to allow air to move through the shell.</a:t>
            </a:r>
            <a:endParaRPr/>
          </a:p>
        </p:txBody>
      </p:sp>
      <p:sp>
        <p:nvSpPr>
          <p:cNvPr id="100" name="Google Shape;100;p6"/>
          <p:cNvSpPr txBox="1"/>
          <p:nvPr/>
        </p:nvSpPr>
        <p:spPr>
          <a:xfrm>
            <a:off x="904875" y="4745037"/>
            <a:ext cx="243363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Albumen</a:t>
            </a: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- The albumen is made of water and protein. It cushions the yolk and provides nutrition for a developing embryo.</a:t>
            </a:r>
            <a:endParaRPr/>
          </a:p>
        </p:txBody>
      </p:sp>
      <p:sp>
        <p:nvSpPr>
          <p:cNvPr id="101" name="Google Shape;101;p6"/>
          <p:cNvSpPr txBox="1"/>
          <p:nvPr/>
        </p:nvSpPr>
        <p:spPr>
          <a:xfrm>
            <a:off x="5819775" y="2111375"/>
            <a:ext cx="24320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 membranes </a:t>
            </a: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- The inner and outer shell membranes separate to form the air cell.</a:t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904875" y="2887662"/>
            <a:ext cx="2433637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Germinal disc </a:t>
            </a: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- If an egg is fertilised, the sperm enter through the germinal disc and travel to the centre of the yolk, where an embryo is formed.</a:t>
            </a:r>
            <a:endParaRPr/>
          </a:p>
        </p:txBody>
      </p:sp>
      <p:sp>
        <p:nvSpPr>
          <p:cNvPr id="103" name="Google Shape;103;p6"/>
          <p:cNvSpPr txBox="1"/>
          <p:nvPr/>
        </p:nvSpPr>
        <p:spPr>
          <a:xfrm>
            <a:off x="5876925" y="4949825"/>
            <a:ext cx="24320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Yolk</a:t>
            </a: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 - Contains proteins and fats that provide the main source of nutrition for the embryo.</a:t>
            </a:r>
            <a:endParaRPr/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5825" y="2511425"/>
            <a:ext cx="2246312" cy="2970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6"/>
          <p:cNvCxnSpPr/>
          <p:nvPr/>
        </p:nvCxnSpPr>
        <p:spPr>
          <a:xfrm>
            <a:off x="3209925" y="2511425"/>
            <a:ext cx="1352550" cy="37623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6" name="Google Shape;106;p6"/>
          <p:cNvCxnSpPr/>
          <p:nvPr/>
        </p:nvCxnSpPr>
        <p:spPr>
          <a:xfrm>
            <a:off x="3221037" y="3808412"/>
            <a:ext cx="836612" cy="3238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7" name="Google Shape;107;p6"/>
          <p:cNvCxnSpPr/>
          <p:nvPr/>
        </p:nvCxnSpPr>
        <p:spPr>
          <a:xfrm rot="10800000" flipH="1">
            <a:off x="3165475" y="4724400"/>
            <a:ext cx="836612" cy="8032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8" name="Google Shape;108;p6"/>
          <p:cNvCxnSpPr/>
          <p:nvPr/>
        </p:nvCxnSpPr>
        <p:spPr>
          <a:xfrm rot="10800000">
            <a:off x="4791075" y="4310062"/>
            <a:ext cx="1141412" cy="901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9" name="Google Shape;109;p6"/>
          <p:cNvCxnSpPr/>
          <p:nvPr/>
        </p:nvCxnSpPr>
        <p:spPr>
          <a:xfrm rot="10800000">
            <a:off x="5654675" y="3859212"/>
            <a:ext cx="277812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0" name="Google Shape;110;p6"/>
          <p:cNvCxnSpPr/>
          <p:nvPr/>
        </p:nvCxnSpPr>
        <p:spPr>
          <a:xfrm flipH="1">
            <a:off x="5181600" y="2641600"/>
            <a:ext cx="750887" cy="382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>
            <a:spLocks noGrp="1"/>
          </p:cNvSpPr>
          <p:nvPr>
            <p:ph type="title"/>
          </p:nvPr>
        </p:nvSpPr>
        <p:spPr>
          <a:xfrm>
            <a:off x="484187" y="803275"/>
            <a:ext cx="8220075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Life Cycle of a Bird</a:t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660400" y="2203450"/>
            <a:ext cx="7800975" cy="3978275"/>
          </a:xfrm>
          <a:prstGeom prst="roundRect">
            <a:avLst>
              <a:gd name="adj" fmla="val 0"/>
            </a:avLst>
          </a:prstGeom>
          <a:solidFill>
            <a:srgbClr val="FFA4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660400" y="1519237"/>
            <a:ext cx="77771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egg is a key stage in the life cycle of a bird. Can you put all the stages in order to show the life cycle?</a:t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915987" y="2347912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3476625" y="2347912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6108700" y="2347912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2195512" y="4059237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4778375" y="4059237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3635375" y="2897187"/>
            <a:ext cx="16732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egg hatches, and the adults provide food for the chick.</a:t>
            </a:r>
            <a:endParaRPr/>
          </a:p>
        </p:txBody>
      </p:sp>
      <p:sp>
        <p:nvSpPr>
          <p:cNvPr id="124" name="Google Shape;124;p7"/>
          <p:cNvSpPr txBox="1"/>
          <p:nvPr/>
        </p:nvSpPr>
        <p:spPr>
          <a:xfrm>
            <a:off x="6375400" y="2984500"/>
            <a:ext cx="14573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fertilised egg is laid by the female.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2408237" y="4473575"/>
            <a:ext cx="1565275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young bird leaves the nest and continues to grow into an adult.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1138237" y="2935287"/>
            <a:ext cx="15446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adults mate and reproduce.</a:t>
            </a:r>
            <a:endParaRPr/>
          </a:p>
        </p:txBody>
      </p:sp>
      <p:sp>
        <p:nvSpPr>
          <p:cNvPr id="127" name="Google Shape;127;p7"/>
          <p:cNvSpPr txBox="1"/>
          <p:nvPr/>
        </p:nvSpPr>
        <p:spPr>
          <a:xfrm>
            <a:off x="5102225" y="4695825"/>
            <a:ext cx="13430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chick grows and develops.</a:t>
            </a: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5">
            <a:alphaModFix/>
          </a:blip>
          <a:srcRect r="56071" b="63130"/>
          <a:stretch/>
        </p:blipFill>
        <p:spPr>
          <a:xfrm>
            <a:off x="7210425" y="5133975"/>
            <a:ext cx="124777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>
            <a:spLocks noGrp="1"/>
          </p:cNvSpPr>
          <p:nvPr>
            <p:ph type="title"/>
          </p:nvPr>
        </p:nvSpPr>
        <p:spPr>
          <a:xfrm>
            <a:off x="484187" y="803275"/>
            <a:ext cx="8220075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Life Cycle of a Bird</a:t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660400" y="1563687"/>
            <a:ext cx="7800975" cy="4618037"/>
          </a:xfrm>
          <a:prstGeom prst="roundRect">
            <a:avLst>
              <a:gd name="adj" fmla="val 0"/>
            </a:avLst>
          </a:prstGeom>
          <a:solidFill>
            <a:srgbClr val="FFA4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7312025" y="4373562"/>
            <a:ext cx="10350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How did you do?</a:t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6127750" y="1957387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6286500" y="2436812"/>
            <a:ext cx="16732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egg hatches, and the adults provide food for the chick.</a:t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3570287" y="1687512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800475" y="2286000"/>
            <a:ext cx="14573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fertilised egg is laid by the female.</a:t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2325687" y="4043362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2538412" y="4456112"/>
            <a:ext cx="15652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young bird leaves the nest and continues to grow into an adult.</a:t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1014412" y="1892300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1212850" y="2471737"/>
            <a:ext cx="15446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adults mate and reproduce.</a:t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4749800" y="4043362"/>
            <a:ext cx="1990725" cy="1990725"/>
          </a:xfrm>
          <a:prstGeom prst="ellipse">
            <a:avLst/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5073650" y="4646612"/>
            <a:ext cx="13430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chick grows and develops.</a:t>
            </a:r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5">
            <a:alphaModFix/>
          </a:blip>
          <a:srcRect r="56071" b="63130"/>
          <a:stretch/>
        </p:blipFill>
        <p:spPr>
          <a:xfrm>
            <a:off x="7210425" y="5133975"/>
            <a:ext cx="1247775" cy="104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8"/>
          <p:cNvCxnSpPr/>
          <p:nvPr/>
        </p:nvCxnSpPr>
        <p:spPr>
          <a:xfrm>
            <a:off x="5419725" y="2690812"/>
            <a:ext cx="573087" cy="87312"/>
          </a:xfrm>
          <a:prstGeom prst="straightConnector1">
            <a:avLst/>
          </a:prstGeom>
          <a:noFill/>
          <a:ln w="57150" cap="flat" cmpd="sng">
            <a:solidFill>
              <a:srgbClr val="FFD55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0" name="Google Shape;150;p8"/>
          <p:cNvCxnSpPr/>
          <p:nvPr/>
        </p:nvCxnSpPr>
        <p:spPr>
          <a:xfrm flipH="1">
            <a:off x="6416675" y="3608387"/>
            <a:ext cx="498475" cy="588962"/>
          </a:xfrm>
          <a:prstGeom prst="straightConnector1">
            <a:avLst/>
          </a:prstGeom>
          <a:noFill/>
          <a:ln w="57150" cap="flat" cmpd="sng">
            <a:solidFill>
              <a:srgbClr val="FFD55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1" name="Google Shape;151;p8"/>
          <p:cNvCxnSpPr/>
          <p:nvPr/>
        </p:nvCxnSpPr>
        <p:spPr>
          <a:xfrm flipH="1">
            <a:off x="4387850" y="5083175"/>
            <a:ext cx="571500" cy="4762"/>
          </a:xfrm>
          <a:prstGeom prst="straightConnector1">
            <a:avLst/>
          </a:prstGeom>
          <a:noFill/>
          <a:ln w="57150" cap="flat" cmpd="sng">
            <a:solidFill>
              <a:srgbClr val="FFD55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2" name="Google Shape;152;p8"/>
          <p:cNvCxnSpPr/>
          <p:nvPr/>
        </p:nvCxnSpPr>
        <p:spPr>
          <a:xfrm rot="10800000">
            <a:off x="2325687" y="3944937"/>
            <a:ext cx="371475" cy="407987"/>
          </a:xfrm>
          <a:prstGeom prst="straightConnector1">
            <a:avLst/>
          </a:prstGeom>
          <a:noFill/>
          <a:ln w="57150" cap="flat" cmpd="sng">
            <a:solidFill>
              <a:srgbClr val="FFD55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3" name="Google Shape;153;p8"/>
          <p:cNvCxnSpPr/>
          <p:nvPr/>
        </p:nvCxnSpPr>
        <p:spPr>
          <a:xfrm rot="10800000" flipH="1">
            <a:off x="2778125" y="2733675"/>
            <a:ext cx="685800" cy="153987"/>
          </a:xfrm>
          <a:prstGeom prst="straightConnector1">
            <a:avLst/>
          </a:prstGeom>
          <a:noFill/>
          <a:ln w="57150" cap="flat" cmpd="sng">
            <a:solidFill>
              <a:srgbClr val="FFD55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660400" y="1657350"/>
            <a:ext cx="7812087" cy="3424237"/>
          </a:xfrm>
          <a:prstGeom prst="roundRect">
            <a:avLst>
              <a:gd name="adj" fmla="val 0"/>
            </a:avLst>
          </a:prstGeom>
          <a:solidFill>
            <a:srgbClr val="A7E6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59" name="Google Shape;159;p9"/>
          <p:cNvSpPr>
            <a:spLocks noGrp="1"/>
          </p:cNvSpPr>
          <p:nvPr>
            <p:ph type="title"/>
          </p:nvPr>
        </p:nvSpPr>
        <p:spPr>
          <a:xfrm>
            <a:off x="484187" y="803275"/>
            <a:ext cx="8220075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Comparing Life Cycles</a:t>
            </a:r>
            <a:endParaRPr/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/>
          <p:nvPr/>
        </p:nvSpPr>
        <p:spPr>
          <a:xfrm>
            <a:off x="660400" y="5257800"/>
            <a:ext cx="7812087" cy="923925"/>
          </a:xfrm>
          <a:prstGeom prst="roundRect">
            <a:avLst>
              <a:gd name="adj" fmla="val 0"/>
            </a:avLst>
          </a:prstGeom>
          <a:solidFill>
            <a:srgbClr val="F8A9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1092200" y="1827212"/>
            <a:ext cx="70024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Different plants and animals all have different life cycles. Their life cycles share some similarities and have some differences between them.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660400" y="5421312"/>
            <a:ext cx="78120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Watch this clip to see which stages of the life cycles of living things you can spot.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</a:pPr>
            <a:r>
              <a:rPr lang="en-US" sz="1600" b="0" i="0" u="sng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  <a:hlinkClick r:id="rId5"/>
              </a:rPr>
              <a:t>http://www.bbc.co.uk/education/clips/zp62tfr</a:t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80000">
            <a:off x="4387850" y="2547937"/>
            <a:ext cx="2022475" cy="10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7">
            <a:alphaModFix/>
          </a:blip>
          <a:srcRect b="13504"/>
          <a:stretch/>
        </p:blipFill>
        <p:spPr>
          <a:xfrm>
            <a:off x="1647825" y="2540000"/>
            <a:ext cx="2919412" cy="25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8">
            <a:alphaModFix/>
          </a:blip>
          <a:srcRect b="28889"/>
          <a:stretch/>
        </p:blipFill>
        <p:spPr>
          <a:xfrm>
            <a:off x="4178300" y="3200400"/>
            <a:ext cx="13779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9">
            <a:alphaModFix/>
          </a:blip>
          <a:srcRect r="38084" b="45924"/>
          <a:stretch/>
        </p:blipFill>
        <p:spPr>
          <a:xfrm>
            <a:off x="487362" y="2514600"/>
            <a:ext cx="3365500" cy="256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10">
            <a:alphaModFix/>
          </a:blip>
          <a:srcRect b="37731"/>
          <a:stretch/>
        </p:blipFill>
        <p:spPr>
          <a:xfrm>
            <a:off x="5200650" y="3679825"/>
            <a:ext cx="1536700" cy="13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3180000">
            <a:off x="1727993" y="2736056"/>
            <a:ext cx="1554162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12">
            <a:alphaModFix/>
          </a:blip>
          <a:srcRect r="64204" b="35048"/>
          <a:stretch/>
        </p:blipFill>
        <p:spPr>
          <a:xfrm>
            <a:off x="6438900" y="2540000"/>
            <a:ext cx="2033587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>
            <a:spLocks noGrp="1"/>
          </p:cNvSpPr>
          <p:nvPr>
            <p:ph type="title"/>
          </p:nvPr>
        </p:nvSpPr>
        <p:spPr>
          <a:xfrm>
            <a:off x="484187" y="803275"/>
            <a:ext cx="8220075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n-US" sz="3600"/>
              <a:t> - Activity</a:t>
            </a: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1187"/>
            <a:ext cx="8636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/>
          <p:nvPr/>
        </p:nvSpPr>
        <p:spPr>
          <a:xfrm>
            <a:off x="660400" y="1627187"/>
            <a:ext cx="3811587" cy="4554537"/>
          </a:xfrm>
          <a:prstGeom prst="roundRect">
            <a:avLst>
              <a:gd name="adj" fmla="val 0"/>
            </a:avLst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4625975" y="1627187"/>
            <a:ext cx="3811587" cy="4554537"/>
          </a:xfrm>
          <a:prstGeom prst="roundRect">
            <a:avLst>
              <a:gd name="adj" fmla="val 0"/>
            </a:avLst>
          </a:prstGeom>
          <a:solidFill>
            <a:srgbClr val="FFD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876300" y="1787525"/>
            <a:ext cx="3454400" cy="427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You will take on the role of a wildlife documentary presenter. You have been asked to narrate a programme called 'Life', all about the life cycles of different living things and the way they reproduce.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Make sure you include the life cycles of plants, mammals, birds, insects and amphibians.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rPr lang="en-US" sz="18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Use the planning sheet to write a script of what you would say.  If you can, try to film it and upload it to Google Classroom</a:t>
            </a:r>
            <a:r>
              <a:rPr lang="en-US" sz="1800" b="0" i="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.</a:t>
            </a:r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5">
            <a:alphaModFix/>
          </a:blip>
          <a:srcRect l="47131"/>
          <a:stretch/>
        </p:blipFill>
        <p:spPr>
          <a:xfrm>
            <a:off x="4622800" y="1627187"/>
            <a:ext cx="3814762" cy="455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6700" y="3849687"/>
            <a:ext cx="3184525" cy="233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FF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FF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FF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ustom 1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FF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On-screen Show (4:3)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NTR</vt:lpstr>
      <vt:lpstr>Calibri</vt:lpstr>
      <vt:lpstr>Arial</vt:lpstr>
      <vt:lpstr>Office Theme</vt:lpstr>
      <vt:lpstr>3_Office Theme</vt:lpstr>
      <vt:lpstr>2_Office Theme</vt:lpstr>
      <vt:lpstr>4_Office Theme</vt:lpstr>
      <vt:lpstr>PowerPoint Presentation</vt:lpstr>
      <vt:lpstr>PowerPoint Presentation</vt:lpstr>
      <vt:lpstr>What is an Egg?</vt:lpstr>
      <vt:lpstr>What is an Egg?</vt:lpstr>
      <vt:lpstr>Parts of an Egg</vt:lpstr>
      <vt:lpstr>Life Cycle of a Bird</vt:lpstr>
      <vt:lpstr>Life Cycle of a Bird</vt:lpstr>
      <vt:lpstr>Comparing Life Cycles</vt:lpstr>
      <vt:lpstr>Life - 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Sevcan Sevinc</cp:lastModifiedBy>
  <cp:revision>1</cp:revision>
  <dcterms:created xsi:type="dcterms:W3CDTF">2014-10-01T16:09:27Z</dcterms:created>
  <dcterms:modified xsi:type="dcterms:W3CDTF">2020-07-02T10:00:15Z</dcterms:modified>
</cp:coreProperties>
</file>