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53" r:id="rId3"/>
    <p:sldMasterId id="2147483655"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NTR" panose="020B0604020202020204" charset="0"/>
      <p:regular r:id="rId22"/>
    </p:embeddedFont>
    <p:embeddedFont>
      <p:font typeface="Play"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000000"/>
          </p15:clr>
        </p15:guide>
        <p15:guide id="2" pos="2880">
          <p15:clr>
            <a:srgbClr val="000000"/>
          </p15:clr>
        </p15:guide>
        <p15:guide id="3" pos="5307">
          <p15:clr>
            <a:srgbClr val="000000"/>
          </p15:clr>
        </p15:guide>
        <p15:guide id="4" orient="horz" pos="3997">
          <p15:clr>
            <a:srgbClr val="000000"/>
          </p15:clr>
        </p15:guide>
        <p15:guide id="5" pos="521">
          <p15:clr>
            <a:srgbClr val="000000"/>
          </p15:clr>
        </p15:guide>
        <p15:guide id="6" orient="horz" pos="1502">
          <p15:clr>
            <a:srgbClr val="000000"/>
          </p15:clr>
        </p15:guide>
        <p15:guide id="7" orient="horz" pos="459">
          <p15:clr>
            <a:srgbClr val="000000"/>
          </p15:clr>
        </p15:guide>
        <p15:guide id="8" orient="horz" pos="3884">
          <p15:clr>
            <a:srgbClr val="000000"/>
          </p15:clr>
        </p15:guide>
        <p15:guide id="9" pos="5216">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mOsJRa/IvwwNaksLbWG3+MzzO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3" y="53"/>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1pPr>
            <a:lvl2pPr marR="0" lvl="1"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2pPr>
            <a:lvl3pPr marR="0" lvl="2"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3pPr>
            <a:lvl4pPr marR="0" lvl="3"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4pPr>
            <a:lvl5pPr marR="0" lvl="4"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5pPr>
            <a:lvl6pPr marR="0" lvl="5"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6pPr>
            <a:lvl7pPr marR="0" lvl="6"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7pPr>
            <a:lvl8pPr marR="0" lvl="7"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8pPr>
            <a:lvl9pPr marR="0" lvl="8"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2pPr>
            <a:lvl3pPr marR="0" lvl="2"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3pPr>
            <a:lvl4pPr marR="0" lvl="3"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4pPr>
            <a:lvl5pPr marR="0" lvl="4"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5pPr>
            <a:lvl6pPr marR="0" lvl="5"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6pPr>
            <a:lvl7pPr marR="0" lvl="6"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7pPr>
            <a:lvl8pPr marR="0" lvl="7"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8pPr>
            <a:lvl9pPr marR="0" lvl="8"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1pPr>
            <a:lvl2pPr marR="0" lvl="1"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2pPr>
            <a:lvl3pPr marR="0" lvl="2"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3pPr>
            <a:lvl4pPr marR="0" lvl="3"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4pPr>
            <a:lvl5pPr marR="0" lvl="4"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5pPr>
            <a:lvl6pPr marR="0" lvl="5"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6pPr>
            <a:lvl7pPr marR="0" lvl="6"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7pPr>
            <a:lvl8pPr marR="0" lvl="7"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8pPr>
            <a:lvl9pPr marR="0" lvl="8" algn="l" rtl="0">
              <a:lnSpc>
                <a:spcPct val="100000"/>
              </a:lnSpc>
              <a:spcBef>
                <a:spcPts val="0"/>
              </a:spcBef>
              <a:spcAft>
                <a:spcPts val="0"/>
              </a:spcAft>
              <a:buSzPts val="1400"/>
              <a:buNone/>
              <a:defRPr sz="1800" b="0" i="0" u="none" strike="noStrike" cap="none">
                <a:solidFill>
                  <a:srgbClr val="000000"/>
                </a:solidFill>
                <a:latin typeface="NTR"/>
                <a:ea typeface="NTR"/>
                <a:cs typeface="NTR"/>
                <a:sym typeface="NTR"/>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8ec3c425d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8ec3c425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88ec3c425d_0_1: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8ec3c425d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8ec3c425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88ec3c425d_0_15: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nit Title Slide">
  <p:cSld name="Planit Title Slide">
    <p:spTree>
      <p:nvGrpSpPr>
        <p:cNvPr id="1" name="Shape 12"/>
        <p:cNvGrpSpPr/>
        <p:nvPr/>
      </p:nvGrpSpPr>
      <p:grpSpPr>
        <a:xfrm>
          <a:off x="0" y="0"/>
          <a:ext cx="0" cy="0"/>
          <a:chOff x="0" y="0"/>
          <a:chExt cx="0" cy="0"/>
        </a:xfrm>
      </p:grpSpPr>
      <p:sp>
        <p:nvSpPr>
          <p:cNvPr id="13" name="Google Shape;13;p13"/>
          <p:cNvSpPr>
            <a:spLocks noGrp="1"/>
          </p:cNvSpPr>
          <p:nvPr>
            <p:ph type="title"/>
          </p:nvPr>
        </p:nvSpPr>
        <p:spPr>
          <a:xfrm>
            <a:off x="539750" y="2359034"/>
            <a:ext cx="8064500" cy="655294"/>
          </a:xfrm>
          <a:prstGeom prst="roundRect">
            <a:avLst>
              <a:gd name="adj" fmla="val 2082"/>
            </a:avLst>
          </a:prstGeom>
          <a:noFill/>
          <a:ln>
            <a:noFill/>
          </a:ln>
        </p:spPr>
        <p:txBody>
          <a:bodyPr spcFirstLastPara="1" wrap="square" lIns="252000" tIns="252000" rIns="252000" bIns="252000" anchor="ctr" anchorCtr="1">
            <a:noAutofit/>
          </a:bodyPr>
          <a:lstStyle>
            <a:lvl1pPr lvl="0" algn="ctr">
              <a:lnSpc>
                <a:spcPct val="90000"/>
              </a:lnSpc>
              <a:spcBef>
                <a:spcPts val="0"/>
              </a:spcBef>
              <a:spcAft>
                <a:spcPts val="0"/>
              </a:spcAft>
              <a:buSzPts val="1400"/>
              <a:buNone/>
              <a:defRPr sz="6600" b="1">
                <a:solidFill>
                  <a:schemeClr val="lt1"/>
                </a:solidFill>
                <a:latin typeface="Play"/>
                <a:ea typeface="Play"/>
                <a:cs typeface="Play"/>
                <a:sym typeface="Play"/>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 name="Google Shape;14;p13"/>
          <p:cNvSpPr>
            <a:spLocks noGrp="1"/>
          </p:cNvSpPr>
          <p:nvPr>
            <p:ph type="body" idx="1"/>
          </p:nvPr>
        </p:nvSpPr>
        <p:spPr>
          <a:xfrm>
            <a:off x="1654969" y="3199950"/>
            <a:ext cx="5834062" cy="543989"/>
          </a:xfrm>
          <a:prstGeom prst="roundRect">
            <a:avLst>
              <a:gd name="adj" fmla="val 558"/>
            </a:avLst>
          </a:prstGeom>
          <a:noFill/>
          <a:ln>
            <a:noFill/>
          </a:ln>
        </p:spPr>
        <p:txBody>
          <a:bodyPr spcFirstLastPara="1" wrap="square" lIns="252000" tIns="252000" rIns="252000" bIns="252000" anchor="ctr" anchorCtr="1">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Play"/>
                <a:ea typeface="Play"/>
                <a:cs typeface="Play"/>
                <a:sym typeface="Play"/>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0"/>
        <p:cNvGrpSpPr/>
        <p:nvPr/>
      </p:nvGrpSpPr>
      <p:grpSpPr>
        <a:xfrm>
          <a:off x="0" y="0"/>
          <a:ext cx="0" cy="0"/>
          <a:chOff x="0" y="0"/>
          <a:chExt cx="0" cy="0"/>
        </a:xfrm>
      </p:grpSpPr>
      <p:sp>
        <p:nvSpPr>
          <p:cNvPr id="21" name="Google Shape;21;p16"/>
          <p:cNvSpPr>
            <a:spLocks noGrp="1"/>
          </p:cNvSpPr>
          <p:nvPr>
            <p:ph type="title"/>
          </p:nvPr>
        </p:nvSpPr>
        <p:spPr>
          <a:xfrm>
            <a:off x="476249" y="549275"/>
            <a:ext cx="8181975" cy="1325563"/>
          </a:xfrm>
          <a:prstGeom prst="roundRect">
            <a:avLst>
              <a:gd name="adj" fmla="val 2082"/>
            </a:avLst>
          </a:prstGeom>
          <a:noFill/>
          <a:ln>
            <a:noFill/>
          </a:ln>
        </p:spPr>
        <p:txBody>
          <a:bodyPr spcFirstLastPara="1" wrap="square" lIns="252000" tIns="252000" rIns="252000" bIns="252000" anchor="ctr" anchorCtr="1">
            <a:normAutofit/>
          </a:bodyPr>
          <a:lstStyle>
            <a:lvl1pPr lvl="0" algn="l">
              <a:lnSpc>
                <a:spcPct val="90000"/>
              </a:lnSpc>
              <a:spcBef>
                <a:spcPts val="0"/>
              </a:spcBef>
              <a:spcAft>
                <a:spcPts val="0"/>
              </a:spcAft>
              <a:buSzPts val="1400"/>
              <a:buNone/>
              <a:defRPr sz="4000" b="1">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16"/>
          <p:cNvSpPr>
            <a:spLocks noGrp="1"/>
          </p:cNvSpPr>
          <p:nvPr>
            <p:ph type="body" idx="1"/>
          </p:nvPr>
        </p:nvSpPr>
        <p:spPr>
          <a:xfrm>
            <a:off x="481012" y="2014537"/>
            <a:ext cx="8181975" cy="4351338"/>
          </a:xfrm>
          <a:prstGeom prst="roundRect">
            <a:avLst>
              <a:gd name="adj" fmla="val 558"/>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800">
                <a:latin typeface="NTR"/>
                <a:ea typeface="NTR"/>
                <a:cs typeface="NTR"/>
                <a:sym typeface="NTR"/>
              </a:defRPr>
            </a:lvl1pPr>
            <a:lvl2pPr marL="914400" lvl="1" indent="-330200" algn="l">
              <a:lnSpc>
                <a:spcPct val="90000"/>
              </a:lnSpc>
              <a:spcBef>
                <a:spcPts val="500"/>
              </a:spcBef>
              <a:spcAft>
                <a:spcPts val="0"/>
              </a:spcAft>
              <a:buClr>
                <a:srgbClr val="1C1C1C"/>
              </a:buClr>
              <a:buSzPts val="1600"/>
              <a:buChar char="•"/>
              <a:defRPr sz="1600">
                <a:latin typeface="NTR"/>
                <a:ea typeface="NTR"/>
                <a:cs typeface="NTR"/>
                <a:sym typeface="NTR"/>
              </a:defRPr>
            </a:lvl2pPr>
            <a:lvl3pPr marL="1371600" lvl="2" indent="-317500" algn="l">
              <a:lnSpc>
                <a:spcPct val="90000"/>
              </a:lnSpc>
              <a:spcBef>
                <a:spcPts val="500"/>
              </a:spcBef>
              <a:spcAft>
                <a:spcPts val="0"/>
              </a:spcAft>
              <a:buClr>
                <a:srgbClr val="1C1C1C"/>
              </a:buClr>
              <a:buSzPts val="1400"/>
              <a:buChar char="•"/>
              <a:defRPr sz="1400">
                <a:latin typeface="NTR"/>
                <a:ea typeface="NTR"/>
                <a:cs typeface="NTR"/>
                <a:sym typeface="NTR"/>
              </a:defRPr>
            </a:lvl3pPr>
            <a:lvl4pPr marL="1828800" lvl="3" indent="-317500" algn="l">
              <a:lnSpc>
                <a:spcPct val="90000"/>
              </a:lnSpc>
              <a:spcBef>
                <a:spcPts val="500"/>
              </a:spcBef>
              <a:spcAft>
                <a:spcPts val="0"/>
              </a:spcAft>
              <a:buClr>
                <a:srgbClr val="1C1C1C"/>
              </a:buClr>
              <a:buSzPts val="1400"/>
              <a:buChar char="•"/>
              <a:defRPr sz="1400">
                <a:latin typeface="NTR"/>
                <a:ea typeface="NTR"/>
                <a:cs typeface="NTR"/>
                <a:sym typeface="NTR"/>
              </a:defRPr>
            </a:lvl4pPr>
            <a:lvl5pPr marL="2286000" lvl="4" indent="-317500" algn="l">
              <a:lnSpc>
                <a:spcPct val="90000"/>
              </a:lnSpc>
              <a:spcBef>
                <a:spcPts val="500"/>
              </a:spcBef>
              <a:spcAft>
                <a:spcPts val="0"/>
              </a:spcAft>
              <a:buClr>
                <a:srgbClr val="1C1C1C"/>
              </a:buClr>
              <a:buSzPts val="1400"/>
              <a:buChar char="•"/>
              <a:defRPr sz="1400">
                <a:latin typeface="NTR"/>
                <a:ea typeface="NTR"/>
                <a:cs typeface="NTR"/>
                <a:sym typeface="NT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18"/>
          <p:cNvSpPr>
            <a:spLocks noGrp="1"/>
          </p:cNvSpPr>
          <p:nvPr>
            <p:ph type="title"/>
          </p:nvPr>
        </p:nvSpPr>
        <p:spPr>
          <a:xfrm>
            <a:off x="457198" y="485773"/>
            <a:ext cx="8220075" cy="1595581"/>
          </a:xfrm>
          <a:prstGeom prst="roundRect">
            <a:avLst>
              <a:gd name="adj" fmla="val 2082"/>
            </a:avLst>
          </a:prstGeom>
          <a:noFill/>
          <a:ln>
            <a:noFill/>
          </a:ln>
        </p:spPr>
        <p:txBody>
          <a:bodyPr spcFirstLastPara="1" wrap="square" lIns="252000" tIns="252000" rIns="252000" bIns="252000" anchor="ctr" anchorCtr="1">
            <a:normAutofit/>
          </a:bodyPr>
          <a:lstStyle>
            <a:lvl1pPr lvl="0" algn="l">
              <a:lnSpc>
                <a:spcPct val="90000"/>
              </a:lnSpc>
              <a:spcBef>
                <a:spcPts val="0"/>
              </a:spcBef>
              <a:spcAft>
                <a:spcPts val="0"/>
              </a:spcAft>
              <a:buSzPts val="1400"/>
              <a:buNone/>
              <a:defRPr sz="4000" b="1">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18"/>
          <p:cNvSpPr>
            <a:spLocks noGrp="1"/>
          </p:cNvSpPr>
          <p:nvPr>
            <p:ph type="body" idx="1"/>
          </p:nvPr>
        </p:nvSpPr>
        <p:spPr>
          <a:xfrm>
            <a:off x="457197" y="2153354"/>
            <a:ext cx="8220075" cy="4242683"/>
          </a:xfrm>
          <a:prstGeom prst="roundRect">
            <a:avLst>
              <a:gd name="adj" fmla="val 558"/>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800">
                <a:latin typeface="NTR"/>
                <a:ea typeface="NTR"/>
                <a:cs typeface="NTR"/>
                <a:sym typeface="NTR"/>
              </a:defRPr>
            </a:lvl1pPr>
            <a:lvl2pPr marL="914400" lvl="1" indent="-330200" algn="l">
              <a:lnSpc>
                <a:spcPct val="90000"/>
              </a:lnSpc>
              <a:spcBef>
                <a:spcPts val="500"/>
              </a:spcBef>
              <a:spcAft>
                <a:spcPts val="0"/>
              </a:spcAft>
              <a:buClr>
                <a:srgbClr val="1C1C1C"/>
              </a:buClr>
              <a:buSzPts val="1600"/>
              <a:buChar char="•"/>
              <a:defRPr sz="1600">
                <a:latin typeface="NTR"/>
                <a:ea typeface="NTR"/>
                <a:cs typeface="NTR"/>
                <a:sym typeface="NTR"/>
              </a:defRPr>
            </a:lvl2pPr>
            <a:lvl3pPr marL="1371600" lvl="2" indent="-317500" algn="l">
              <a:lnSpc>
                <a:spcPct val="90000"/>
              </a:lnSpc>
              <a:spcBef>
                <a:spcPts val="500"/>
              </a:spcBef>
              <a:spcAft>
                <a:spcPts val="0"/>
              </a:spcAft>
              <a:buClr>
                <a:srgbClr val="1C1C1C"/>
              </a:buClr>
              <a:buSzPts val="1400"/>
              <a:buChar char="•"/>
              <a:defRPr sz="1400">
                <a:latin typeface="NTR"/>
                <a:ea typeface="NTR"/>
                <a:cs typeface="NTR"/>
                <a:sym typeface="NTR"/>
              </a:defRPr>
            </a:lvl3pPr>
            <a:lvl4pPr marL="1828800" lvl="3" indent="-317500" algn="l">
              <a:lnSpc>
                <a:spcPct val="90000"/>
              </a:lnSpc>
              <a:spcBef>
                <a:spcPts val="500"/>
              </a:spcBef>
              <a:spcAft>
                <a:spcPts val="0"/>
              </a:spcAft>
              <a:buClr>
                <a:srgbClr val="1C1C1C"/>
              </a:buClr>
              <a:buSzPts val="1400"/>
              <a:buChar char="•"/>
              <a:defRPr sz="1400">
                <a:latin typeface="NTR"/>
                <a:ea typeface="NTR"/>
                <a:cs typeface="NTR"/>
                <a:sym typeface="NTR"/>
              </a:defRPr>
            </a:lvl4pPr>
            <a:lvl5pPr marL="2286000" lvl="4" indent="-317500" algn="l">
              <a:lnSpc>
                <a:spcPct val="90000"/>
              </a:lnSpc>
              <a:spcBef>
                <a:spcPts val="500"/>
              </a:spcBef>
              <a:spcAft>
                <a:spcPts val="0"/>
              </a:spcAft>
              <a:buClr>
                <a:srgbClr val="1C1C1C"/>
              </a:buClr>
              <a:buSzPts val="1400"/>
              <a:buChar char="•"/>
              <a:defRPr sz="1400">
                <a:latin typeface="NTR"/>
                <a:ea typeface="NTR"/>
                <a:cs typeface="NTR"/>
                <a:sym typeface="NT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
        <p:cNvGrpSpPr/>
        <p:nvPr/>
      </p:nvGrpSpPr>
      <p:grpSpPr>
        <a:xfrm>
          <a:off x="0" y="0"/>
          <a:ext cx="0" cy="0"/>
          <a:chOff x="0" y="0"/>
          <a:chExt cx="0" cy="0"/>
        </a:xfrm>
      </p:grpSpPr>
      <p:sp>
        <p:nvSpPr>
          <p:cNvPr id="10" name="Google Shape;10;p12"/>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9pPr>
          </a:lstStyle>
          <a:p>
            <a:endParaRPr/>
          </a:p>
        </p:txBody>
      </p:sp>
      <p:sp>
        <p:nvSpPr>
          <p:cNvPr id="11" name="Google Shape;11;p12"/>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NTR"/>
                <a:ea typeface="NTR"/>
                <a:cs typeface="NTR"/>
                <a:sym typeface="NTR"/>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NTR"/>
                <a:ea typeface="NTR"/>
                <a:cs typeface="NTR"/>
                <a:sym typeface="NTR"/>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6"/>
        <p:cNvGrpSpPr/>
        <p:nvPr/>
      </p:nvGrpSpPr>
      <p:grpSpPr>
        <a:xfrm>
          <a:off x="0" y="0"/>
          <a:ext cx="0" cy="0"/>
          <a:chOff x="0" y="0"/>
          <a:chExt cx="0" cy="0"/>
        </a:xfrm>
      </p:grpSpPr>
      <p:pic>
        <p:nvPicPr>
          <p:cNvPr id="17" name="Google Shape;17;p15"/>
          <p:cNvPicPr preferRelativeResize="0"/>
          <p:nvPr/>
        </p:nvPicPr>
        <p:blipFill rotWithShape="1">
          <a:blip r:embed="rId3">
            <a:alphaModFix/>
          </a:blip>
          <a:srcRect/>
          <a:stretch/>
        </p:blipFill>
        <p:spPr>
          <a:xfrm>
            <a:off x="8453437" y="6700837"/>
            <a:ext cx="584200" cy="84137"/>
          </a:xfrm>
          <a:prstGeom prst="rect">
            <a:avLst/>
          </a:prstGeom>
          <a:noFill/>
          <a:ln>
            <a:noFill/>
          </a:ln>
        </p:spPr>
      </p:pic>
      <p:sp>
        <p:nvSpPr>
          <p:cNvPr id="18" name="Google Shape;18;p15"/>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9pPr>
          </a:lstStyle>
          <a:p>
            <a:endParaRPr/>
          </a:p>
        </p:txBody>
      </p:sp>
      <p:sp>
        <p:nvSpPr>
          <p:cNvPr id="19" name="Google Shape;19;p15"/>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NTR"/>
                <a:ea typeface="NTR"/>
                <a:cs typeface="NTR"/>
                <a:sym typeface="NTR"/>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NTR"/>
                <a:ea typeface="NTR"/>
                <a:cs typeface="NTR"/>
                <a:sym typeface="NTR"/>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3"/>
        <p:cNvGrpSpPr/>
        <p:nvPr/>
      </p:nvGrpSpPr>
      <p:grpSpPr>
        <a:xfrm>
          <a:off x="0" y="0"/>
          <a:ext cx="0" cy="0"/>
          <a:chOff x="0" y="0"/>
          <a:chExt cx="0" cy="0"/>
        </a:xfrm>
      </p:grpSpPr>
      <p:sp>
        <p:nvSpPr>
          <p:cNvPr id="24" name="Google Shape;24;p17"/>
          <p:cNvSpPr/>
          <p:nvPr/>
        </p:nvSpPr>
        <p:spPr>
          <a:xfrm>
            <a:off x="457200" y="438150"/>
            <a:ext cx="8220075" cy="5957887"/>
          </a:xfrm>
          <a:prstGeom prst="roundRect">
            <a:avLst>
              <a:gd name="adj" fmla="val 572"/>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NTR"/>
              <a:buNone/>
            </a:pPr>
            <a:r>
              <a:rPr lang="en-US" sz="1300" b="0" i="0" u="none">
                <a:solidFill>
                  <a:srgbClr val="FFFFFF"/>
                </a:solidFill>
                <a:latin typeface="NTR"/>
                <a:ea typeface="NTR"/>
                <a:cs typeface="NTR"/>
                <a:sym typeface="NTR"/>
              </a:rPr>
              <a:t> </a:t>
            </a:r>
            <a:endParaRPr/>
          </a:p>
        </p:txBody>
      </p:sp>
      <p:pic>
        <p:nvPicPr>
          <p:cNvPr id="25" name="Google Shape;25;p17"/>
          <p:cNvPicPr preferRelativeResize="0"/>
          <p:nvPr/>
        </p:nvPicPr>
        <p:blipFill rotWithShape="1">
          <a:blip r:embed="rId3">
            <a:alphaModFix/>
          </a:blip>
          <a:srcRect/>
          <a:stretch/>
        </p:blipFill>
        <p:spPr>
          <a:xfrm>
            <a:off x="8486775" y="6700837"/>
            <a:ext cx="585787" cy="85725"/>
          </a:xfrm>
          <a:prstGeom prst="rect">
            <a:avLst/>
          </a:prstGeom>
          <a:noFill/>
          <a:ln>
            <a:noFill/>
          </a:ln>
        </p:spPr>
      </p:pic>
      <p:sp>
        <p:nvSpPr>
          <p:cNvPr id="26" name="Google Shape;26;p17"/>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9pPr>
          </a:lstStyle>
          <a:p>
            <a:endParaRPr/>
          </a:p>
        </p:txBody>
      </p:sp>
      <p:sp>
        <p:nvSpPr>
          <p:cNvPr id="27" name="Google Shape;27;p17"/>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NTR"/>
                <a:ea typeface="NTR"/>
                <a:cs typeface="NTR"/>
                <a:sym typeface="NTR"/>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NTR"/>
                <a:ea typeface="NTR"/>
                <a:cs typeface="NTR"/>
                <a:sym typeface="NTR"/>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1"/>
        <p:cNvGrpSpPr/>
        <p:nvPr/>
      </p:nvGrpSpPr>
      <p:grpSpPr>
        <a:xfrm>
          <a:off x="0" y="0"/>
          <a:ext cx="0" cy="0"/>
          <a:chOff x="0" y="0"/>
          <a:chExt cx="0" cy="0"/>
        </a:xfrm>
      </p:grpSpPr>
      <p:pic>
        <p:nvPicPr>
          <p:cNvPr id="32" name="Google Shape;32;p19"/>
          <p:cNvPicPr preferRelativeResize="0"/>
          <p:nvPr/>
        </p:nvPicPr>
        <p:blipFill rotWithShape="1">
          <a:blip r:embed="rId3">
            <a:alphaModFix/>
          </a:blip>
          <a:srcRect/>
          <a:stretch/>
        </p:blipFill>
        <p:spPr>
          <a:xfrm>
            <a:off x="8453437" y="6700837"/>
            <a:ext cx="584200" cy="84137"/>
          </a:xfrm>
          <a:prstGeom prst="rect">
            <a:avLst/>
          </a:prstGeom>
          <a:noFill/>
          <a:ln>
            <a:noFill/>
          </a:ln>
        </p:spPr>
      </p:pic>
      <p:sp>
        <p:nvSpPr>
          <p:cNvPr id="33" name="Google Shape;33;p19"/>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9pPr>
          </a:lstStyle>
          <a:p>
            <a:endParaRPr/>
          </a:p>
        </p:txBody>
      </p:sp>
      <p:sp>
        <p:nvSpPr>
          <p:cNvPr id="34" name="Google Shape;34;p19"/>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NTR"/>
                <a:ea typeface="NTR"/>
                <a:cs typeface="NTR"/>
                <a:sym typeface="NTR"/>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NTR"/>
                <a:ea typeface="NTR"/>
                <a:cs typeface="NTR"/>
                <a:sym typeface="NTR"/>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9Oo5FH7Coy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s://youtu.be/TLCiB1vQny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a:stretch/>
        </p:blipFill>
        <p:spPr>
          <a:xfrm>
            <a:off x="0" y="-17462"/>
            <a:ext cx="9144000" cy="6880225"/>
          </a:xfrm>
          <a:prstGeom prst="rect">
            <a:avLst/>
          </a:prstGeom>
          <a:noFill/>
          <a:ln>
            <a:noFill/>
          </a:ln>
        </p:spPr>
      </p:pic>
      <p:sp>
        <p:nvSpPr>
          <p:cNvPr id="41" name="Google Shape;41;p1"/>
          <p:cNvSpPr txBox="1"/>
          <p:nvPr/>
        </p:nvSpPr>
        <p:spPr>
          <a:xfrm>
            <a:off x="2071687" y="6383337"/>
            <a:ext cx="4992687" cy="36988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1800"/>
              <a:buFont typeface="Play"/>
              <a:buNone/>
            </a:pPr>
            <a:r>
              <a:rPr lang="en-US" sz="1800" b="0" i="0" u="none" strike="noStrike" cap="none">
                <a:solidFill>
                  <a:schemeClr val="lt1"/>
                </a:solidFill>
                <a:latin typeface="Play"/>
                <a:ea typeface="Play"/>
                <a:cs typeface="Play"/>
                <a:sym typeface="Play"/>
              </a:rPr>
              <a:t>Year One</a:t>
            </a:r>
            <a:endParaRPr/>
          </a:p>
        </p:txBody>
      </p:sp>
      <p:sp>
        <p:nvSpPr>
          <p:cNvPr id="42" name="Google Shape;42;p1"/>
          <p:cNvSpPr txBox="1"/>
          <p:nvPr/>
        </p:nvSpPr>
        <p:spPr>
          <a:xfrm>
            <a:off x="0" y="6251575"/>
            <a:ext cx="9144000" cy="611187"/>
          </a:xfrm>
          <a:prstGeom prst="rect">
            <a:avLst/>
          </a:prstGeom>
          <a:solidFill>
            <a:srgbClr val="14B4E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cxnSp>
        <p:nvCxnSpPr>
          <p:cNvPr id="43" name="Google Shape;43;p1"/>
          <p:cNvCxnSpPr/>
          <p:nvPr/>
        </p:nvCxnSpPr>
        <p:spPr>
          <a:xfrm>
            <a:off x="0" y="6251575"/>
            <a:ext cx="9261475" cy="0"/>
          </a:xfrm>
          <a:prstGeom prst="straightConnector1">
            <a:avLst/>
          </a:prstGeom>
          <a:noFill/>
          <a:ln w="12700" cap="flat" cmpd="sng">
            <a:solidFill>
              <a:schemeClr val="lt1"/>
            </a:solidFill>
            <a:prstDash val="solid"/>
            <a:miter lim="800000"/>
            <a:headEnd type="none" w="med" len="med"/>
            <a:tailEnd type="none" w="med" len="med"/>
          </a:ln>
        </p:spPr>
      </p:cxnSp>
      <p:sp>
        <p:nvSpPr>
          <p:cNvPr id="44" name="Google Shape;44;p1"/>
          <p:cNvSpPr txBox="1"/>
          <p:nvPr/>
        </p:nvSpPr>
        <p:spPr>
          <a:xfrm>
            <a:off x="1924050" y="6473825"/>
            <a:ext cx="5280025" cy="180975"/>
          </a:xfrm>
          <a:prstGeom prst="rect">
            <a:avLst/>
          </a:prstGeom>
          <a:noFill/>
          <a:ln>
            <a:noFill/>
          </a:ln>
        </p:spPr>
        <p:txBody>
          <a:bodyPr spcFirstLastPara="1" wrap="square" lIns="0" tIns="0" rIns="0" bIns="0" anchor="ctr" anchorCtr="1">
            <a:noAutofit/>
          </a:bodyPr>
          <a:lstStyle/>
          <a:p>
            <a:pPr marL="0" marR="0" lvl="0" indent="0" algn="l" rtl="0">
              <a:lnSpc>
                <a:spcPct val="100000"/>
              </a:lnSpc>
              <a:spcBef>
                <a:spcPts val="0"/>
              </a:spcBef>
              <a:spcAft>
                <a:spcPts val="0"/>
              </a:spcAft>
              <a:buClr>
                <a:schemeClr val="lt1"/>
              </a:buClr>
              <a:buSzPts val="800"/>
              <a:buFont typeface="Play"/>
              <a:buNone/>
            </a:pPr>
            <a:r>
              <a:rPr lang="en-US" sz="800" b="1" i="0" u="none">
                <a:solidFill>
                  <a:schemeClr val="lt1"/>
                </a:solidFill>
                <a:latin typeface="Play"/>
                <a:ea typeface="Play"/>
                <a:cs typeface="Play"/>
                <a:sym typeface="Play"/>
              </a:rPr>
              <a:t>Science</a:t>
            </a:r>
            <a:r>
              <a:rPr lang="en-US" sz="800" b="0" i="0" u="none">
                <a:solidFill>
                  <a:schemeClr val="lt1"/>
                </a:solidFill>
                <a:latin typeface="Play"/>
                <a:ea typeface="Play"/>
                <a:cs typeface="Play"/>
                <a:sym typeface="Play"/>
              </a:rPr>
              <a:t> | Year 5 | Living Things and Their Habitats | Making New Plants 2 | Lesson 2</a:t>
            </a:r>
            <a:endParaRPr/>
          </a:p>
        </p:txBody>
      </p:sp>
      <p:sp>
        <p:nvSpPr>
          <p:cNvPr id="45" name="Google Shape;45;p1"/>
          <p:cNvSpPr>
            <a:spLocks noGrp="1"/>
          </p:cNvSpPr>
          <p:nvPr>
            <p:ph type="body" idx="1"/>
          </p:nvPr>
        </p:nvSpPr>
        <p:spPr>
          <a:xfrm>
            <a:off x="1201737" y="3290887"/>
            <a:ext cx="6732587" cy="769937"/>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2800"/>
              <a:buNone/>
            </a:pPr>
            <a:r>
              <a:rPr lang="en-US" sz="2800" b="0" i="0" u="none">
                <a:solidFill>
                  <a:schemeClr val="lt1"/>
                </a:solidFill>
                <a:latin typeface="Play"/>
                <a:ea typeface="Play"/>
                <a:cs typeface="Play"/>
                <a:sym typeface="Play"/>
              </a:rPr>
              <a:t>Living Things and Their Habitats</a:t>
            </a:r>
            <a:endParaRPr/>
          </a:p>
        </p:txBody>
      </p:sp>
      <p:sp>
        <p:nvSpPr>
          <p:cNvPr id="46" name="Google Shape;46;p1"/>
          <p:cNvSpPr>
            <a:spLocks noGrp="1"/>
          </p:cNvSpPr>
          <p:nvPr>
            <p:ph type="title"/>
          </p:nvPr>
        </p:nvSpPr>
        <p:spPr>
          <a:xfrm>
            <a:off x="539750" y="2359025"/>
            <a:ext cx="8064500" cy="655637"/>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6600"/>
              <a:buFont typeface="Play"/>
              <a:buNone/>
            </a:pPr>
            <a:r>
              <a:rPr lang="en-US" sz="6600" b="1" i="0" u="none">
                <a:solidFill>
                  <a:schemeClr val="lt1"/>
                </a:solidFill>
                <a:latin typeface="Play"/>
                <a:ea typeface="Play"/>
                <a:cs typeface="Play"/>
                <a:sym typeface="Play"/>
              </a:rPr>
              <a:t>Science</a:t>
            </a:r>
            <a:endParaRPr/>
          </a:p>
        </p:txBody>
      </p:sp>
      <p:pic>
        <p:nvPicPr>
          <p:cNvPr id="47" name="Google Shape;47;p1"/>
          <p:cNvPicPr preferRelativeResize="0"/>
          <p:nvPr/>
        </p:nvPicPr>
        <p:blipFill rotWithShape="1">
          <a:blip r:embed="rId4">
            <a:alphaModFix/>
          </a:blip>
          <a:srcRect/>
          <a:stretch/>
        </p:blipFill>
        <p:spPr>
          <a:xfrm>
            <a:off x="3765550" y="982662"/>
            <a:ext cx="1612900" cy="1071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a:spLocks noGrp="1"/>
          </p:cNvSpPr>
          <p:nvPr>
            <p:ph type="title"/>
          </p:nvPr>
        </p:nvSpPr>
        <p:spPr>
          <a:xfrm>
            <a:off x="484187" y="803275"/>
            <a:ext cx="8220075" cy="631825"/>
          </a:xfrm>
          <a:prstGeom prst="roundRect">
            <a:avLst>
              <a:gd name="adj" fmla="val 16667"/>
            </a:avLst>
          </a:prstGeom>
          <a:noFill/>
          <a:ln>
            <a:noFill/>
          </a:ln>
        </p:spPr>
        <p:txBody>
          <a:bodyPr spcFirstLastPara="1" wrap="square" lIns="252000" tIns="252000" rIns="252000" bIns="252000" anchor="ctr" anchorCtr="1">
            <a:normAutofit fontScale="90000"/>
          </a:bodyPr>
          <a:lstStyle/>
          <a:p>
            <a:pPr marL="0" lvl="0" indent="0" algn="ctr"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What’s New?</a:t>
            </a:r>
            <a:endParaRPr/>
          </a:p>
        </p:txBody>
      </p:sp>
      <p:sp>
        <p:nvSpPr>
          <p:cNvPr id="132" name="Google Shape;132;p9"/>
          <p:cNvSpPr/>
          <p:nvPr/>
        </p:nvSpPr>
        <p:spPr>
          <a:xfrm>
            <a:off x="660400" y="1627187"/>
            <a:ext cx="7805737" cy="4554537"/>
          </a:xfrm>
          <a:prstGeom prst="roundRect">
            <a:avLst>
              <a:gd name="adj" fmla="val 0"/>
            </a:avLst>
          </a:prstGeom>
          <a:solidFill>
            <a:srgbClr val="F8A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pic>
        <p:nvPicPr>
          <p:cNvPr id="133" name="Google Shape;133;p9"/>
          <p:cNvPicPr preferRelativeResize="0"/>
          <p:nvPr/>
        </p:nvPicPr>
        <p:blipFill rotWithShape="1">
          <a:blip r:embed="rId3">
            <a:alphaModFix/>
          </a:blip>
          <a:srcRect/>
          <a:stretch/>
        </p:blipFill>
        <p:spPr>
          <a:xfrm>
            <a:off x="7667625" y="611187"/>
            <a:ext cx="863600" cy="863600"/>
          </a:xfrm>
          <a:prstGeom prst="rect">
            <a:avLst/>
          </a:prstGeom>
          <a:noFill/>
          <a:ln>
            <a:noFill/>
          </a:ln>
        </p:spPr>
      </p:pic>
      <p:sp>
        <p:nvSpPr>
          <p:cNvPr id="134" name="Google Shape;134;p9"/>
          <p:cNvSpPr txBox="1"/>
          <p:nvPr/>
        </p:nvSpPr>
        <p:spPr>
          <a:xfrm>
            <a:off x="852487" y="1893887"/>
            <a:ext cx="1936750" cy="2216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Tell your partner three new things you have learnt today.</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Include two things about asexual reproduction and one thing about taking plant cuttings.</a:t>
            </a:r>
            <a:endParaRPr/>
          </a:p>
        </p:txBody>
      </p:sp>
      <p:pic>
        <p:nvPicPr>
          <p:cNvPr id="135" name="Google Shape;135;p9"/>
          <p:cNvPicPr preferRelativeResize="0"/>
          <p:nvPr/>
        </p:nvPicPr>
        <p:blipFill rotWithShape="1">
          <a:blip r:embed="rId4">
            <a:alphaModFix/>
          </a:blip>
          <a:srcRect/>
          <a:stretch/>
        </p:blipFill>
        <p:spPr>
          <a:xfrm>
            <a:off x="2855912" y="1570037"/>
            <a:ext cx="2681287" cy="2374900"/>
          </a:xfrm>
          <a:prstGeom prst="rect">
            <a:avLst/>
          </a:prstGeom>
          <a:noFill/>
          <a:ln>
            <a:noFill/>
          </a:ln>
        </p:spPr>
      </p:pic>
      <p:pic>
        <p:nvPicPr>
          <p:cNvPr id="136" name="Google Shape;136;p9"/>
          <p:cNvPicPr preferRelativeResize="0"/>
          <p:nvPr/>
        </p:nvPicPr>
        <p:blipFill rotWithShape="1">
          <a:blip r:embed="rId5">
            <a:alphaModFix/>
          </a:blip>
          <a:srcRect l="42166" r="11029"/>
          <a:stretch/>
        </p:blipFill>
        <p:spPr>
          <a:xfrm>
            <a:off x="4635500" y="2578100"/>
            <a:ext cx="477837" cy="941387"/>
          </a:xfrm>
          <a:prstGeom prst="rect">
            <a:avLst/>
          </a:prstGeom>
          <a:noFill/>
          <a:ln>
            <a:noFill/>
          </a:ln>
        </p:spPr>
      </p:pic>
      <p:pic>
        <p:nvPicPr>
          <p:cNvPr id="137" name="Google Shape;137;p9"/>
          <p:cNvPicPr preferRelativeResize="0"/>
          <p:nvPr/>
        </p:nvPicPr>
        <p:blipFill rotWithShape="1">
          <a:blip r:embed="rId6">
            <a:alphaModFix/>
          </a:blip>
          <a:srcRect b="27716"/>
          <a:stretch/>
        </p:blipFill>
        <p:spPr>
          <a:xfrm>
            <a:off x="2162175" y="3144837"/>
            <a:ext cx="5921375" cy="3027362"/>
          </a:xfrm>
          <a:prstGeom prst="rect">
            <a:avLst/>
          </a:prstGeom>
          <a:noFill/>
          <a:ln>
            <a:noFill/>
          </a:ln>
        </p:spPr>
      </p:pic>
      <p:pic>
        <p:nvPicPr>
          <p:cNvPr id="138" name="Google Shape;138;p9"/>
          <p:cNvPicPr preferRelativeResize="0"/>
          <p:nvPr/>
        </p:nvPicPr>
        <p:blipFill rotWithShape="1">
          <a:blip r:embed="rId7">
            <a:alphaModFix/>
          </a:blip>
          <a:srcRect/>
          <a:stretch/>
        </p:blipFill>
        <p:spPr>
          <a:xfrm>
            <a:off x="5619750" y="1651000"/>
            <a:ext cx="2911475" cy="2185987"/>
          </a:xfrm>
          <a:prstGeom prst="rect">
            <a:avLst/>
          </a:prstGeom>
          <a:noFill/>
          <a:ln>
            <a:noFill/>
          </a:ln>
        </p:spPr>
      </p:pic>
      <p:pic>
        <p:nvPicPr>
          <p:cNvPr id="139" name="Google Shape;139;p9"/>
          <p:cNvPicPr preferRelativeResize="0"/>
          <p:nvPr/>
        </p:nvPicPr>
        <p:blipFill rotWithShape="1">
          <a:blip r:embed="rId8">
            <a:alphaModFix/>
          </a:blip>
          <a:srcRect/>
          <a:stretch/>
        </p:blipFill>
        <p:spPr>
          <a:xfrm rot="-3060000">
            <a:off x="2915443" y="2048668"/>
            <a:ext cx="1158875" cy="401637"/>
          </a:xfrm>
          <a:prstGeom prst="rect">
            <a:avLst/>
          </a:prstGeom>
          <a:noFill/>
          <a:ln>
            <a:noFill/>
          </a:ln>
        </p:spPr>
      </p:pic>
      <p:pic>
        <p:nvPicPr>
          <p:cNvPr id="140" name="Google Shape;140;p9"/>
          <p:cNvPicPr preferRelativeResize="0"/>
          <p:nvPr/>
        </p:nvPicPr>
        <p:blipFill rotWithShape="1">
          <a:blip r:embed="rId9">
            <a:alphaModFix/>
          </a:blip>
          <a:srcRect/>
          <a:stretch/>
        </p:blipFill>
        <p:spPr>
          <a:xfrm>
            <a:off x="6194425" y="2090737"/>
            <a:ext cx="2073275" cy="142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p:nvPr/>
        </p:nvSpPr>
        <p:spPr>
          <a:xfrm>
            <a:off x="503237" y="2927350"/>
            <a:ext cx="8137525" cy="3414712"/>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NTR"/>
              <a:buNone/>
            </a:pPr>
            <a:r>
              <a:rPr lang="en-US" sz="1300" b="0" i="0" u="none">
                <a:solidFill>
                  <a:srgbClr val="FFFFFF"/>
                </a:solidFill>
                <a:latin typeface="NTR"/>
                <a:ea typeface="NTR"/>
                <a:cs typeface="NTR"/>
                <a:sym typeface="NTR"/>
              </a:rPr>
              <a:t> </a:t>
            </a:r>
            <a:endParaRPr/>
          </a:p>
        </p:txBody>
      </p:sp>
      <p:sp>
        <p:nvSpPr>
          <p:cNvPr id="146" name="Google Shape;146;p10"/>
          <p:cNvSpPr/>
          <p:nvPr/>
        </p:nvSpPr>
        <p:spPr>
          <a:xfrm>
            <a:off x="503237" y="512762"/>
            <a:ext cx="8137525" cy="2192337"/>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NTR"/>
              <a:buNone/>
            </a:pPr>
            <a:r>
              <a:rPr lang="en-US" sz="1300" b="0" i="0" u="none">
                <a:solidFill>
                  <a:srgbClr val="FFFFFF"/>
                </a:solidFill>
                <a:latin typeface="NTR"/>
                <a:ea typeface="NTR"/>
                <a:cs typeface="NTR"/>
                <a:sym typeface="NTR"/>
              </a:rPr>
              <a:t> </a:t>
            </a:r>
            <a:endParaRPr/>
          </a:p>
        </p:txBody>
      </p:sp>
      <p:sp>
        <p:nvSpPr>
          <p:cNvPr id="147" name="Google Shape;147;p10"/>
          <p:cNvSpPr txBox="1"/>
          <p:nvPr/>
        </p:nvSpPr>
        <p:spPr>
          <a:xfrm>
            <a:off x="628650" y="30718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Success Criteria</a:t>
            </a:r>
            <a:endParaRPr/>
          </a:p>
        </p:txBody>
      </p:sp>
      <p:sp>
        <p:nvSpPr>
          <p:cNvPr id="148" name="Google Shape;148;p10"/>
          <p:cNvSpPr txBox="1"/>
          <p:nvPr/>
        </p:nvSpPr>
        <p:spPr>
          <a:xfrm>
            <a:off x="628650" y="7350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Aim</a:t>
            </a:r>
            <a:endParaRPr/>
          </a:p>
        </p:txBody>
      </p:sp>
      <p:sp>
        <p:nvSpPr>
          <p:cNvPr id="149" name="Google Shape;149;p10"/>
          <p:cNvSpPr>
            <a:spLocks noGrp="1"/>
          </p:cNvSpPr>
          <p:nvPr>
            <p:ph type="body" idx="1"/>
          </p:nvPr>
        </p:nvSpPr>
        <p:spPr>
          <a:xfrm>
            <a:off x="628650" y="1127125"/>
            <a:ext cx="8137525" cy="1409700"/>
          </a:xfrm>
          <a:prstGeom prst="roundRect">
            <a:avLst>
              <a:gd name="adj" fmla="val 16667"/>
            </a:avLst>
          </a:prstGeom>
          <a:noFill/>
          <a:ln>
            <a:noFill/>
          </a:ln>
        </p:spPr>
        <p:txBody>
          <a:bodyPr spcFirstLastPara="1" wrap="square" lIns="252000" tIns="252000" rIns="252000" bIns="252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US" sz="1800" b="0" i="0" u="none" strike="noStrike" cap="none">
                <a:solidFill>
                  <a:srgbClr val="1C1C1C"/>
                </a:solidFill>
                <a:latin typeface="NTR"/>
                <a:ea typeface="NTR"/>
                <a:cs typeface="NTR"/>
                <a:sym typeface="NTR"/>
              </a:rPr>
              <a:t>I can describe how some plants reproduce.</a:t>
            </a:r>
            <a:endParaRPr/>
          </a:p>
        </p:txBody>
      </p:sp>
      <p:sp>
        <p:nvSpPr>
          <p:cNvPr id="150" name="Google Shape;150;p10"/>
          <p:cNvSpPr txBox="1"/>
          <p:nvPr/>
        </p:nvSpPr>
        <p:spPr>
          <a:xfrm>
            <a:off x="628650" y="3614737"/>
            <a:ext cx="7886700" cy="2430462"/>
          </a:xfrm>
          <a:prstGeom prst="rect">
            <a:avLst/>
          </a:prstGeom>
          <a:noFill/>
          <a:ln>
            <a:noFill/>
          </a:ln>
        </p:spPr>
        <p:txBody>
          <a:bodyPr spcFirstLastPara="1" wrap="square" lIns="180000" tIns="252000" rIns="252000" bIns="180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describe asexual reproduction in plants.</a:t>
            </a:r>
            <a:endParaRPr/>
          </a:p>
          <a:p>
            <a:pPr marL="228600" marR="0" lvl="0" indent="-228600" algn="l" rtl="0">
              <a:lnSpc>
                <a:spcPct val="90000"/>
              </a:lnSpc>
              <a:spcBef>
                <a:spcPts val="100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identify advantages and disadvantages to sexual and asexual reproduction in plants.</a:t>
            </a:r>
            <a:endParaRPr/>
          </a:p>
          <a:p>
            <a:pPr marL="228600" marR="0" lvl="0" indent="-228600" algn="l" rtl="0">
              <a:lnSpc>
                <a:spcPct val="90000"/>
              </a:lnSpc>
              <a:spcBef>
                <a:spcPts val="100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explain different ways to make new plants.</a:t>
            </a:r>
            <a:endParaRPr/>
          </a:p>
        </p:txBody>
      </p:sp>
      <p:pic>
        <p:nvPicPr>
          <p:cNvPr id="151" name="Google Shape;151;p10"/>
          <p:cNvPicPr preferRelativeResize="0"/>
          <p:nvPr/>
        </p:nvPicPr>
        <p:blipFill rotWithShape="1">
          <a:blip r:embed="rId3">
            <a:alphaModFix/>
          </a:blip>
          <a:srcRect/>
          <a:stretch/>
        </p:blipFill>
        <p:spPr>
          <a:xfrm>
            <a:off x="7667625" y="615950"/>
            <a:ext cx="863600" cy="86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p:nvPr/>
        </p:nvSpPr>
        <p:spPr>
          <a:xfrm>
            <a:off x="1835050" y="1647525"/>
            <a:ext cx="5853300" cy="11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300">
                <a:latin typeface="NTR"/>
                <a:ea typeface="NTR"/>
                <a:cs typeface="NTR"/>
                <a:sym typeface="NTR"/>
              </a:rPr>
              <a:t>Making new plants</a:t>
            </a:r>
            <a:endParaRPr sz="5300">
              <a:latin typeface="NTR"/>
              <a:ea typeface="NTR"/>
              <a:cs typeface="NTR"/>
              <a:sym typeface="NTR"/>
            </a:endParaRPr>
          </a:p>
          <a:p>
            <a:pPr marL="0" lvl="0" indent="0" algn="ctr" rtl="0">
              <a:spcBef>
                <a:spcPts val="0"/>
              </a:spcBef>
              <a:spcAft>
                <a:spcPts val="0"/>
              </a:spcAft>
              <a:buNone/>
            </a:pPr>
            <a:r>
              <a:rPr lang="en-US" sz="5300">
                <a:latin typeface="NTR"/>
                <a:ea typeface="NTR"/>
                <a:cs typeface="NTR"/>
                <a:sym typeface="NTR"/>
              </a:rPr>
              <a:t>Part Two</a:t>
            </a:r>
            <a:endParaRPr sz="5300">
              <a:latin typeface="NTR"/>
              <a:ea typeface="NTR"/>
              <a:cs typeface="NTR"/>
              <a:sym typeface="NT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p:nvPr/>
        </p:nvSpPr>
        <p:spPr>
          <a:xfrm>
            <a:off x="503237" y="2927350"/>
            <a:ext cx="8137525" cy="3414712"/>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NTR"/>
              <a:buNone/>
            </a:pPr>
            <a:r>
              <a:rPr lang="en-US" sz="1300" b="0" i="0" u="none">
                <a:solidFill>
                  <a:srgbClr val="FFFFFF"/>
                </a:solidFill>
                <a:latin typeface="NTR"/>
                <a:ea typeface="NTR"/>
                <a:cs typeface="NTR"/>
                <a:sym typeface="NTR"/>
              </a:rPr>
              <a:t> </a:t>
            </a:r>
            <a:endParaRPr/>
          </a:p>
        </p:txBody>
      </p:sp>
      <p:sp>
        <p:nvSpPr>
          <p:cNvPr id="58" name="Google Shape;58;p3"/>
          <p:cNvSpPr/>
          <p:nvPr/>
        </p:nvSpPr>
        <p:spPr>
          <a:xfrm>
            <a:off x="503237" y="512762"/>
            <a:ext cx="8137525" cy="2192337"/>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NTR"/>
              <a:buNone/>
            </a:pPr>
            <a:r>
              <a:rPr lang="en-US" sz="1300" b="0" i="0" u="none">
                <a:solidFill>
                  <a:srgbClr val="FFFFFF"/>
                </a:solidFill>
                <a:latin typeface="NTR"/>
                <a:ea typeface="NTR"/>
                <a:cs typeface="NTR"/>
                <a:sym typeface="NTR"/>
              </a:rPr>
              <a:t> </a:t>
            </a:r>
            <a:endParaRPr/>
          </a:p>
        </p:txBody>
      </p:sp>
      <p:sp>
        <p:nvSpPr>
          <p:cNvPr id="59" name="Google Shape;59;p3"/>
          <p:cNvSpPr txBox="1"/>
          <p:nvPr/>
        </p:nvSpPr>
        <p:spPr>
          <a:xfrm>
            <a:off x="628650" y="30718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Success Criteria</a:t>
            </a:r>
            <a:endParaRPr/>
          </a:p>
        </p:txBody>
      </p:sp>
      <p:sp>
        <p:nvSpPr>
          <p:cNvPr id="60" name="Google Shape;60;p3"/>
          <p:cNvSpPr txBox="1"/>
          <p:nvPr/>
        </p:nvSpPr>
        <p:spPr>
          <a:xfrm>
            <a:off x="628650" y="7350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Aim</a:t>
            </a:r>
            <a:endParaRPr/>
          </a:p>
        </p:txBody>
      </p:sp>
      <p:sp>
        <p:nvSpPr>
          <p:cNvPr id="61" name="Google Shape;61;p3"/>
          <p:cNvSpPr>
            <a:spLocks noGrp="1"/>
          </p:cNvSpPr>
          <p:nvPr>
            <p:ph type="body" idx="1"/>
          </p:nvPr>
        </p:nvSpPr>
        <p:spPr>
          <a:xfrm>
            <a:off x="628650" y="1127125"/>
            <a:ext cx="8137525" cy="1409700"/>
          </a:xfrm>
          <a:prstGeom prst="roundRect">
            <a:avLst>
              <a:gd name="adj" fmla="val 16667"/>
            </a:avLst>
          </a:prstGeom>
          <a:noFill/>
          <a:ln>
            <a:noFill/>
          </a:ln>
        </p:spPr>
        <p:txBody>
          <a:bodyPr spcFirstLastPara="1" wrap="square" lIns="252000" tIns="252000" rIns="252000" bIns="252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US" sz="1800" b="0" i="0" u="none" strike="noStrike" cap="none">
                <a:solidFill>
                  <a:srgbClr val="1C1C1C"/>
                </a:solidFill>
                <a:latin typeface="NTR"/>
                <a:ea typeface="NTR"/>
                <a:cs typeface="NTR"/>
                <a:sym typeface="NTR"/>
              </a:rPr>
              <a:t>I can describe how some plants reproduce.</a:t>
            </a:r>
            <a:endParaRPr/>
          </a:p>
        </p:txBody>
      </p:sp>
      <p:sp>
        <p:nvSpPr>
          <p:cNvPr id="62" name="Google Shape;62;p3"/>
          <p:cNvSpPr txBox="1"/>
          <p:nvPr/>
        </p:nvSpPr>
        <p:spPr>
          <a:xfrm>
            <a:off x="628650" y="3614737"/>
            <a:ext cx="7886700" cy="2430462"/>
          </a:xfrm>
          <a:prstGeom prst="rect">
            <a:avLst/>
          </a:prstGeom>
          <a:noFill/>
          <a:ln>
            <a:noFill/>
          </a:ln>
        </p:spPr>
        <p:txBody>
          <a:bodyPr spcFirstLastPara="1" wrap="square" lIns="180000" tIns="252000" rIns="252000" bIns="180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describe asexual reproduction in plants.</a:t>
            </a:r>
            <a:endParaRPr/>
          </a:p>
          <a:p>
            <a:pPr marL="228600" marR="0" lvl="0" indent="-228600" algn="l" rtl="0">
              <a:lnSpc>
                <a:spcPct val="90000"/>
              </a:lnSpc>
              <a:spcBef>
                <a:spcPts val="100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identify advantages and disadvantages to sexual and asexual reproduction in plants.</a:t>
            </a:r>
            <a:endParaRPr/>
          </a:p>
          <a:p>
            <a:pPr marL="228600" marR="0" lvl="0" indent="-228600" algn="l" rtl="0">
              <a:lnSpc>
                <a:spcPct val="90000"/>
              </a:lnSpc>
              <a:spcBef>
                <a:spcPts val="1000"/>
              </a:spcBef>
              <a:spcAft>
                <a:spcPts val="0"/>
              </a:spcAft>
              <a:buClr>
                <a:srgbClr val="1C1C1C"/>
              </a:buClr>
              <a:buSzPts val="1800"/>
              <a:buFont typeface="Arial"/>
              <a:buChar char="•"/>
            </a:pPr>
            <a:r>
              <a:rPr lang="en-US" sz="1800" b="0" i="0" u="none">
                <a:solidFill>
                  <a:srgbClr val="1C1C1C"/>
                </a:solidFill>
                <a:latin typeface="NTR"/>
                <a:ea typeface="NTR"/>
                <a:cs typeface="NTR"/>
                <a:sym typeface="NTR"/>
              </a:rPr>
              <a:t>I can explain different ways to make new plants.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p:nvPr/>
        </p:nvSpPr>
        <p:spPr>
          <a:xfrm>
            <a:off x="660400" y="1536700"/>
            <a:ext cx="3006725" cy="4645025"/>
          </a:xfrm>
          <a:prstGeom prst="roundRect">
            <a:avLst>
              <a:gd name="adj" fmla="val 0"/>
            </a:avLst>
          </a:prstGeom>
          <a:solidFill>
            <a:srgbClr val="FFD5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68" name="Google Shape;68;p4"/>
          <p:cNvSpPr>
            <a:spLocks noGrp="1"/>
          </p:cNvSpPr>
          <p:nvPr>
            <p:ph type="title"/>
          </p:nvPr>
        </p:nvSpPr>
        <p:spPr>
          <a:xfrm>
            <a:off x="484187" y="803275"/>
            <a:ext cx="8220075" cy="631825"/>
          </a:xfrm>
          <a:prstGeom prst="roundRect">
            <a:avLst>
              <a:gd name="adj" fmla="val 16667"/>
            </a:avLst>
          </a:prstGeom>
          <a:noFill/>
          <a:ln>
            <a:noFill/>
          </a:ln>
        </p:spPr>
        <p:txBody>
          <a:bodyPr spcFirstLastPara="1" wrap="square" lIns="252000" tIns="252000" rIns="252000" bIns="252000" anchor="ctr" anchorCtr="1">
            <a:normAutofit fontScale="90000"/>
          </a:bodyPr>
          <a:lstStyle/>
          <a:p>
            <a:pPr marL="0" lvl="0" indent="0" algn="ctr"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Asexual Reproduction</a:t>
            </a:r>
            <a:endParaRPr/>
          </a:p>
        </p:txBody>
      </p:sp>
      <p:sp>
        <p:nvSpPr>
          <p:cNvPr id="69" name="Google Shape;69;p4"/>
          <p:cNvSpPr/>
          <p:nvPr/>
        </p:nvSpPr>
        <p:spPr>
          <a:xfrm>
            <a:off x="3667125" y="1536700"/>
            <a:ext cx="4806950" cy="4645025"/>
          </a:xfrm>
          <a:prstGeom prst="roundRect">
            <a:avLst>
              <a:gd name="adj" fmla="val 0"/>
            </a:avLst>
          </a:prstGeom>
          <a:solidFill>
            <a:srgbClr val="F8A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70" name="Google Shape;70;p4"/>
          <p:cNvSpPr txBox="1"/>
          <p:nvPr/>
        </p:nvSpPr>
        <p:spPr>
          <a:xfrm>
            <a:off x="4087812" y="1735137"/>
            <a:ext cx="3965575" cy="4248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Some plants use sexual reproduction to make seeds, which grow to make new plants. These plants need pollen (containing the male gamete or sex cell) from one flower to fuse with the ovule (the female gamete) of another flower, which makes a seed.</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However, some plants use asexual reproduction to make new plants. </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Unlike sexual reproduction, asexual reproduction only needs one parent plant to make new plants.</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Because there is only one parent plant, there is no fusion of gametes, and no mixing of genetic information. The new plants are identical to the parent plant. They are clones.</a:t>
            </a:r>
            <a:endParaRPr/>
          </a:p>
        </p:txBody>
      </p:sp>
      <p:pic>
        <p:nvPicPr>
          <p:cNvPr id="71" name="Google Shape;71;p4"/>
          <p:cNvPicPr preferRelativeResize="0"/>
          <p:nvPr/>
        </p:nvPicPr>
        <p:blipFill rotWithShape="1">
          <a:blip r:embed="rId3">
            <a:alphaModFix/>
          </a:blip>
          <a:srcRect t="4504"/>
          <a:stretch/>
        </p:blipFill>
        <p:spPr>
          <a:xfrm>
            <a:off x="484187" y="1539875"/>
            <a:ext cx="3303587" cy="3168650"/>
          </a:xfrm>
          <a:prstGeom prst="rect">
            <a:avLst/>
          </a:prstGeom>
          <a:noFill/>
          <a:ln>
            <a:noFill/>
          </a:ln>
        </p:spPr>
      </p:pic>
      <p:pic>
        <p:nvPicPr>
          <p:cNvPr id="72" name="Google Shape;72;p4"/>
          <p:cNvPicPr preferRelativeResize="0"/>
          <p:nvPr/>
        </p:nvPicPr>
        <p:blipFill rotWithShape="1">
          <a:blip r:embed="rId4">
            <a:alphaModFix/>
          </a:blip>
          <a:srcRect l="32476" b="66087"/>
          <a:stretch/>
        </p:blipFill>
        <p:spPr>
          <a:xfrm>
            <a:off x="660400" y="5087937"/>
            <a:ext cx="2185987" cy="1093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5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xEl>
                                              <p:pRg st="3" end="3"/>
                                            </p:txEl>
                                          </p:spTgt>
                                        </p:tgtEl>
                                        <p:attrNameLst>
                                          <p:attrName>style.visibility</p:attrName>
                                        </p:attrNameLst>
                                      </p:cBhvr>
                                      <p:to>
                                        <p:strVal val="visible"/>
                                      </p:to>
                                    </p:set>
                                    <p:animEffect transition="in" filter="fade">
                                      <p:cBhvr>
                                        <p:cTn id="22" dur="500"/>
                                        <p:tgtEl>
                                          <p:spTgt spid="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p:nvPr/>
        </p:nvSpPr>
        <p:spPr>
          <a:xfrm>
            <a:off x="660400" y="3732212"/>
            <a:ext cx="5087937" cy="2449512"/>
          </a:xfrm>
          <a:prstGeom prst="roundRect">
            <a:avLst>
              <a:gd name="adj" fmla="val 0"/>
            </a:avLst>
          </a:prstGeom>
          <a:solidFill>
            <a:srgbClr val="FFD5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78" name="Google Shape;78;p5"/>
          <p:cNvSpPr/>
          <p:nvPr/>
        </p:nvSpPr>
        <p:spPr>
          <a:xfrm>
            <a:off x="5884862" y="1536700"/>
            <a:ext cx="2587625" cy="4645025"/>
          </a:xfrm>
          <a:prstGeom prst="roundRect">
            <a:avLst>
              <a:gd name="adj" fmla="val 0"/>
            </a:avLst>
          </a:prstGeom>
          <a:solidFill>
            <a:srgbClr val="A7E6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79" name="Google Shape;79;p5"/>
          <p:cNvSpPr>
            <a:spLocks noGrp="1"/>
          </p:cNvSpPr>
          <p:nvPr>
            <p:ph type="title"/>
          </p:nvPr>
        </p:nvSpPr>
        <p:spPr>
          <a:xfrm>
            <a:off x="225425" y="803275"/>
            <a:ext cx="8683625" cy="631825"/>
          </a:xfrm>
          <a:prstGeom prst="roundRect">
            <a:avLst>
              <a:gd name="adj" fmla="val 16667"/>
            </a:avLst>
          </a:prstGeom>
          <a:noFill/>
          <a:ln>
            <a:noFill/>
          </a:ln>
        </p:spPr>
        <p:txBody>
          <a:bodyPr spcFirstLastPara="1" wrap="square" lIns="252000" tIns="252000" rIns="252000" bIns="252000" anchor="ctr" anchorCtr="1">
            <a:normAutofit fontScale="90000"/>
          </a:bodyPr>
          <a:lstStyle/>
          <a:p>
            <a:pPr marL="0" lvl="0" indent="0" algn="ctr" rtl="0">
              <a:lnSpc>
                <a:spcPct val="90000"/>
              </a:lnSpc>
              <a:spcBef>
                <a:spcPts val="0"/>
              </a:spcBef>
              <a:spcAft>
                <a:spcPts val="0"/>
              </a:spcAft>
              <a:buClr>
                <a:srgbClr val="1C1C1C"/>
              </a:buClr>
              <a:buSzPts val="3200"/>
              <a:buFont typeface="Arial"/>
              <a:buNone/>
            </a:pPr>
            <a:r>
              <a:rPr lang="en-US" sz="3200" b="1" i="0" u="none">
                <a:solidFill>
                  <a:srgbClr val="1C1C1C"/>
                </a:solidFill>
                <a:latin typeface="Arial"/>
                <a:ea typeface="Arial"/>
                <a:cs typeface="Arial"/>
                <a:sym typeface="Arial"/>
              </a:rPr>
              <a:t>Plants That Use Asexual Reproduction</a:t>
            </a:r>
            <a:endParaRPr/>
          </a:p>
        </p:txBody>
      </p:sp>
      <p:sp>
        <p:nvSpPr>
          <p:cNvPr id="80" name="Google Shape;80;p5"/>
          <p:cNvSpPr/>
          <p:nvPr/>
        </p:nvSpPr>
        <p:spPr>
          <a:xfrm rot="10800000" flipH="1">
            <a:off x="660400" y="1536700"/>
            <a:ext cx="5087937" cy="2051050"/>
          </a:xfrm>
          <a:prstGeom prst="roundRect">
            <a:avLst>
              <a:gd name="adj" fmla="val 0"/>
            </a:avLst>
          </a:prstGeom>
          <a:solidFill>
            <a:srgbClr val="F8A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81" name="Google Shape;81;p5"/>
          <p:cNvSpPr txBox="1"/>
          <p:nvPr/>
        </p:nvSpPr>
        <p:spPr>
          <a:xfrm>
            <a:off x="1528762" y="4171950"/>
            <a:ext cx="2498725" cy="15700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Daffodil bulbs store energy underground. Once the daffodil plant has died back, the bulb develops side shoots that will grow into new daffodils for next year.</a:t>
            </a:r>
            <a:endParaRPr/>
          </a:p>
        </p:txBody>
      </p:sp>
      <p:sp>
        <p:nvSpPr>
          <p:cNvPr id="82" name="Google Shape;82;p5"/>
          <p:cNvSpPr txBox="1"/>
          <p:nvPr/>
        </p:nvSpPr>
        <p:spPr>
          <a:xfrm>
            <a:off x="5884862" y="4592637"/>
            <a:ext cx="2587625" cy="1568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Potato plants grow tubers underground during the spring and summer. These tubers will grow into new plants the following spring if they are left undisturbed.</a:t>
            </a:r>
            <a:endParaRPr/>
          </a:p>
        </p:txBody>
      </p:sp>
      <p:pic>
        <p:nvPicPr>
          <p:cNvPr id="83" name="Google Shape;83;p5"/>
          <p:cNvPicPr preferRelativeResize="0"/>
          <p:nvPr/>
        </p:nvPicPr>
        <p:blipFill rotWithShape="1">
          <a:blip r:embed="rId3">
            <a:alphaModFix/>
          </a:blip>
          <a:srcRect/>
          <a:stretch/>
        </p:blipFill>
        <p:spPr>
          <a:xfrm>
            <a:off x="4027487" y="3768725"/>
            <a:ext cx="1928812" cy="1985962"/>
          </a:xfrm>
          <a:prstGeom prst="rect">
            <a:avLst/>
          </a:prstGeom>
          <a:noFill/>
          <a:ln>
            <a:noFill/>
          </a:ln>
        </p:spPr>
      </p:pic>
      <p:pic>
        <p:nvPicPr>
          <p:cNvPr id="84" name="Google Shape;84;p5"/>
          <p:cNvPicPr preferRelativeResize="0"/>
          <p:nvPr/>
        </p:nvPicPr>
        <p:blipFill rotWithShape="1">
          <a:blip r:embed="rId4">
            <a:alphaModFix/>
          </a:blip>
          <a:srcRect/>
          <a:stretch/>
        </p:blipFill>
        <p:spPr>
          <a:xfrm>
            <a:off x="6091237" y="1404937"/>
            <a:ext cx="2173287" cy="3097212"/>
          </a:xfrm>
          <a:prstGeom prst="rect">
            <a:avLst/>
          </a:prstGeom>
          <a:noFill/>
          <a:ln>
            <a:noFill/>
          </a:ln>
        </p:spPr>
      </p:pic>
      <p:pic>
        <p:nvPicPr>
          <p:cNvPr id="85" name="Google Shape;85;p5"/>
          <p:cNvPicPr preferRelativeResize="0"/>
          <p:nvPr/>
        </p:nvPicPr>
        <p:blipFill rotWithShape="1">
          <a:blip r:embed="rId5">
            <a:alphaModFix/>
          </a:blip>
          <a:srcRect b="7574"/>
          <a:stretch/>
        </p:blipFill>
        <p:spPr>
          <a:xfrm>
            <a:off x="215900" y="4557712"/>
            <a:ext cx="1268412" cy="1638300"/>
          </a:xfrm>
          <a:prstGeom prst="rect">
            <a:avLst/>
          </a:prstGeom>
          <a:noFill/>
          <a:ln>
            <a:noFill/>
          </a:ln>
        </p:spPr>
      </p:pic>
      <p:sp>
        <p:nvSpPr>
          <p:cNvPr id="86" name="Google Shape;86;p5"/>
          <p:cNvSpPr txBox="1"/>
          <p:nvPr/>
        </p:nvSpPr>
        <p:spPr>
          <a:xfrm>
            <a:off x="855662" y="1700212"/>
            <a:ext cx="4699000" cy="1722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Other plants produce side branches or runners with new plantlets on. The roots of each plantlet grow down into the soil, and the plantlets will grow to form new plants identical to the parent.</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Spider plants and strawberries are examples of plants that reproduce this 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fade">
                                      <p:cBhvr>
                                        <p:cTn id="12" dur="500"/>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animEffect transition="in" filter="fade">
                                      <p:cBhvr>
                                        <p:cTn id="17" dur="500"/>
                                        <p:tgtEl>
                                          <p:spTgt spid="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xEl>
                                              <p:pRg st="1" end="1"/>
                                            </p:txEl>
                                          </p:spTgt>
                                        </p:tgtEl>
                                        <p:attrNameLst>
                                          <p:attrName>style.visibility</p:attrName>
                                        </p:attrNameLst>
                                      </p:cBhvr>
                                      <p:to>
                                        <p:strVal val="visible"/>
                                      </p:to>
                                    </p:set>
                                    <p:animEffect transition="in" filter="fade">
                                      <p:cBhvr>
                                        <p:cTn id="22" dur="500"/>
                                        <p:tgtEl>
                                          <p:spTgt spid="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p:nvPr/>
        </p:nvSpPr>
        <p:spPr>
          <a:xfrm>
            <a:off x="660400" y="3732212"/>
            <a:ext cx="5087937" cy="2449512"/>
          </a:xfrm>
          <a:prstGeom prst="roundRect">
            <a:avLst>
              <a:gd name="adj" fmla="val 0"/>
            </a:avLst>
          </a:prstGeom>
          <a:solidFill>
            <a:srgbClr val="FFD5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92" name="Google Shape;92;p6"/>
          <p:cNvSpPr/>
          <p:nvPr/>
        </p:nvSpPr>
        <p:spPr>
          <a:xfrm>
            <a:off x="5884862" y="1536700"/>
            <a:ext cx="2587625" cy="4645025"/>
          </a:xfrm>
          <a:prstGeom prst="roundRect">
            <a:avLst>
              <a:gd name="adj" fmla="val 0"/>
            </a:avLst>
          </a:prstGeom>
          <a:solidFill>
            <a:srgbClr val="A7E6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93" name="Google Shape;93;p6"/>
          <p:cNvSpPr>
            <a:spLocks noGrp="1"/>
          </p:cNvSpPr>
          <p:nvPr>
            <p:ph type="title"/>
          </p:nvPr>
        </p:nvSpPr>
        <p:spPr>
          <a:xfrm>
            <a:off x="225425" y="803275"/>
            <a:ext cx="8683625" cy="631825"/>
          </a:xfrm>
          <a:prstGeom prst="roundRect">
            <a:avLst>
              <a:gd name="adj" fmla="val 16667"/>
            </a:avLst>
          </a:prstGeom>
          <a:noFill/>
          <a:ln>
            <a:noFill/>
          </a:ln>
        </p:spPr>
        <p:txBody>
          <a:bodyPr spcFirstLastPara="1" wrap="square" lIns="252000" tIns="252000" rIns="252000" bIns="252000" anchor="ctr" anchorCtr="1">
            <a:normAutofit fontScale="90000"/>
          </a:bodyPr>
          <a:lstStyle/>
          <a:p>
            <a:pPr marL="0" lvl="0" indent="0" algn="ctr" rtl="0">
              <a:lnSpc>
                <a:spcPct val="90000"/>
              </a:lnSpc>
              <a:spcBef>
                <a:spcPts val="0"/>
              </a:spcBef>
              <a:spcAft>
                <a:spcPts val="0"/>
              </a:spcAft>
              <a:buClr>
                <a:srgbClr val="1C1C1C"/>
              </a:buClr>
              <a:buSzPts val="3200"/>
              <a:buFont typeface="Arial"/>
              <a:buNone/>
            </a:pPr>
            <a:r>
              <a:rPr lang="en-US" sz="3200" b="1" i="0" u="none">
                <a:solidFill>
                  <a:srgbClr val="1C1C1C"/>
                </a:solidFill>
                <a:latin typeface="Arial"/>
                <a:ea typeface="Arial"/>
                <a:cs typeface="Arial"/>
                <a:sym typeface="Arial"/>
              </a:rPr>
              <a:t>Plants That Use Asexual Reproduction</a:t>
            </a:r>
            <a:endParaRPr/>
          </a:p>
        </p:txBody>
      </p:sp>
      <p:sp>
        <p:nvSpPr>
          <p:cNvPr id="94" name="Google Shape;94;p6"/>
          <p:cNvSpPr/>
          <p:nvPr/>
        </p:nvSpPr>
        <p:spPr>
          <a:xfrm rot="10800000" flipH="1">
            <a:off x="660400" y="1536700"/>
            <a:ext cx="5087937" cy="2051050"/>
          </a:xfrm>
          <a:prstGeom prst="roundRect">
            <a:avLst>
              <a:gd name="adj" fmla="val 0"/>
            </a:avLst>
          </a:prstGeom>
          <a:solidFill>
            <a:srgbClr val="F8A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95" name="Google Shape;95;p6"/>
          <p:cNvSpPr txBox="1"/>
          <p:nvPr/>
        </p:nvSpPr>
        <p:spPr>
          <a:xfrm>
            <a:off x="4040187" y="4098925"/>
            <a:ext cx="1663700" cy="181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Strawberry plants send out runners with small plantlets on. These will each grow into a new strawberry plant.</a:t>
            </a:r>
            <a:endParaRPr/>
          </a:p>
        </p:txBody>
      </p:sp>
      <p:sp>
        <p:nvSpPr>
          <p:cNvPr id="96" name="Google Shape;96;p6"/>
          <p:cNvSpPr txBox="1"/>
          <p:nvPr/>
        </p:nvSpPr>
        <p:spPr>
          <a:xfrm>
            <a:off x="6062662" y="4635500"/>
            <a:ext cx="2230437" cy="1322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Spider plants send out branches with baby plantlets on. Each plantlet will grow into a new plant.</a:t>
            </a:r>
            <a:endParaRPr/>
          </a:p>
        </p:txBody>
      </p:sp>
      <p:pic>
        <p:nvPicPr>
          <p:cNvPr id="97" name="Google Shape;97;p6"/>
          <p:cNvPicPr preferRelativeResize="0"/>
          <p:nvPr/>
        </p:nvPicPr>
        <p:blipFill rotWithShape="1">
          <a:blip r:embed="rId3">
            <a:alphaModFix/>
          </a:blip>
          <a:srcRect l="31126"/>
          <a:stretch/>
        </p:blipFill>
        <p:spPr>
          <a:xfrm>
            <a:off x="5884862" y="1616075"/>
            <a:ext cx="3168650" cy="2897187"/>
          </a:xfrm>
          <a:prstGeom prst="rect">
            <a:avLst/>
          </a:prstGeom>
          <a:noFill/>
          <a:ln>
            <a:noFill/>
          </a:ln>
        </p:spPr>
      </p:pic>
      <p:pic>
        <p:nvPicPr>
          <p:cNvPr id="98" name="Google Shape;98;p6"/>
          <p:cNvPicPr preferRelativeResize="0"/>
          <p:nvPr/>
        </p:nvPicPr>
        <p:blipFill rotWithShape="1">
          <a:blip r:embed="rId4">
            <a:alphaModFix/>
          </a:blip>
          <a:srcRect l="2836"/>
          <a:stretch/>
        </p:blipFill>
        <p:spPr>
          <a:xfrm>
            <a:off x="660400" y="3736975"/>
            <a:ext cx="3306762" cy="2444750"/>
          </a:xfrm>
          <a:prstGeom prst="rect">
            <a:avLst/>
          </a:prstGeom>
          <a:noFill/>
          <a:ln>
            <a:noFill/>
          </a:ln>
        </p:spPr>
      </p:pic>
      <p:sp>
        <p:nvSpPr>
          <p:cNvPr id="99" name="Google Shape;99;p6"/>
          <p:cNvSpPr txBox="1"/>
          <p:nvPr/>
        </p:nvSpPr>
        <p:spPr>
          <a:xfrm>
            <a:off x="827087" y="1720850"/>
            <a:ext cx="4699000" cy="1724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TR"/>
              <a:buNone/>
            </a:pPr>
            <a:r>
              <a:rPr lang="en-US" sz="1600" b="0" i="0" u="none">
                <a:solidFill>
                  <a:schemeClr val="dk1"/>
                </a:solidFill>
                <a:latin typeface="NTR"/>
                <a:ea typeface="NTR"/>
                <a:cs typeface="NTR"/>
                <a:sym typeface="NTR"/>
              </a:rPr>
              <a:t>Some plants develop bulbs or tubers underground. These bulbs or tubers will develop into new plants for the following year. The new plants will be genetically identical to the parent plant. </a:t>
            </a:r>
            <a:endParaRPr/>
          </a:p>
          <a:p>
            <a:pPr marL="0" marR="0" lvl="0" indent="0" algn="ctr" rtl="0">
              <a:lnSpc>
                <a:spcPct val="100000"/>
              </a:lnSpc>
              <a:spcBef>
                <a:spcPts val="1200"/>
              </a:spcBef>
              <a:spcAft>
                <a:spcPts val="0"/>
              </a:spcAft>
              <a:buClr>
                <a:schemeClr val="dk1"/>
              </a:buClr>
              <a:buSzPts val="1600"/>
              <a:buFont typeface="NTR"/>
              <a:buNone/>
            </a:pPr>
            <a:r>
              <a:rPr lang="en-US" sz="1600" b="0" i="0" u="none">
                <a:solidFill>
                  <a:schemeClr val="dk1"/>
                </a:solidFill>
                <a:latin typeface="NTR"/>
                <a:ea typeface="NTR"/>
                <a:cs typeface="NTR"/>
                <a:sym typeface="NTR"/>
              </a:rPr>
              <a:t>Daffodils and potatoes are examples of plants that reproduce this 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0" end="0"/>
                                            </p:txEl>
                                          </p:spTgt>
                                        </p:tgtEl>
                                        <p:attrNameLst>
                                          <p:attrName>style.visibility</p:attrName>
                                        </p:attrNameLst>
                                      </p:cBhvr>
                                      <p:to>
                                        <p:strVal val="visible"/>
                                      </p:to>
                                    </p:set>
                                    <p:animEffect transition="in" filter="fade">
                                      <p:cBhvr>
                                        <p:cTn id="12" dur="500"/>
                                        <p:tgtEl>
                                          <p:spTgt spid="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fade">
                                      <p:cBhvr>
                                        <p:cTn id="22"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p:nvPr/>
        </p:nvSpPr>
        <p:spPr>
          <a:xfrm>
            <a:off x="657225" y="1627187"/>
            <a:ext cx="7845425" cy="4554537"/>
          </a:xfrm>
          <a:prstGeom prst="roundRect">
            <a:avLst>
              <a:gd name="adj" fmla="val 0"/>
            </a:avLst>
          </a:prstGeom>
          <a:solidFill>
            <a:srgbClr val="FFA4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105" name="Google Shape;105;p7"/>
          <p:cNvSpPr>
            <a:spLocks noGrp="1"/>
          </p:cNvSpPr>
          <p:nvPr>
            <p:ph type="title"/>
          </p:nvPr>
        </p:nvSpPr>
        <p:spPr>
          <a:xfrm>
            <a:off x="127000" y="803275"/>
            <a:ext cx="8220075" cy="631825"/>
          </a:xfrm>
          <a:prstGeom prst="roundRect">
            <a:avLst>
              <a:gd name="adj" fmla="val 16667"/>
            </a:avLst>
          </a:prstGeom>
          <a:noFill/>
          <a:ln>
            <a:noFill/>
          </a:ln>
        </p:spPr>
        <p:txBody>
          <a:bodyPr spcFirstLastPara="1" wrap="square" lIns="252000" tIns="252000" rIns="252000" bIns="252000" anchor="ctr" anchorCtr="1">
            <a:normAutofit fontScale="90000"/>
          </a:bodyPr>
          <a:lstStyle/>
          <a:p>
            <a:pPr marL="0" lvl="0" indent="0" algn="ctr"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Advantages and Disadvantages</a:t>
            </a:r>
            <a:endParaRPr/>
          </a:p>
        </p:txBody>
      </p:sp>
      <p:pic>
        <p:nvPicPr>
          <p:cNvPr id="106" name="Google Shape;106;p7"/>
          <p:cNvPicPr preferRelativeResize="0"/>
          <p:nvPr/>
        </p:nvPicPr>
        <p:blipFill rotWithShape="1">
          <a:blip r:embed="rId3">
            <a:alphaModFix/>
          </a:blip>
          <a:srcRect/>
          <a:stretch/>
        </p:blipFill>
        <p:spPr>
          <a:xfrm>
            <a:off x="7667625" y="611187"/>
            <a:ext cx="863600" cy="863600"/>
          </a:xfrm>
          <a:prstGeom prst="rect">
            <a:avLst/>
          </a:prstGeom>
          <a:noFill/>
          <a:ln>
            <a:noFill/>
          </a:ln>
        </p:spPr>
      </p:pic>
      <p:sp>
        <p:nvSpPr>
          <p:cNvPr id="107" name="Google Shape;107;p7"/>
          <p:cNvSpPr/>
          <p:nvPr/>
        </p:nvSpPr>
        <p:spPr>
          <a:xfrm>
            <a:off x="647700" y="1627187"/>
            <a:ext cx="3055937" cy="4554537"/>
          </a:xfrm>
          <a:prstGeom prst="roundRect">
            <a:avLst>
              <a:gd name="adj" fmla="val 0"/>
            </a:avLst>
          </a:prstGeom>
          <a:solidFill>
            <a:srgbClr val="FFD5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NTR"/>
              <a:ea typeface="NTR"/>
              <a:cs typeface="NTR"/>
              <a:sym typeface="NTR"/>
            </a:endParaRPr>
          </a:p>
        </p:txBody>
      </p:sp>
      <p:sp>
        <p:nvSpPr>
          <p:cNvPr id="108" name="Google Shape;108;p7"/>
          <p:cNvSpPr txBox="1"/>
          <p:nvPr/>
        </p:nvSpPr>
        <p:spPr>
          <a:xfrm>
            <a:off x="830262" y="2195512"/>
            <a:ext cx="2690812"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NTR"/>
              <a:buNone/>
            </a:pPr>
            <a:r>
              <a:rPr lang="en-US" sz="1800" b="0" i="0" u="none" dirty="0">
                <a:solidFill>
                  <a:schemeClr val="dk1"/>
                </a:solidFill>
                <a:latin typeface="NTR"/>
                <a:ea typeface="NTR"/>
                <a:cs typeface="NTR"/>
                <a:sym typeface="NTR"/>
              </a:rPr>
              <a:t>There are advantages and disadvantages to plants using sexual or asexual reproduction. Have a look at the statements </a:t>
            </a:r>
            <a:r>
              <a:rPr lang="en-US" sz="1800" dirty="0">
                <a:solidFill>
                  <a:schemeClr val="dk1"/>
                </a:solidFill>
                <a:latin typeface="NTR"/>
                <a:ea typeface="NTR"/>
                <a:cs typeface="NTR"/>
                <a:sym typeface="NTR"/>
              </a:rPr>
              <a:t>on your activity sheet and decide which statements belong in each category.</a:t>
            </a:r>
            <a:endParaRPr dirty="0"/>
          </a:p>
        </p:txBody>
      </p:sp>
      <p:pic>
        <p:nvPicPr>
          <p:cNvPr id="109" name="Google Shape;109;p7"/>
          <p:cNvPicPr preferRelativeResize="0"/>
          <p:nvPr/>
        </p:nvPicPr>
        <p:blipFill>
          <a:blip r:embed="rId4">
            <a:alphaModFix/>
          </a:blip>
          <a:stretch>
            <a:fillRect/>
          </a:stretch>
        </p:blipFill>
        <p:spPr>
          <a:xfrm>
            <a:off x="3703622" y="2195500"/>
            <a:ext cx="4769929" cy="35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8ec3c425d_0_1"/>
          <p:cNvSpPr>
            <a:spLocks noGrp="1"/>
          </p:cNvSpPr>
          <p:nvPr>
            <p:ph type="title"/>
          </p:nvPr>
        </p:nvSpPr>
        <p:spPr>
          <a:xfrm>
            <a:off x="457198" y="485773"/>
            <a:ext cx="8220000" cy="1595700"/>
          </a:xfrm>
          <a:prstGeom prst="roundRect">
            <a:avLst>
              <a:gd name="adj" fmla="val 16667"/>
            </a:avLst>
          </a:prstGeom>
        </p:spPr>
        <p:txBody>
          <a:bodyPr spcFirstLastPara="1" wrap="square" lIns="252000" tIns="252000" rIns="252000" bIns="252000" anchor="ctr" anchorCtr="1">
            <a:noAutofit/>
          </a:bodyPr>
          <a:lstStyle/>
          <a:p>
            <a:pPr marL="0" lvl="0" indent="0" algn="l" rtl="0">
              <a:spcBef>
                <a:spcPts val="0"/>
              </a:spcBef>
              <a:spcAft>
                <a:spcPts val="0"/>
              </a:spcAft>
              <a:buNone/>
            </a:pPr>
            <a:r>
              <a:rPr lang="en-US"/>
              <a:t>New plants from cuttings</a:t>
            </a:r>
            <a:endParaRPr/>
          </a:p>
        </p:txBody>
      </p:sp>
      <p:sp>
        <p:nvSpPr>
          <p:cNvPr id="116" name="Google Shape;116;g88ec3c425d_0_1"/>
          <p:cNvSpPr>
            <a:spLocks noGrp="1"/>
          </p:cNvSpPr>
          <p:nvPr>
            <p:ph type="body" idx="1"/>
          </p:nvPr>
        </p:nvSpPr>
        <p:spPr>
          <a:xfrm>
            <a:off x="457200" y="1478024"/>
            <a:ext cx="8220000" cy="4917900"/>
          </a:xfrm>
          <a:prstGeom prst="roundRect">
            <a:avLst>
              <a:gd name="adj" fmla="val 16667"/>
            </a:avLst>
          </a:prstGeom>
        </p:spPr>
        <p:txBody>
          <a:bodyPr spcFirstLastPara="1" wrap="square" lIns="252000" tIns="252000" rIns="252000" bIns="252000" anchor="t" anchorCtr="0">
            <a:noAutofit/>
          </a:bodyPr>
          <a:lstStyle/>
          <a:p>
            <a:pPr marL="0" marR="25400" lvl="0" indent="0" algn="l" rtl="0">
              <a:lnSpc>
                <a:spcPct val="150000"/>
              </a:lnSpc>
              <a:spcBef>
                <a:spcPts val="0"/>
              </a:spcBef>
              <a:spcAft>
                <a:spcPts val="0"/>
              </a:spcAft>
              <a:buNone/>
            </a:pPr>
            <a:r>
              <a:rPr lang="en-US" sz="2200">
                <a:solidFill>
                  <a:srgbClr val="444444"/>
                </a:solidFill>
                <a:highlight>
                  <a:srgbClr val="FFFFFF"/>
                </a:highlight>
                <a:latin typeface="Arial"/>
                <a:ea typeface="Arial"/>
                <a:cs typeface="Arial"/>
                <a:sym typeface="Arial"/>
              </a:rPr>
              <a:t>Taking Cuttings</a:t>
            </a:r>
            <a:endParaRPr sz="2200">
              <a:solidFill>
                <a:srgbClr val="444444"/>
              </a:solidFill>
              <a:highlight>
                <a:srgbClr val="FFFFFF"/>
              </a:highlight>
              <a:latin typeface="Arial"/>
              <a:ea typeface="Arial"/>
              <a:cs typeface="Arial"/>
              <a:sym typeface="Arial"/>
            </a:endParaRPr>
          </a:p>
          <a:p>
            <a:pPr marL="0" lvl="0" indent="0" algn="just" rtl="0">
              <a:lnSpc>
                <a:spcPct val="115000"/>
              </a:lnSpc>
              <a:spcBef>
                <a:spcPts val="400"/>
              </a:spcBef>
              <a:spcAft>
                <a:spcPts val="0"/>
              </a:spcAft>
              <a:buNone/>
            </a:pPr>
            <a:r>
              <a:rPr lang="en-US" sz="1450">
                <a:solidFill>
                  <a:srgbClr val="666666"/>
                </a:solidFill>
                <a:highlight>
                  <a:srgbClr val="FFFFFF"/>
                </a:highlight>
                <a:latin typeface="Arial"/>
                <a:ea typeface="Arial"/>
                <a:cs typeface="Arial"/>
                <a:sym typeface="Arial"/>
              </a:rPr>
              <a:t>Many plants reproduce asexually such as the spider plant or strawberry.  These plants would be genetically identical (clones) to the parent plant. Plant breeders can take advantage of this by taking ‘cuttings’ (taking a piece of a plant to make more plants)</a:t>
            </a:r>
            <a:endParaRPr sz="1450">
              <a:solidFill>
                <a:srgbClr val="666666"/>
              </a:solidFill>
              <a:highlight>
                <a:srgbClr val="FFFFFF"/>
              </a:highlight>
              <a:latin typeface="Arial"/>
              <a:ea typeface="Arial"/>
              <a:cs typeface="Arial"/>
              <a:sym typeface="Arial"/>
            </a:endParaRPr>
          </a:p>
          <a:p>
            <a:pPr marL="0" lvl="0" indent="0" algn="just" rtl="0">
              <a:lnSpc>
                <a:spcPct val="115000"/>
              </a:lnSpc>
              <a:spcBef>
                <a:spcPts val="800"/>
              </a:spcBef>
              <a:spcAft>
                <a:spcPts val="0"/>
              </a:spcAft>
              <a:buNone/>
            </a:pPr>
            <a:r>
              <a:rPr lang="en-US" sz="1450">
                <a:solidFill>
                  <a:srgbClr val="666666"/>
                </a:solidFill>
                <a:highlight>
                  <a:srgbClr val="FFFFFF"/>
                </a:highlight>
                <a:latin typeface="Arial"/>
                <a:ea typeface="Arial"/>
                <a:cs typeface="Arial"/>
                <a:sym typeface="Arial"/>
              </a:rPr>
              <a:t>Taking cuttings is a fantastic way to make new plants from the ones that are already in your garden.  It’s called ‘propagating’ and it means to grow a plant from the stem of another plant.  </a:t>
            </a:r>
            <a:endParaRPr sz="1450">
              <a:solidFill>
                <a:srgbClr val="666666"/>
              </a:solidFill>
              <a:highlight>
                <a:srgbClr val="FFFFFF"/>
              </a:highlight>
              <a:latin typeface="Arial"/>
              <a:ea typeface="Arial"/>
              <a:cs typeface="Arial"/>
              <a:sym typeface="Arial"/>
            </a:endParaRPr>
          </a:p>
          <a:p>
            <a:pPr marL="0" lvl="0" indent="0" algn="just" rtl="0">
              <a:lnSpc>
                <a:spcPct val="115000"/>
              </a:lnSpc>
              <a:spcBef>
                <a:spcPts val="800"/>
              </a:spcBef>
              <a:spcAft>
                <a:spcPts val="0"/>
              </a:spcAft>
              <a:buNone/>
            </a:pPr>
            <a:r>
              <a:rPr lang="en-US" sz="1450">
                <a:solidFill>
                  <a:srgbClr val="666666"/>
                </a:solidFill>
                <a:highlight>
                  <a:srgbClr val="FFFFFF"/>
                </a:highlight>
                <a:latin typeface="Arial"/>
                <a:ea typeface="Arial"/>
                <a:cs typeface="Arial"/>
                <a:sym typeface="Arial"/>
              </a:rPr>
              <a:t>It’s best to take cuttings when the plant isn’t flowering and when there is nice new growth such as at the beginning of spring. Plants that are sick or stressed will probably not produce very good cuttings.</a:t>
            </a:r>
            <a:endParaRPr sz="1450">
              <a:solidFill>
                <a:srgbClr val="666666"/>
              </a:solidFill>
              <a:highlight>
                <a:srgbClr val="FFFFFF"/>
              </a:highlight>
              <a:latin typeface="Arial"/>
              <a:ea typeface="Arial"/>
              <a:cs typeface="Arial"/>
              <a:sym typeface="Arial"/>
            </a:endParaRPr>
          </a:p>
          <a:p>
            <a:pPr marL="0" lvl="0" indent="0" algn="l" rtl="0">
              <a:spcBef>
                <a:spcPts val="1000"/>
              </a:spcBef>
              <a:spcAft>
                <a:spcPts val="0"/>
              </a:spcAft>
              <a:buNone/>
            </a:pPr>
            <a:r>
              <a:rPr lang="en-US" sz="1150">
                <a:solidFill>
                  <a:srgbClr val="666666"/>
                </a:solidFill>
                <a:highlight>
                  <a:srgbClr val="DBF1F0"/>
                </a:highlight>
                <a:latin typeface="Arial"/>
                <a:ea typeface="Arial"/>
                <a:cs typeface="Arial"/>
                <a:sym typeface="Arial"/>
              </a:rPr>
              <a:t> Watch these to see how cuttings are done!</a:t>
            </a:r>
            <a:endParaRPr sz="1150">
              <a:solidFill>
                <a:srgbClr val="666666"/>
              </a:solidFill>
              <a:highlight>
                <a:srgbClr val="DBF1F0"/>
              </a:highlight>
              <a:latin typeface="Arial"/>
              <a:ea typeface="Arial"/>
              <a:cs typeface="Arial"/>
              <a:sym typeface="Arial"/>
            </a:endParaRPr>
          </a:p>
          <a:p>
            <a:pPr marL="0" lvl="0" indent="0" algn="l" rtl="0">
              <a:spcBef>
                <a:spcPts val="1000"/>
              </a:spcBef>
              <a:spcAft>
                <a:spcPts val="0"/>
              </a:spcAft>
              <a:buNone/>
            </a:pPr>
            <a:r>
              <a:rPr lang="en-US" sz="1150" u="sng">
                <a:solidFill>
                  <a:schemeClr val="hlink"/>
                </a:solidFill>
                <a:highlight>
                  <a:srgbClr val="DBF1F0"/>
                </a:highlight>
                <a:latin typeface="Arial"/>
                <a:ea typeface="Arial"/>
                <a:cs typeface="Arial"/>
                <a:sym typeface="Arial"/>
                <a:hlinkClick r:id="rId3"/>
              </a:rPr>
              <a:t>https://youtu.be/9Oo5FH7CoyI</a:t>
            </a:r>
            <a:endParaRPr sz="1150">
              <a:solidFill>
                <a:srgbClr val="666666"/>
              </a:solidFill>
              <a:highlight>
                <a:srgbClr val="DBF1F0"/>
              </a:highlight>
              <a:latin typeface="Arial"/>
              <a:ea typeface="Arial"/>
              <a:cs typeface="Arial"/>
              <a:sym typeface="Arial"/>
            </a:endParaRPr>
          </a:p>
          <a:p>
            <a:pPr marL="0" lvl="0" indent="0" algn="l" rtl="0">
              <a:spcBef>
                <a:spcPts val="1000"/>
              </a:spcBef>
              <a:spcAft>
                <a:spcPts val="0"/>
              </a:spcAft>
              <a:buNone/>
            </a:pPr>
            <a:r>
              <a:rPr lang="en-US" sz="1150" u="sng">
                <a:solidFill>
                  <a:schemeClr val="hlink"/>
                </a:solidFill>
                <a:highlight>
                  <a:srgbClr val="DBF1F0"/>
                </a:highlight>
                <a:latin typeface="Arial"/>
                <a:ea typeface="Arial"/>
                <a:cs typeface="Arial"/>
                <a:sym typeface="Arial"/>
                <a:hlinkClick r:id="rId4"/>
              </a:rPr>
              <a:t>https://youtu.be/TLCiB1vQnyQ</a:t>
            </a:r>
            <a:endParaRPr sz="1150">
              <a:solidFill>
                <a:srgbClr val="666666"/>
              </a:solidFill>
              <a:highlight>
                <a:srgbClr val="DBF1F0"/>
              </a:highlight>
              <a:latin typeface="Arial"/>
              <a:ea typeface="Arial"/>
              <a:cs typeface="Arial"/>
              <a:sym typeface="Arial"/>
            </a:endParaRPr>
          </a:p>
          <a:p>
            <a:pPr marL="0" lvl="0" indent="0" algn="l" rtl="0">
              <a:spcBef>
                <a:spcPts val="1000"/>
              </a:spcBef>
              <a:spcAft>
                <a:spcPts val="0"/>
              </a:spcAft>
              <a:buNone/>
            </a:pPr>
            <a:endParaRPr sz="1150">
              <a:solidFill>
                <a:srgbClr val="666666"/>
              </a:solidFill>
              <a:highlight>
                <a:srgbClr val="DBF1F0"/>
              </a:highlight>
              <a:latin typeface="Arial"/>
              <a:ea typeface="Arial"/>
              <a:cs typeface="Arial"/>
              <a:sym typeface="Arial"/>
            </a:endParaRPr>
          </a:p>
        </p:txBody>
      </p:sp>
      <p:pic>
        <p:nvPicPr>
          <p:cNvPr id="117" name="Google Shape;117;g88ec3c425d_0_1"/>
          <p:cNvPicPr preferRelativeResize="0"/>
          <p:nvPr/>
        </p:nvPicPr>
        <p:blipFill>
          <a:blip r:embed="rId5">
            <a:alphaModFix/>
          </a:blip>
          <a:stretch>
            <a:fillRect/>
          </a:stretch>
        </p:blipFill>
        <p:spPr>
          <a:xfrm>
            <a:off x="6045075" y="4898700"/>
            <a:ext cx="2497875" cy="1665250"/>
          </a:xfrm>
          <a:prstGeom prst="rect">
            <a:avLst/>
          </a:prstGeom>
          <a:noFill/>
          <a:ln>
            <a:noFill/>
          </a:ln>
        </p:spPr>
      </p:pic>
      <p:sp>
        <p:nvSpPr>
          <p:cNvPr id="118" name="Google Shape;118;g88ec3c425d_0_1"/>
          <p:cNvSpPr txBox="1"/>
          <p:nvPr/>
        </p:nvSpPr>
        <p:spPr>
          <a:xfrm>
            <a:off x="13157975" y="3316025"/>
            <a:ext cx="3000000" cy="3000000"/>
          </a:xfrm>
          <a:prstGeom prst="rect">
            <a:avLst/>
          </a:prstGeom>
          <a:noFill/>
          <a:ln>
            <a:noFill/>
          </a:ln>
        </p:spPr>
        <p:txBody>
          <a:bodyPr spcFirstLastPara="1" wrap="square" lIns="91425" tIns="91425" rIns="91425" bIns="91425" anchor="ctr" anchorCtr="0">
            <a:noAutofit/>
          </a:bodyPr>
          <a:lstStyle/>
          <a:p>
            <a:pPr marL="25400" marR="25400" lvl="0" indent="0" algn="l" rtl="0">
              <a:lnSpc>
                <a:spcPct val="150000"/>
              </a:lnSpc>
              <a:spcBef>
                <a:spcPts val="0"/>
              </a:spcBef>
              <a:spcAft>
                <a:spcPts val="0"/>
              </a:spcAft>
              <a:buNone/>
            </a:pPr>
            <a:r>
              <a:rPr lang="en-US" sz="1800">
                <a:solidFill>
                  <a:srgbClr val="444444"/>
                </a:solidFill>
                <a:highlight>
                  <a:srgbClr val="FFFFFF"/>
                </a:highlight>
              </a:rPr>
              <a:t>Taking Cuttings</a:t>
            </a:r>
            <a:endParaRPr sz="1800">
              <a:solidFill>
                <a:srgbClr val="444444"/>
              </a:solidFill>
              <a:highlight>
                <a:srgbClr val="FFFFFF"/>
              </a:highlight>
            </a:endParaRPr>
          </a:p>
          <a:p>
            <a:pPr marL="0" lvl="0" indent="0" algn="just" rtl="0">
              <a:lnSpc>
                <a:spcPct val="115000"/>
              </a:lnSpc>
              <a:spcBef>
                <a:spcPts val="400"/>
              </a:spcBef>
              <a:spcAft>
                <a:spcPts val="0"/>
              </a:spcAft>
              <a:buNone/>
            </a:pPr>
            <a:r>
              <a:rPr lang="en-US" sz="1050">
                <a:solidFill>
                  <a:srgbClr val="666666"/>
                </a:solidFill>
                <a:highlight>
                  <a:srgbClr val="FFFFFF"/>
                </a:highlight>
              </a:rPr>
              <a:t>Taking cuttings is a fantastic way to make new plants from the ones that are already in your garden.  It’s called ‘propagating’ and it means to grow a plant from the stem of another plant.  It’s inexpensive and it’s fun!</a:t>
            </a:r>
            <a:endParaRPr sz="1050">
              <a:solidFill>
                <a:srgbClr val="666666"/>
              </a:solidFill>
              <a:highlight>
                <a:srgbClr val="FFFFFF"/>
              </a:highlight>
            </a:endParaRPr>
          </a:p>
          <a:p>
            <a:pPr marL="0" lvl="0" indent="0" algn="just" rtl="0">
              <a:lnSpc>
                <a:spcPct val="115000"/>
              </a:lnSpc>
              <a:spcBef>
                <a:spcPts val="800"/>
              </a:spcBef>
              <a:spcAft>
                <a:spcPts val="800"/>
              </a:spcAft>
              <a:buNone/>
            </a:pPr>
            <a:r>
              <a:rPr lang="en-US" sz="1050">
                <a:solidFill>
                  <a:srgbClr val="666666"/>
                </a:solidFill>
                <a:highlight>
                  <a:srgbClr val="FFFFFF"/>
                </a:highlight>
              </a:rPr>
              <a:t>It’s best to take cuttings when the plant isn’t flowering and when there is nice new growth such as at the beginning of spring. Plants that are sick or stressed will probably not produce very good cuttings.</a:t>
            </a:r>
            <a:endParaRPr sz="1050">
              <a:solidFill>
                <a:srgbClr val="666666"/>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88ec3c425d_0_15"/>
          <p:cNvSpPr>
            <a:spLocks noGrp="1"/>
          </p:cNvSpPr>
          <p:nvPr>
            <p:ph type="title"/>
          </p:nvPr>
        </p:nvSpPr>
        <p:spPr>
          <a:xfrm>
            <a:off x="457198" y="485773"/>
            <a:ext cx="8220000" cy="1595700"/>
          </a:xfrm>
          <a:prstGeom prst="roundRect">
            <a:avLst>
              <a:gd name="adj" fmla="val 16667"/>
            </a:avLst>
          </a:prstGeom>
        </p:spPr>
        <p:txBody>
          <a:bodyPr spcFirstLastPara="1" wrap="square" lIns="252000" tIns="252000" rIns="252000" bIns="252000" anchor="ctr" anchorCtr="1">
            <a:noAutofit/>
          </a:bodyPr>
          <a:lstStyle/>
          <a:p>
            <a:pPr marL="0" lvl="0" indent="0" algn="l" rtl="0">
              <a:spcBef>
                <a:spcPts val="0"/>
              </a:spcBef>
              <a:spcAft>
                <a:spcPts val="0"/>
              </a:spcAft>
              <a:buNone/>
            </a:pPr>
            <a:endParaRPr/>
          </a:p>
        </p:txBody>
      </p:sp>
      <p:sp>
        <p:nvSpPr>
          <p:cNvPr id="125" name="Google Shape;125;g88ec3c425d_0_15"/>
          <p:cNvSpPr>
            <a:spLocks noGrp="1"/>
          </p:cNvSpPr>
          <p:nvPr>
            <p:ph type="body" idx="1"/>
          </p:nvPr>
        </p:nvSpPr>
        <p:spPr>
          <a:xfrm>
            <a:off x="457197" y="2153354"/>
            <a:ext cx="8220000" cy="4242600"/>
          </a:xfrm>
          <a:prstGeom prst="roundRect">
            <a:avLst>
              <a:gd name="adj" fmla="val 16667"/>
            </a:avLst>
          </a:prstGeom>
        </p:spPr>
        <p:txBody>
          <a:bodyPr spcFirstLastPara="1" wrap="square" lIns="252000" tIns="252000" rIns="252000" bIns="252000" anchor="t" anchorCtr="0">
            <a:noAutofit/>
          </a:bodyPr>
          <a:lstStyle/>
          <a:p>
            <a:pPr marL="0" lvl="0" indent="0" algn="l" rtl="0">
              <a:spcBef>
                <a:spcPts val="1000"/>
              </a:spcBef>
              <a:spcAft>
                <a:spcPts val="0"/>
              </a:spcAft>
              <a:buNone/>
            </a:pPr>
            <a:endParaRPr/>
          </a:p>
        </p:txBody>
      </p:sp>
      <p:pic>
        <p:nvPicPr>
          <p:cNvPr id="126" name="Google Shape;126;g88ec3c425d_0_15"/>
          <p:cNvPicPr preferRelativeResize="0"/>
          <p:nvPr/>
        </p:nvPicPr>
        <p:blipFill>
          <a:blip r:embed="rId3">
            <a:alphaModFix/>
          </a:blip>
          <a:stretch>
            <a:fillRect/>
          </a:stretch>
        </p:blipFill>
        <p:spPr>
          <a:xfrm>
            <a:off x="743750" y="485775"/>
            <a:ext cx="7536650" cy="5652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Play</vt:lpstr>
      <vt:lpstr>Arial</vt:lpstr>
      <vt:lpstr>NTR</vt:lpstr>
      <vt:lpstr>Calibri</vt:lpstr>
      <vt:lpstr>Office Theme</vt:lpstr>
      <vt:lpstr>3_Office Theme</vt:lpstr>
      <vt:lpstr>2_Office Theme</vt:lpstr>
      <vt:lpstr>4_Office Theme</vt:lpstr>
      <vt:lpstr>Science</vt:lpstr>
      <vt:lpstr>PowerPoint Presentation</vt:lpstr>
      <vt:lpstr>PowerPoint Presentation</vt:lpstr>
      <vt:lpstr>Asexual Reproduction</vt:lpstr>
      <vt:lpstr>Plants That Use Asexual Reproduction</vt:lpstr>
      <vt:lpstr>Plants That Use Asexual Reproduction</vt:lpstr>
      <vt:lpstr>Advantages and Disadvantages</vt:lpstr>
      <vt:lpstr>New plants from cuttings</vt:lpstr>
      <vt:lpstr>PowerPoint Presentation</vt:lpstr>
      <vt:lpstr>What’s New?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Twinkl</dc:creator>
  <cp:lastModifiedBy>Chanel Barnard</cp:lastModifiedBy>
  <cp:revision>1</cp:revision>
  <dcterms:created xsi:type="dcterms:W3CDTF">2014-10-01T16:09:27Z</dcterms:created>
  <dcterms:modified xsi:type="dcterms:W3CDTF">2020-06-15T18:00:54Z</dcterms:modified>
</cp:coreProperties>
</file>