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64" r:id="rId3"/>
    <p:sldId id="268" r:id="rId4"/>
    <p:sldId id="269" r:id="rId5"/>
    <p:sldId id="270" r:id="rId6"/>
    <p:sldId id="271" r:id="rId7"/>
    <p:sldId id="272" r:id="rId8"/>
    <p:sldId id="273" r:id="rId9"/>
    <p:sldId id="274" r:id="rId10"/>
    <p:sldId id="275" r:id="rId11"/>
    <p:sldId id="267" r:id="rId12"/>
  </p:sldIdLst>
  <p:sldSz cx="9144000" cy="6858000" type="screen4x3"/>
  <p:notesSz cx="6858000" cy="9144000"/>
  <p:embeddedFontLst>
    <p:embeddedFont>
      <p:font typeface="Calibri" panose="020F0502020204030204" pitchFamily="34" charset="0"/>
      <p:regular r:id="rId15"/>
      <p:bold r:id="rId16"/>
      <p:italic r:id="rId17"/>
      <p:boldItalic r:id="rId18"/>
    </p:embeddedFont>
    <p:embeddedFont>
      <p:font typeface="Twinkl" panose="020B0604020202020204" charset="0"/>
      <p:regular r:id="rId19"/>
      <p:bold r:id="rId20"/>
    </p:embeddedFont>
    <p:embeddedFont>
      <p:font typeface="Twinkl SemiBold" charset="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01A57"/>
    <a:srgbClr val="00639A"/>
    <a:srgbClr val="FFFFFF"/>
    <a:srgbClr val="DE1E5A"/>
    <a:srgbClr val="18A0DB"/>
    <a:srgbClr val="BC0105"/>
    <a:srgbClr val="4DB1E3"/>
    <a:srgbClr val="80C1EB"/>
    <a:srgbClr val="ACDDFC"/>
    <a:srgbClr val="4AA1D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21" autoAdjust="0"/>
    <p:restoredTop sz="94660"/>
  </p:normalViewPr>
  <p:slideViewPr>
    <p:cSldViewPr snapToGrid="0" showGuides="1">
      <p:cViewPr varScale="1">
        <p:scale>
          <a:sx n="128" d="100"/>
          <a:sy n="128" d="100"/>
        </p:scale>
        <p:origin x="882" y="12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07/07/2020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07/07/2020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slide" Target="slide4.xml"/><Relationship Id="rId1" Type="http://schemas.openxmlformats.org/officeDocument/2006/relationships/slideLayout" Target="../slideLayouts/slideLayout3.xml"/><Relationship Id="rId4" Type="http://schemas.openxmlformats.org/officeDocument/2006/relationships/slide" Target="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 Target="slide10.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slide" Target="slide10.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 Target="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Glossary</a:t>
            </a:r>
          </a:p>
        </p:txBody>
      </p:sp>
      <p:sp>
        <p:nvSpPr>
          <p:cNvPr id="12" name="Rectangle 11">
            <a:extLst>
              <a:ext uri="{FF2B5EF4-FFF2-40B4-BE49-F238E27FC236}">
                <a16:creationId xmlns:a16="http://schemas.microsoft.com/office/drawing/2014/main" xmlns="" id="{61427A76-BEF3-43CE-9A39-0169DB3855B8}"/>
              </a:ext>
            </a:extLst>
          </p:cNvPr>
          <p:cNvSpPr/>
          <p:nvPr/>
        </p:nvSpPr>
        <p:spPr>
          <a:xfrm>
            <a:off x="755652" y="1910487"/>
            <a:ext cx="7632698" cy="1723549"/>
          </a:xfrm>
          <a:prstGeom prst="rect">
            <a:avLst/>
          </a:prstGeom>
        </p:spPr>
        <p:txBody>
          <a:bodyPr wrap="square" lIns="0" tIns="0" rIns="0" bIns="0">
            <a:spAutoFit/>
          </a:bodyPr>
          <a:lstStyle/>
          <a:p>
            <a:pPr>
              <a:spcBef>
                <a:spcPct val="0"/>
              </a:spcBef>
            </a:pPr>
            <a:r>
              <a:rPr lang="en-GB" altLang="en-US" sz="1600" dirty="0">
                <a:hlinkClick r:id="rId2" action="ppaction://hlinksldjump"/>
              </a:rPr>
              <a:t>Industrial Revolution </a:t>
            </a:r>
            <a:r>
              <a:rPr lang="en-GB" altLang="en-US" sz="1600" dirty="0"/>
              <a:t>– a period of time of great technological advances. More things were made in factories, and canals and railways were built.</a:t>
            </a:r>
          </a:p>
          <a:p>
            <a:pPr>
              <a:spcBef>
                <a:spcPct val="0"/>
              </a:spcBef>
            </a:pPr>
            <a:endParaRPr lang="en-GB" altLang="en-US" sz="1600" dirty="0"/>
          </a:p>
          <a:p>
            <a:pPr>
              <a:spcBef>
                <a:spcPct val="0"/>
              </a:spcBef>
            </a:pPr>
            <a:r>
              <a:rPr lang="en-GB" altLang="en-US" sz="1600" dirty="0">
                <a:hlinkClick r:id="rId3" action="ppaction://hlinksldjump"/>
              </a:rPr>
              <a:t>Malnutrition</a:t>
            </a:r>
            <a:r>
              <a:rPr lang="en-GB" altLang="en-US" sz="1600" dirty="0"/>
              <a:t> – a diet of either not enough food or not enough of the right food. </a:t>
            </a:r>
          </a:p>
          <a:p>
            <a:pPr>
              <a:spcBef>
                <a:spcPct val="0"/>
              </a:spcBef>
            </a:pPr>
            <a:endParaRPr lang="en-GB" altLang="en-US" sz="1600" dirty="0"/>
          </a:p>
          <a:p>
            <a:pPr>
              <a:spcBef>
                <a:spcPct val="0"/>
              </a:spcBef>
            </a:pPr>
            <a:r>
              <a:rPr lang="en-GB" altLang="en-US" sz="1600" dirty="0">
                <a:hlinkClick r:id="rId4" action="ppaction://hlinksldjump"/>
              </a:rPr>
              <a:t>Workhouse</a:t>
            </a:r>
            <a:r>
              <a:rPr lang="en-GB" altLang="en-US" sz="1600" dirty="0"/>
              <a:t> – a place where poor Victorian people could end up if they had no money. It was a very hard place to live and families were separated.</a:t>
            </a:r>
          </a:p>
        </p:txBody>
      </p:sp>
    </p:spTree>
    <p:extLst>
      <p:ext uri="{BB962C8B-B14F-4D97-AF65-F5344CB8AC3E}">
        <p14:creationId xmlns:p14="http://schemas.microsoft.com/office/powerpoint/2010/main" val="21385023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650" y="2872799"/>
            <a:ext cx="7176908" cy="1449216"/>
          </a:xfrm>
          <a:prstGeom prst="rect">
            <a:avLst/>
          </a:prstGeom>
          <a:solidFill>
            <a:srgbClr val="FFFFFF"/>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648000" bIns="108000" rtlCol="0" anchor="ctr">
            <a:spAutoFit/>
          </a:bodyPr>
          <a:lstStyle/>
          <a:p>
            <a:pPr>
              <a:lnSpc>
                <a:spcPct val="100000"/>
              </a:lnSpc>
              <a:spcBef>
                <a:spcPct val="0"/>
              </a:spcBef>
              <a:buFontTx/>
              <a:buNone/>
            </a:pPr>
            <a:r>
              <a:rPr lang="en-GB" altLang="en-US" sz="1600" b="1" dirty="0">
                <a:solidFill>
                  <a:schemeClr val="tx1"/>
                </a:solidFill>
              </a:rPr>
              <a:t>Did You Know?</a:t>
            </a:r>
          </a:p>
          <a:p>
            <a:pPr>
              <a:lnSpc>
                <a:spcPct val="100000"/>
              </a:lnSpc>
              <a:spcBef>
                <a:spcPct val="0"/>
              </a:spcBef>
              <a:buFontTx/>
              <a:buNone/>
            </a:pPr>
            <a:r>
              <a:rPr lang="en-GB" altLang="en-US" sz="1600" dirty="0">
                <a:solidFill>
                  <a:schemeClr val="tx1"/>
                </a:solidFill>
              </a:rPr>
              <a:t>Queen Victoria’s full title was Queen of the United Kingdom of Great Britain and Ireland. In 1876,she was given the title Empress of India. She was also informally known as ‘the Grandmother of Europe’, as so many of her children married into European Royal families.</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The Victorians</a:t>
            </a:r>
          </a:p>
        </p:txBody>
      </p:sp>
      <p:sp>
        <p:nvSpPr>
          <p:cNvPr id="5" name="Rectangle 4"/>
          <p:cNvSpPr/>
          <p:nvPr/>
        </p:nvSpPr>
        <p:spPr>
          <a:xfrm>
            <a:off x="755650" y="1911533"/>
            <a:ext cx="7632700" cy="738664"/>
          </a:xfrm>
          <a:prstGeom prst="rect">
            <a:avLst/>
          </a:prstGeom>
        </p:spPr>
        <p:txBody>
          <a:bodyPr wrap="square" lIns="0" tIns="0" rIns="0" bIns="0">
            <a:spAutoFit/>
          </a:bodyPr>
          <a:lstStyle/>
          <a:p>
            <a:pPr algn="ctr">
              <a:spcBef>
                <a:spcPct val="0"/>
              </a:spcBef>
            </a:pPr>
            <a:r>
              <a:rPr lang="en-GB" altLang="en-US" sz="1600" dirty="0"/>
              <a:t>The Victorian era is the time when Queen Victoria was on the throne of the United Kingdom. She came to the throne in 1837 and died in 1901. People who lived during this period are known as Victorians.</a:t>
            </a:r>
          </a:p>
        </p:txBody>
      </p:sp>
      <p:pic>
        <p:nvPicPr>
          <p:cNvPr id="4" name="Picture 3">
            <a:extLst>
              <a:ext uri="{FF2B5EF4-FFF2-40B4-BE49-F238E27FC236}">
                <a16:creationId xmlns:a16="http://schemas.microsoft.com/office/drawing/2014/main" xmlns="" id="{3C272E13-D508-4B35-990F-DD009921B439}"/>
              </a:ext>
            </a:extLst>
          </p:cNvPr>
          <p:cNvPicPr>
            <a:picLocks noChangeAspect="1"/>
          </p:cNvPicPr>
          <p:nvPr/>
        </p:nvPicPr>
        <p:blipFill rotWithShape="1">
          <a:blip r:embed="rId2">
            <a:extLst>
              <a:ext uri="{28A0092B-C50C-407E-A947-70E740481C1C}">
                <a14:useLocalDpi xmlns:a14="http://schemas.microsoft.com/office/drawing/2010/main" val="0"/>
              </a:ext>
            </a:extLst>
          </a:blip>
          <a:srcRect r="46828" b="51243"/>
          <a:stretch/>
        </p:blipFill>
        <p:spPr>
          <a:xfrm>
            <a:off x="5629835" y="2581589"/>
            <a:ext cx="3514165" cy="4276412"/>
          </a:xfrm>
          <a:prstGeom prst="rect">
            <a:avLst/>
          </a:prstGeom>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5790618F-0C91-4523-99F3-8DC4639AD820}"/>
              </a:ext>
            </a:extLst>
          </p:cNvPr>
          <p:cNvSpPr/>
          <p:nvPr/>
        </p:nvSpPr>
        <p:spPr>
          <a:xfrm>
            <a:off x="755650" y="2765947"/>
            <a:ext cx="6014427" cy="1326105"/>
          </a:xfrm>
          <a:prstGeom prst="rect">
            <a:avLst/>
          </a:prstGeom>
          <a:solidFill>
            <a:srgbClr val="FFFFFF"/>
          </a:solid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728000" bIns="108000" rtlCol="0" anchor="ctr">
            <a:spAutoFit/>
          </a:bodyPr>
          <a:lstStyle/>
          <a:p>
            <a:pPr>
              <a:spcBef>
                <a:spcPct val="0"/>
              </a:spcBef>
            </a:pPr>
            <a:r>
              <a:rPr lang="en-GB" altLang="en-US" dirty="0">
                <a:solidFill>
                  <a:schemeClr val="tx1"/>
                </a:solidFill>
              </a:rPr>
              <a:t>The rich lived a life of ease and comfort. They had servants to run their large houses. They wore elaborate clothing and ate meals of many courses.</a:t>
            </a:r>
          </a:p>
        </p:txBody>
      </p:sp>
      <p:sp>
        <p:nvSpPr>
          <p:cNvPr id="8" name="Rectangle 7">
            <a:extLst>
              <a:ext uri="{FF2B5EF4-FFF2-40B4-BE49-F238E27FC236}">
                <a16:creationId xmlns:a16="http://schemas.microsoft.com/office/drawing/2014/main" xmlns="" id="{9876DAAC-F1AF-4C6F-BDFE-43309AD8A883}"/>
              </a:ext>
            </a:extLst>
          </p:cNvPr>
          <p:cNvSpPr/>
          <p:nvPr/>
        </p:nvSpPr>
        <p:spPr>
          <a:xfrm>
            <a:off x="755650" y="4392468"/>
            <a:ext cx="6014427" cy="1703861"/>
          </a:xfrm>
          <a:prstGeom prst="rect">
            <a:avLst/>
          </a:prstGeom>
          <a:solidFill>
            <a:srgbClr val="B01A57"/>
          </a:solid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908000" bIns="108000" rtlCol="0" anchor="ctr">
            <a:noAutofit/>
          </a:bodyPr>
          <a:lstStyle/>
          <a:p>
            <a:pPr>
              <a:spcBef>
                <a:spcPct val="0"/>
              </a:spcBef>
            </a:pPr>
            <a:r>
              <a:rPr lang="en-GB" altLang="en-US" dirty="0">
                <a:solidFill>
                  <a:schemeClr val="bg1"/>
                </a:solidFill>
              </a:rPr>
              <a:t>The life of the Victorian poor was extremely challenging. They often didn’t have enough money for a decent meal or housing. They lived in constant fear of the </a:t>
            </a:r>
            <a:r>
              <a:rPr lang="en-GB" altLang="en-US" b="1" dirty="0">
                <a:solidFill>
                  <a:schemeClr val="bg1"/>
                </a:solidFill>
                <a:hlinkClick r:id="rId2" action="ppaction://hlinksldjump"/>
              </a:rPr>
              <a:t>workhouse</a:t>
            </a:r>
            <a:r>
              <a:rPr lang="en-GB" altLang="en-US" dirty="0">
                <a:solidFill>
                  <a:schemeClr val="bg1"/>
                </a:solidFill>
              </a:rPr>
              <a:t>.</a:t>
            </a:r>
          </a:p>
        </p:txBody>
      </p:sp>
      <p:pic>
        <p:nvPicPr>
          <p:cNvPr id="17" name="Picture 16">
            <a:extLst>
              <a:ext uri="{FF2B5EF4-FFF2-40B4-BE49-F238E27FC236}">
                <a16:creationId xmlns:a16="http://schemas.microsoft.com/office/drawing/2014/main" xmlns="" id="{A1AF4B1B-7F9C-42E6-B725-BCFE353D36F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44" r="14644"/>
          <a:stretch/>
        </p:blipFill>
        <p:spPr>
          <a:xfrm>
            <a:off x="4913109" y="2622316"/>
            <a:ext cx="3475241" cy="3496886"/>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The Victorian Era</a:t>
            </a:r>
          </a:p>
        </p:txBody>
      </p:sp>
      <p:sp>
        <p:nvSpPr>
          <p:cNvPr id="5" name="Rectangle 4"/>
          <p:cNvSpPr/>
          <p:nvPr/>
        </p:nvSpPr>
        <p:spPr>
          <a:xfrm>
            <a:off x="755650" y="1911533"/>
            <a:ext cx="7632700" cy="553998"/>
          </a:xfrm>
          <a:prstGeom prst="rect">
            <a:avLst/>
          </a:prstGeom>
        </p:spPr>
        <p:txBody>
          <a:bodyPr wrap="square" lIns="0" tIns="0" rIns="0" bIns="0">
            <a:spAutoFit/>
          </a:bodyPr>
          <a:lstStyle/>
          <a:p>
            <a:pPr algn="ctr">
              <a:spcBef>
                <a:spcPct val="0"/>
              </a:spcBef>
            </a:pPr>
            <a:r>
              <a:rPr lang="en-GB" altLang="en-US" dirty="0"/>
              <a:t>The Victorian era was one of great contrasts between </a:t>
            </a:r>
          </a:p>
          <a:p>
            <a:pPr algn="ctr">
              <a:spcBef>
                <a:spcPct val="0"/>
              </a:spcBef>
            </a:pPr>
            <a:r>
              <a:rPr lang="en-GB" altLang="en-US" dirty="0"/>
              <a:t>the life of the rich and that of the poor. </a:t>
            </a:r>
          </a:p>
        </p:txBody>
      </p:sp>
      <p:sp>
        <p:nvSpPr>
          <p:cNvPr id="2" name="Oval 1">
            <a:extLst>
              <a:ext uri="{FF2B5EF4-FFF2-40B4-BE49-F238E27FC236}">
                <a16:creationId xmlns:a16="http://schemas.microsoft.com/office/drawing/2014/main" xmlns="" id="{8DF4EA91-8153-4935-B45B-493C8C5AD8EC}"/>
              </a:ext>
            </a:extLst>
          </p:cNvPr>
          <p:cNvSpPr/>
          <p:nvPr/>
        </p:nvSpPr>
        <p:spPr>
          <a:xfrm>
            <a:off x="4913109" y="2617583"/>
            <a:ext cx="3475242" cy="3475242"/>
          </a:xfrm>
          <a:prstGeom prst="ellipse">
            <a:avLst/>
          </a:prstGeom>
          <a:noFill/>
          <a:ln w="38100">
            <a:solidFill>
              <a:srgbClr val="00639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xmlns="" id="{0DF73C84-BCC8-492D-8F22-C0E6BC9EAD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3207"/>
          <a:stretch/>
        </p:blipFill>
        <p:spPr>
          <a:xfrm>
            <a:off x="5635868" y="2198369"/>
            <a:ext cx="4290647" cy="4659632"/>
          </a:xfrm>
          <a:prstGeom prst="rect">
            <a:avLst/>
          </a:prstGeom>
        </p:spPr>
      </p:pic>
      <p:pic>
        <p:nvPicPr>
          <p:cNvPr id="15" name="Picture 14">
            <a:extLst>
              <a:ext uri="{FF2B5EF4-FFF2-40B4-BE49-F238E27FC236}">
                <a16:creationId xmlns:a16="http://schemas.microsoft.com/office/drawing/2014/main" xmlns="" id="{4B32838F-73AD-4AD0-95B2-319DEEE8DBA3}"/>
              </a:ext>
            </a:extLst>
          </p:cNvPr>
          <p:cNvPicPr>
            <a:picLocks noChangeAspect="1"/>
          </p:cNvPicPr>
          <p:nvPr/>
        </p:nvPicPr>
        <p:blipFill rotWithShape="1">
          <a:blip r:embed="rId5">
            <a:extLst>
              <a:ext uri="{28A0092B-C50C-407E-A947-70E740481C1C}">
                <a14:useLocalDpi xmlns:a14="http://schemas.microsoft.com/office/drawing/2010/main" val="0"/>
              </a:ext>
            </a:extLst>
          </a:blip>
          <a:srcRect t="1" b="33937"/>
          <a:stretch/>
        </p:blipFill>
        <p:spPr>
          <a:xfrm>
            <a:off x="4427396" y="2465264"/>
            <a:ext cx="2575675" cy="4392735"/>
          </a:xfrm>
          <a:prstGeom prst="rect">
            <a:avLst/>
          </a:prstGeom>
        </p:spPr>
      </p:pic>
    </p:spTree>
    <p:extLst>
      <p:ext uri="{BB962C8B-B14F-4D97-AF65-F5344CB8AC3E}">
        <p14:creationId xmlns:p14="http://schemas.microsoft.com/office/powerpoint/2010/main" val="2514618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Victorian Houses</a:t>
            </a:r>
          </a:p>
        </p:txBody>
      </p:sp>
      <p:pic>
        <p:nvPicPr>
          <p:cNvPr id="2050" name="Picture 2" descr="Image result for victorian houses uk">
            <a:extLst>
              <a:ext uri="{FF2B5EF4-FFF2-40B4-BE49-F238E27FC236}">
                <a16:creationId xmlns:a16="http://schemas.microsoft.com/office/drawing/2014/main" xmlns="" id="{D8A7F6B4-AC33-44E9-A285-97F207C5681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89"/>
          <a:stretch/>
        </p:blipFill>
        <p:spPr bwMode="auto">
          <a:xfrm>
            <a:off x="4571999" y="3429000"/>
            <a:ext cx="3816351" cy="26638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victorian houses small uk">
            <a:extLst>
              <a:ext uri="{FF2B5EF4-FFF2-40B4-BE49-F238E27FC236}">
                <a16:creationId xmlns:a16="http://schemas.microsoft.com/office/drawing/2014/main" xmlns="" id="{25089652-4582-454A-AEDE-7F64379C968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463" b="4252"/>
          <a:stretch/>
        </p:blipFill>
        <p:spPr bwMode="auto">
          <a:xfrm>
            <a:off x="755651" y="3429000"/>
            <a:ext cx="3816349" cy="266382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xmlns="" id="{61427A76-BEF3-43CE-9A39-0169DB3855B8}"/>
              </a:ext>
            </a:extLst>
          </p:cNvPr>
          <p:cNvSpPr/>
          <p:nvPr/>
        </p:nvSpPr>
        <p:spPr>
          <a:xfrm>
            <a:off x="755651" y="1910487"/>
            <a:ext cx="7632700" cy="1384995"/>
          </a:xfrm>
          <a:prstGeom prst="rect">
            <a:avLst/>
          </a:prstGeom>
        </p:spPr>
        <p:txBody>
          <a:bodyPr wrap="square" lIns="0" tIns="0" rIns="0" bIns="0">
            <a:spAutoFit/>
          </a:bodyPr>
          <a:lstStyle/>
          <a:p>
            <a:pPr>
              <a:buFont typeface="Arial" panose="020B0604020202020204" pitchFamily="34" charset="0"/>
              <a:buNone/>
            </a:pPr>
            <a:r>
              <a:rPr lang="en-GB" altLang="en-US" dirty="0"/>
              <a:t>The </a:t>
            </a:r>
            <a:r>
              <a:rPr lang="en-GB" altLang="en-US" b="1" dirty="0">
                <a:hlinkClick r:id="rId4" action="ppaction://hlinksldjump"/>
              </a:rPr>
              <a:t>Industrial Revolution </a:t>
            </a:r>
            <a:r>
              <a:rPr lang="en-GB" altLang="en-US" dirty="0"/>
              <a:t>meant large numbers of people moved to towns and cities to work in factories. Rows and rows of back-to-back terraced houses were built for the poor. These houses were very small, with two rooms downstairs and two rooms upstairs. They didn’t usually have gardens, but small yards.</a:t>
            </a:r>
          </a:p>
        </p:txBody>
      </p:sp>
      <p:sp>
        <p:nvSpPr>
          <p:cNvPr id="14" name="Rectangle 13">
            <a:extLst>
              <a:ext uri="{FF2B5EF4-FFF2-40B4-BE49-F238E27FC236}">
                <a16:creationId xmlns:a16="http://schemas.microsoft.com/office/drawing/2014/main" xmlns="" id="{5FB98827-51D2-4110-9F6C-6FA8FC3D0727}"/>
              </a:ext>
            </a:extLst>
          </p:cNvPr>
          <p:cNvSpPr/>
          <p:nvPr/>
        </p:nvSpPr>
        <p:spPr>
          <a:xfrm>
            <a:off x="755649" y="1910486"/>
            <a:ext cx="7632700" cy="553998"/>
          </a:xfrm>
          <a:prstGeom prst="rect">
            <a:avLst/>
          </a:prstGeom>
        </p:spPr>
        <p:txBody>
          <a:bodyPr wrap="square" lIns="0" tIns="0" rIns="0" bIns="0">
            <a:spAutoFit/>
          </a:bodyPr>
          <a:lstStyle/>
          <a:p>
            <a:pPr>
              <a:buFont typeface="Arial" panose="020B0604020202020204" pitchFamily="34" charset="0"/>
              <a:buNone/>
            </a:pPr>
            <a:r>
              <a:rPr lang="en-GB" altLang="en-US" dirty="0"/>
              <a:t>Richer Victorians lived in much better houses. They were larger, sometimes even having rooms in the attic for servants to sleep in.</a:t>
            </a:r>
          </a:p>
        </p:txBody>
      </p:sp>
    </p:spTree>
    <p:extLst>
      <p:ext uri="{BB962C8B-B14F-4D97-AF65-F5344CB8AC3E}">
        <p14:creationId xmlns:p14="http://schemas.microsoft.com/office/powerpoint/2010/main" val="2159163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F30B9242-D03F-49B3-A545-E86A9112D9A6}"/>
              </a:ext>
            </a:extLst>
          </p:cNvPr>
          <p:cNvSpPr/>
          <p:nvPr/>
        </p:nvSpPr>
        <p:spPr>
          <a:xfrm>
            <a:off x="755651" y="3536045"/>
            <a:ext cx="7271726" cy="1374376"/>
          </a:xfrm>
          <a:prstGeom prst="rect">
            <a:avLst/>
          </a:prstGeom>
          <a:solidFill>
            <a:srgbClr val="00639A"/>
          </a:solidFill>
        </p:spPr>
        <p:txBody>
          <a:bodyPr wrap="square" lIns="108000" tIns="0" rIns="0" bIns="0" anchor="ctr">
            <a:noAutofit/>
          </a:bodyPr>
          <a:lstStyle/>
          <a:p>
            <a:pPr>
              <a:buFont typeface="Arial" panose="020B0604020202020204" pitchFamily="34" charset="0"/>
              <a:buNone/>
            </a:pPr>
            <a:r>
              <a:rPr lang="en-GB" altLang="en-US" sz="1600" dirty="0">
                <a:solidFill>
                  <a:schemeClr val="bg1"/>
                </a:solidFill>
              </a:rPr>
              <a:t>Wealthy Victorian men wore suits </a:t>
            </a:r>
          </a:p>
          <a:p>
            <a:pPr>
              <a:buFont typeface="Arial" panose="020B0604020202020204" pitchFamily="34" charset="0"/>
              <a:buNone/>
            </a:pPr>
            <a:r>
              <a:rPr lang="en-GB" altLang="en-US" sz="1600" dirty="0">
                <a:solidFill>
                  <a:schemeClr val="bg1"/>
                </a:solidFill>
              </a:rPr>
              <a:t>with waistcoats. Bowler hats were </a:t>
            </a:r>
          </a:p>
          <a:p>
            <a:pPr>
              <a:buFont typeface="Arial" panose="020B0604020202020204" pitchFamily="34" charset="0"/>
              <a:buNone/>
            </a:pPr>
            <a:r>
              <a:rPr lang="en-GB" altLang="en-US" sz="1600" dirty="0">
                <a:solidFill>
                  <a:schemeClr val="bg1"/>
                </a:solidFill>
              </a:rPr>
              <a:t>worn outdoors for everyday occasions, </a:t>
            </a:r>
          </a:p>
          <a:p>
            <a:pPr>
              <a:buFont typeface="Arial" panose="020B0604020202020204" pitchFamily="34" charset="0"/>
              <a:buNone/>
            </a:pPr>
            <a:r>
              <a:rPr lang="en-GB" altLang="en-US" sz="1600" dirty="0">
                <a:solidFill>
                  <a:schemeClr val="bg1"/>
                </a:solidFill>
              </a:rPr>
              <a:t>with top hats for special events. </a:t>
            </a:r>
          </a:p>
          <a:p>
            <a:pPr>
              <a:buFont typeface="Arial" panose="020B0604020202020204" pitchFamily="34" charset="0"/>
              <a:buNone/>
            </a:pPr>
            <a:r>
              <a:rPr lang="en-GB" altLang="en-US" sz="1600" dirty="0">
                <a:solidFill>
                  <a:schemeClr val="bg1"/>
                </a:solidFill>
              </a:rPr>
              <a:t>A pocket watch was often carried.</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Victorian Clothing for the Rich</a:t>
            </a:r>
          </a:p>
        </p:txBody>
      </p:sp>
      <p:pic>
        <p:nvPicPr>
          <p:cNvPr id="3" name="Picture 2">
            <a:extLst>
              <a:ext uri="{FF2B5EF4-FFF2-40B4-BE49-F238E27FC236}">
                <a16:creationId xmlns:a16="http://schemas.microsoft.com/office/drawing/2014/main" xmlns="" id="{BD5EF5F7-5F71-49B7-8B31-0FF1F36E79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9" b="14002"/>
          <a:stretch/>
        </p:blipFill>
        <p:spPr>
          <a:xfrm>
            <a:off x="4862147" y="2600160"/>
            <a:ext cx="1793630" cy="4257840"/>
          </a:xfrm>
          <a:prstGeom prst="rect">
            <a:avLst/>
          </a:prstGeom>
        </p:spPr>
      </p:pic>
      <p:sp>
        <p:nvSpPr>
          <p:cNvPr id="13" name="Rectangle 12">
            <a:extLst>
              <a:ext uri="{FF2B5EF4-FFF2-40B4-BE49-F238E27FC236}">
                <a16:creationId xmlns:a16="http://schemas.microsoft.com/office/drawing/2014/main" xmlns="" id="{C0ED1608-A11A-4F78-8351-7F0C944776E8}"/>
              </a:ext>
            </a:extLst>
          </p:cNvPr>
          <p:cNvSpPr/>
          <p:nvPr/>
        </p:nvSpPr>
        <p:spPr>
          <a:xfrm>
            <a:off x="755651" y="1910487"/>
            <a:ext cx="7447572" cy="1477328"/>
          </a:xfrm>
          <a:prstGeom prst="rect">
            <a:avLst/>
          </a:prstGeom>
        </p:spPr>
        <p:txBody>
          <a:bodyPr wrap="square" lIns="108000" tIns="0" rIns="0" bIns="0">
            <a:spAutoFit/>
          </a:bodyPr>
          <a:lstStyle/>
          <a:p>
            <a:pPr>
              <a:lnSpc>
                <a:spcPct val="100000"/>
              </a:lnSpc>
              <a:spcBef>
                <a:spcPct val="0"/>
              </a:spcBef>
              <a:buFontTx/>
              <a:buNone/>
            </a:pPr>
            <a:r>
              <a:rPr lang="en-GB" altLang="en-US" sz="1600" dirty="0"/>
              <a:t>Rich women wore corsets under their dresses. These were pulled very tight. Hoops and petticoats were worn to make skirts stand out. At one point, bustles were popular. These gave extra shape to the back </a:t>
            </a:r>
          </a:p>
          <a:p>
            <a:pPr>
              <a:lnSpc>
                <a:spcPct val="100000"/>
              </a:lnSpc>
              <a:spcBef>
                <a:spcPct val="0"/>
              </a:spcBef>
              <a:buFontTx/>
              <a:buNone/>
            </a:pPr>
            <a:r>
              <a:rPr lang="en-GB" altLang="en-US" sz="1600" dirty="0"/>
              <a:t>of a skirt. All these layers made getting dressed </a:t>
            </a:r>
          </a:p>
          <a:p>
            <a:pPr>
              <a:lnSpc>
                <a:spcPct val="100000"/>
              </a:lnSpc>
              <a:spcBef>
                <a:spcPct val="0"/>
              </a:spcBef>
              <a:buFontTx/>
              <a:buNone/>
            </a:pPr>
            <a:r>
              <a:rPr lang="en-GB" altLang="en-US" sz="1600" dirty="0"/>
              <a:t>quite a long process which required the help of a </a:t>
            </a:r>
          </a:p>
          <a:p>
            <a:pPr>
              <a:lnSpc>
                <a:spcPct val="100000"/>
              </a:lnSpc>
              <a:spcBef>
                <a:spcPct val="0"/>
              </a:spcBef>
              <a:buFontTx/>
              <a:buNone/>
            </a:pPr>
            <a:r>
              <a:rPr lang="en-GB" altLang="en-US" sz="1600" dirty="0"/>
              <a:t>maid.</a:t>
            </a:r>
          </a:p>
        </p:txBody>
      </p:sp>
      <p:pic>
        <p:nvPicPr>
          <p:cNvPr id="4" name="Picture 3">
            <a:extLst>
              <a:ext uri="{FF2B5EF4-FFF2-40B4-BE49-F238E27FC236}">
                <a16:creationId xmlns:a16="http://schemas.microsoft.com/office/drawing/2014/main" xmlns="" id="{D6469BF5-AB1C-4211-AD7E-270BEBFBFA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8291"/>
          <a:stretch/>
        </p:blipFill>
        <p:spPr>
          <a:xfrm>
            <a:off x="6498592" y="2505807"/>
            <a:ext cx="2105658" cy="4352194"/>
          </a:xfrm>
          <a:prstGeom prst="rect">
            <a:avLst/>
          </a:prstGeom>
        </p:spPr>
      </p:pic>
    </p:spTree>
    <p:extLst>
      <p:ext uri="{BB962C8B-B14F-4D97-AF65-F5344CB8AC3E}">
        <p14:creationId xmlns:p14="http://schemas.microsoft.com/office/powerpoint/2010/main" val="2368298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F30B9242-D03F-49B3-A545-E86A9112D9A6}"/>
              </a:ext>
            </a:extLst>
          </p:cNvPr>
          <p:cNvSpPr/>
          <p:nvPr/>
        </p:nvSpPr>
        <p:spPr>
          <a:xfrm>
            <a:off x="755652" y="3872965"/>
            <a:ext cx="7632698" cy="1919881"/>
          </a:xfrm>
          <a:prstGeom prst="rect">
            <a:avLst/>
          </a:prstGeom>
          <a:solidFill>
            <a:srgbClr val="00639A"/>
          </a:solidFill>
        </p:spPr>
        <p:txBody>
          <a:bodyPr wrap="square" lIns="108000" tIns="0" rIns="3780000" bIns="0" anchor="ctr">
            <a:noAutofit/>
          </a:bodyPr>
          <a:lstStyle/>
          <a:p>
            <a:r>
              <a:rPr lang="en-GB" altLang="en-US" sz="1600" dirty="0">
                <a:solidFill>
                  <a:schemeClr val="bg1"/>
                </a:solidFill>
              </a:rPr>
              <a:t>Poor people had to make their shoes last. Many wore things called hobnail boots. These boots had nails hammered in to the soles to make them last longer. Men and women wore hats or caps. Men took their hats off inside, women often kept theirs on.</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Victorian Clothing for the Poor</a:t>
            </a:r>
          </a:p>
        </p:txBody>
      </p:sp>
      <p:sp>
        <p:nvSpPr>
          <p:cNvPr id="13" name="Rectangle 12">
            <a:extLst>
              <a:ext uri="{FF2B5EF4-FFF2-40B4-BE49-F238E27FC236}">
                <a16:creationId xmlns:a16="http://schemas.microsoft.com/office/drawing/2014/main" xmlns="" id="{C0ED1608-A11A-4F78-8351-7F0C944776E8}"/>
              </a:ext>
            </a:extLst>
          </p:cNvPr>
          <p:cNvSpPr/>
          <p:nvPr/>
        </p:nvSpPr>
        <p:spPr>
          <a:xfrm>
            <a:off x="755651" y="1910487"/>
            <a:ext cx="7447572" cy="1723549"/>
          </a:xfrm>
          <a:prstGeom prst="rect">
            <a:avLst/>
          </a:prstGeom>
        </p:spPr>
        <p:txBody>
          <a:bodyPr wrap="square" lIns="108000" tIns="0" rIns="0" bIns="0">
            <a:spAutoFit/>
          </a:bodyPr>
          <a:lstStyle/>
          <a:p>
            <a:pPr>
              <a:buFont typeface="Arial" panose="020B0604020202020204" pitchFamily="34" charset="0"/>
              <a:buNone/>
            </a:pPr>
            <a:r>
              <a:rPr lang="en-GB" altLang="en-US" sz="1600" dirty="0"/>
              <a:t>Most poor people owned very few outfits. What they wore had to be practical and hard-wearing. If they were fortunate, they would have a slightly better outfit to wear to church on Sundays.</a:t>
            </a:r>
          </a:p>
          <a:p>
            <a:pPr>
              <a:buFont typeface="Arial" panose="020B0604020202020204" pitchFamily="34" charset="0"/>
              <a:buNone/>
            </a:pPr>
            <a:endParaRPr lang="en-GB" altLang="en-US" sz="1600" dirty="0"/>
          </a:p>
          <a:p>
            <a:r>
              <a:rPr lang="en-GB" altLang="en-US" sz="1600" dirty="0"/>
              <a:t>Clothes were dark as it was difficult to keep</a:t>
            </a:r>
          </a:p>
          <a:p>
            <a:r>
              <a:rPr lang="en-GB" altLang="en-US" sz="1600" dirty="0"/>
              <a:t>clothes clean in factories and mines where </a:t>
            </a:r>
          </a:p>
          <a:p>
            <a:r>
              <a:rPr lang="en-GB" altLang="en-US" sz="1600" dirty="0"/>
              <a:t>many poor people worked.</a:t>
            </a:r>
          </a:p>
        </p:txBody>
      </p:sp>
      <p:pic>
        <p:nvPicPr>
          <p:cNvPr id="9" name="Picture 8">
            <a:extLst>
              <a:ext uri="{FF2B5EF4-FFF2-40B4-BE49-F238E27FC236}">
                <a16:creationId xmlns:a16="http://schemas.microsoft.com/office/drawing/2014/main" xmlns="" id="{DCC86BC4-D698-4966-98B6-E5A1C8B3BDF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7471"/>
          <a:stretch/>
        </p:blipFill>
        <p:spPr>
          <a:xfrm>
            <a:off x="4750899" y="2250831"/>
            <a:ext cx="5359606" cy="4739406"/>
          </a:xfrm>
          <a:prstGeom prst="rect">
            <a:avLst/>
          </a:prstGeom>
        </p:spPr>
      </p:pic>
      <p:pic>
        <p:nvPicPr>
          <p:cNvPr id="11" name="Picture 10">
            <a:extLst>
              <a:ext uri="{FF2B5EF4-FFF2-40B4-BE49-F238E27FC236}">
                <a16:creationId xmlns:a16="http://schemas.microsoft.com/office/drawing/2014/main" xmlns="" id="{17770D0D-0D28-443A-8E48-D00341E691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2104"/>
          <a:stretch/>
        </p:blipFill>
        <p:spPr>
          <a:xfrm flipH="1">
            <a:off x="3226776" y="1856337"/>
            <a:ext cx="4660412" cy="5133900"/>
          </a:xfrm>
          <a:prstGeom prst="rect">
            <a:avLst/>
          </a:prstGeom>
        </p:spPr>
      </p:pic>
    </p:spTree>
    <p:extLst>
      <p:ext uri="{BB962C8B-B14F-4D97-AF65-F5344CB8AC3E}">
        <p14:creationId xmlns:p14="http://schemas.microsoft.com/office/powerpoint/2010/main" val="28569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right)">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val 16">
            <a:extLst>
              <a:ext uri="{FF2B5EF4-FFF2-40B4-BE49-F238E27FC236}">
                <a16:creationId xmlns:a16="http://schemas.microsoft.com/office/drawing/2014/main" xmlns="" id="{DEF7C7D8-F4DA-4187-A501-C8406425FB74}"/>
              </a:ext>
            </a:extLst>
          </p:cNvPr>
          <p:cNvSpPr/>
          <p:nvPr/>
        </p:nvSpPr>
        <p:spPr>
          <a:xfrm>
            <a:off x="5358911" y="3890524"/>
            <a:ext cx="2118946" cy="2118946"/>
          </a:xfrm>
          <a:prstGeom prst="ellipse">
            <a:avLst/>
          </a:prstGeom>
          <a:solidFill>
            <a:srgbClr val="B01A5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a:extLst>
              <a:ext uri="{FF2B5EF4-FFF2-40B4-BE49-F238E27FC236}">
                <a16:creationId xmlns:a16="http://schemas.microsoft.com/office/drawing/2014/main" xmlns="" id="{DDE44DB5-355A-4A63-B503-61F597416A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10553" y="3890524"/>
            <a:ext cx="2215662" cy="1566729"/>
          </a:xfrm>
          <a:prstGeom prst="rect">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Victorian Food</a:t>
            </a:r>
          </a:p>
        </p:txBody>
      </p:sp>
      <p:sp>
        <p:nvSpPr>
          <p:cNvPr id="7" name="Rectangle 6">
            <a:extLst>
              <a:ext uri="{FF2B5EF4-FFF2-40B4-BE49-F238E27FC236}">
                <a16:creationId xmlns:a16="http://schemas.microsoft.com/office/drawing/2014/main" xmlns="" id="{9C926985-4845-45DE-8726-3F75A75516C7}"/>
              </a:ext>
            </a:extLst>
          </p:cNvPr>
          <p:cNvSpPr/>
          <p:nvPr/>
        </p:nvSpPr>
        <p:spPr>
          <a:xfrm>
            <a:off x="755651" y="1910487"/>
            <a:ext cx="7447572" cy="492443"/>
          </a:xfrm>
          <a:prstGeom prst="rect">
            <a:avLst/>
          </a:prstGeom>
        </p:spPr>
        <p:txBody>
          <a:bodyPr wrap="square" lIns="108000" tIns="0" rIns="0" bIns="0">
            <a:spAutoFit/>
          </a:bodyPr>
          <a:lstStyle/>
          <a:p>
            <a:pPr>
              <a:buFont typeface="Arial" panose="020B0604020202020204" pitchFamily="34" charset="0"/>
              <a:buNone/>
            </a:pPr>
            <a:r>
              <a:rPr lang="en-GB" altLang="en-US" sz="1600" dirty="0"/>
              <a:t>As with other things in Victorian lives, there were huge differences between the rich and the poor.</a:t>
            </a:r>
          </a:p>
        </p:txBody>
      </p:sp>
      <p:sp>
        <p:nvSpPr>
          <p:cNvPr id="8" name="Rectangle 7">
            <a:extLst>
              <a:ext uri="{FF2B5EF4-FFF2-40B4-BE49-F238E27FC236}">
                <a16:creationId xmlns:a16="http://schemas.microsoft.com/office/drawing/2014/main" xmlns="" id="{968C5B7D-67B0-4915-9C6E-FA793A1236CF}"/>
              </a:ext>
            </a:extLst>
          </p:cNvPr>
          <p:cNvSpPr/>
          <p:nvPr/>
        </p:nvSpPr>
        <p:spPr>
          <a:xfrm>
            <a:off x="755650" y="2553936"/>
            <a:ext cx="7632699" cy="1077287"/>
          </a:xfrm>
          <a:prstGeom prst="rect">
            <a:avLst/>
          </a:prstGeom>
          <a:solidFill>
            <a:srgbClr val="FFFFFF"/>
          </a:solidFill>
          <a:ln w="38100">
            <a:solidFill>
              <a:srgbClr val="B01A57"/>
            </a:solidFill>
          </a:ln>
        </p:spPr>
        <p:txBody>
          <a:bodyPr wrap="square" lIns="108000" tIns="0" rIns="0" bIns="0" anchor="ctr">
            <a:noAutofit/>
          </a:bodyPr>
          <a:lstStyle/>
          <a:p>
            <a:pPr>
              <a:buFont typeface="Arial" panose="020B0604020202020204" pitchFamily="34" charset="0"/>
              <a:buNone/>
            </a:pPr>
            <a:r>
              <a:rPr lang="en-GB" altLang="en-US" sz="1600" dirty="0"/>
              <a:t>Servants prepared food for wealthy families. Breakfast included ham, eggs, bacon, bread and fish. During the day, rich Victorians ate lunch and afternoon tea. Dinner was made up of many courses including soup, a fish course, meat and vegetables and cake. </a:t>
            </a:r>
            <a:endParaRPr lang="en-GB" altLang="en-US" sz="1600" dirty="0">
              <a:solidFill>
                <a:srgbClr val="FF0000"/>
              </a:solidFill>
            </a:endParaRPr>
          </a:p>
        </p:txBody>
      </p:sp>
      <p:sp>
        <p:nvSpPr>
          <p:cNvPr id="12" name="Rectangle 11">
            <a:extLst>
              <a:ext uri="{FF2B5EF4-FFF2-40B4-BE49-F238E27FC236}">
                <a16:creationId xmlns:a16="http://schemas.microsoft.com/office/drawing/2014/main" xmlns="" id="{A667CD77-3C7F-4036-A182-98BA2F0A66CA}"/>
              </a:ext>
            </a:extLst>
          </p:cNvPr>
          <p:cNvSpPr/>
          <p:nvPr/>
        </p:nvSpPr>
        <p:spPr>
          <a:xfrm>
            <a:off x="755650" y="3782229"/>
            <a:ext cx="3816350" cy="2310596"/>
          </a:xfrm>
          <a:prstGeom prst="rect">
            <a:avLst/>
          </a:prstGeom>
          <a:solidFill>
            <a:srgbClr val="00639A"/>
          </a:solidFill>
        </p:spPr>
        <p:txBody>
          <a:bodyPr wrap="square" lIns="108000" tIns="0" rIns="0" bIns="0" anchor="ctr">
            <a:noAutofit/>
          </a:bodyPr>
          <a:lstStyle/>
          <a:p>
            <a:pPr>
              <a:buFont typeface="Arial" panose="020B0604020202020204" pitchFamily="34" charset="0"/>
              <a:buNone/>
            </a:pPr>
            <a:r>
              <a:rPr lang="en-GB" altLang="en-US" sz="1600" dirty="0">
                <a:solidFill>
                  <a:schemeClr val="bg1"/>
                </a:solidFill>
              </a:rPr>
              <a:t>Poor families spent a large amount of the money they earned on food, yet even this wasn’t enough to provide an adequate diet. They mostly ate bread, milk, cheese and potatoes. Meat was a luxury eaten once a week if they were doing well. Many poor children died of </a:t>
            </a:r>
            <a:r>
              <a:rPr lang="en-GB" altLang="en-US" sz="1600" b="1" dirty="0">
                <a:solidFill>
                  <a:schemeClr val="bg1"/>
                </a:solidFill>
                <a:hlinkClick r:id="rId3" action="ppaction://hlinksldjump"/>
              </a:rPr>
              <a:t>malnutrition</a:t>
            </a:r>
            <a:r>
              <a:rPr lang="en-GB" altLang="en-US" sz="1600" dirty="0">
                <a:solidFill>
                  <a:schemeClr val="bg1"/>
                </a:solidFill>
                <a:hlinkClick r:id="rId4" action="ppaction://hlinksldjump"/>
              </a:rPr>
              <a:t>.</a:t>
            </a:r>
            <a:endParaRPr lang="en-GB" altLang="en-US" sz="1600" dirty="0">
              <a:solidFill>
                <a:schemeClr val="bg1"/>
              </a:solidFill>
            </a:endParaRPr>
          </a:p>
        </p:txBody>
      </p:sp>
      <p:pic>
        <p:nvPicPr>
          <p:cNvPr id="5" name="Picture 4">
            <a:extLst>
              <a:ext uri="{FF2B5EF4-FFF2-40B4-BE49-F238E27FC236}">
                <a16:creationId xmlns:a16="http://schemas.microsoft.com/office/drawing/2014/main" xmlns="" id="{45BB0305-F3FD-4B3F-90AD-AB54DF7A35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5100" y="4673889"/>
            <a:ext cx="1873250" cy="1418936"/>
          </a:xfrm>
          <a:prstGeom prst="rect">
            <a:avLst/>
          </a:prstGeom>
        </p:spPr>
      </p:pic>
      <p:pic>
        <p:nvPicPr>
          <p:cNvPr id="10" name="Picture 9">
            <a:extLst>
              <a:ext uri="{FF2B5EF4-FFF2-40B4-BE49-F238E27FC236}">
                <a16:creationId xmlns:a16="http://schemas.microsoft.com/office/drawing/2014/main" xmlns="" id="{D7CF8CBA-A057-4A80-BBAE-F3D12A7B386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47438" y="4673889"/>
            <a:ext cx="1832737" cy="1418936"/>
          </a:xfrm>
          <a:prstGeom prst="rect">
            <a:avLst/>
          </a:prstGeom>
        </p:spPr>
      </p:pic>
    </p:spTree>
    <p:extLst>
      <p:ext uri="{BB962C8B-B14F-4D97-AF65-F5344CB8AC3E}">
        <p14:creationId xmlns:p14="http://schemas.microsoft.com/office/powerpoint/2010/main" val="109620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A667CD77-3C7F-4036-A182-98BA2F0A66CA}"/>
              </a:ext>
            </a:extLst>
          </p:cNvPr>
          <p:cNvSpPr/>
          <p:nvPr/>
        </p:nvSpPr>
        <p:spPr>
          <a:xfrm>
            <a:off x="755650" y="2800157"/>
            <a:ext cx="7632699" cy="1140335"/>
          </a:xfrm>
          <a:prstGeom prst="rect">
            <a:avLst/>
          </a:prstGeom>
          <a:solidFill>
            <a:srgbClr val="00639A"/>
          </a:solidFill>
        </p:spPr>
        <p:txBody>
          <a:bodyPr wrap="square" lIns="108000" tIns="0" rIns="1368000" bIns="0" anchor="ctr">
            <a:noAutofit/>
          </a:bodyPr>
          <a:lstStyle/>
          <a:p>
            <a:pPr>
              <a:buFont typeface="Arial" panose="020B0604020202020204" pitchFamily="34" charset="0"/>
              <a:buNone/>
            </a:pPr>
            <a:r>
              <a:rPr lang="en-GB" altLang="en-US" sz="1600" dirty="0">
                <a:solidFill>
                  <a:schemeClr val="bg1"/>
                </a:solidFill>
              </a:rPr>
              <a:t>In a poor Victorian family, each member worked as hard as possible to try to earn money in order to survive. Jobs included factory work and mining and was very poorly paid. Even children worked in jobs down mines and sweeping chimneys.</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Victorian Work</a:t>
            </a:r>
          </a:p>
        </p:txBody>
      </p:sp>
      <p:sp>
        <p:nvSpPr>
          <p:cNvPr id="7" name="Rectangle 6">
            <a:extLst>
              <a:ext uri="{FF2B5EF4-FFF2-40B4-BE49-F238E27FC236}">
                <a16:creationId xmlns:a16="http://schemas.microsoft.com/office/drawing/2014/main" xmlns="" id="{9C926985-4845-45DE-8726-3F75A75516C7}"/>
              </a:ext>
            </a:extLst>
          </p:cNvPr>
          <p:cNvSpPr/>
          <p:nvPr/>
        </p:nvSpPr>
        <p:spPr>
          <a:xfrm>
            <a:off x="755651" y="1910487"/>
            <a:ext cx="7447572" cy="738664"/>
          </a:xfrm>
          <a:prstGeom prst="rect">
            <a:avLst/>
          </a:prstGeom>
        </p:spPr>
        <p:txBody>
          <a:bodyPr wrap="square" lIns="108000" tIns="0" rIns="0" bIns="0">
            <a:spAutoFit/>
          </a:bodyPr>
          <a:lstStyle/>
          <a:p>
            <a:pPr>
              <a:buFont typeface="Arial" panose="020B0604020202020204" pitchFamily="34" charset="0"/>
              <a:buNone/>
            </a:pPr>
            <a:r>
              <a:rPr lang="en-GB" altLang="en-US" sz="1600" dirty="0"/>
              <a:t>Mothers of wealthy Victorian families didn’t work. They spent their days calling on friends and relatives. Most of the child care was done by a nanny. Rich Victorian men had jobs such as doctors, lawyers, bankers and factory owners.</a:t>
            </a:r>
          </a:p>
        </p:txBody>
      </p:sp>
      <p:pic>
        <p:nvPicPr>
          <p:cNvPr id="11" name="Picture 10">
            <a:extLst>
              <a:ext uri="{FF2B5EF4-FFF2-40B4-BE49-F238E27FC236}">
                <a16:creationId xmlns:a16="http://schemas.microsoft.com/office/drawing/2014/main" xmlns="" id="{755421FC-9C50-456B-BA2C-94C3ADF4E7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8766"/>
          <a:stretch/>
        </p:blipFill>
        <p:spPr>
          <a:xfrm flipH="1">
            <a:off x="5064366" y="1995393"/>
            <a:ext cx="4826979" cy="4862608"/>
          </a:xfrm>
          <a:prstGeom prst="rect">
            <a:avLst/>
          </a:prstGeom>
        </p:spPr>
      </p:pic>
    </p:spTree>
    <p:extLst>
      <p:ext uri="{BB962C8B-B14F-4D97-AF65-F5344CB8AC3E}">
        <p14:creationId xmlns:p14="http://schemas.microsoft.com/office/powerpoint/2010/main" val="1097040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AAB0EF38-D7BE-487F-82EC-A6B7A3F9A2C6}"/>
              </a:ext>
            </a:extLst>
          </p:cNvPr>
          <p:cNvSpPr/>
          <p:nvPr/>
        </p:nvSpPr>
        <p:spPr>
          <a:xfrm>
            <a:off x="755652" y="3429000"/>
            <a:ext cx="4141663" cy="2663825"/>
          </a:xfrm>
          <a:prstGeom prst="rect">
            <a:avLst/>
          </a:prstGeom>
          <a:solidFill>
            <a:srgbClr val="00639A"/>
          </a:solidFill>
        </p:spPr>
        <p:txBody>
          <a:bodyPr wrap="square" lIns="108000" tIns="0" rIns="792000" bIns="0" anchor="ctr">
            <a:noAutofit/>
          </a:bodyPr>
          <a:lstStyle/>
          <a:p>
            <a:pPr>
              <a:buFont typeface="Arial" panose="020B0604020202020204" pitchFamily="34" charset="0"/>
              <a:buNone/>
            </a:pPr>
            <a:r>
              <a:rPr lang="en-GB" altLang="en-US" sz="1600" dirty="0">
                <a:solidFill>
                  <a:schemeClr val="bg1"/>
                </a:solidFill>
              </a:rPr>
              <a:t>Until near the end of the Victorian era, parents had to pay to send their children to school. This meant that many poor children received no education and could neither read not write. There were some charity schools to help educate the poor, but most families needed their children working and earning money. </a:t>
            </a:r>
          </a:p>
        </p:txBody>
      </p:sp>
      <p:sp>
        <p:nvSpPr>
          <p:cNvPr id="21" name="Title 20"/>
          <p:cNvSpPr>
            <a:spLocks noGrp="1"/>
          </p:cNvSpPr>
          <p:nvPr>
            <p:ph type="title"/>
          </p:nvPr>
        </p:nvSpPr>
        <p:spPr>
          <a:xfrm>
            <a:off x="448408" y="765175"/>
            <a:ext cx="8247184" cy="994306"/>
          </a:xfrm>
          <a:prstGeom prst="roundRect">
            <a:avLst>
              <a:gd name="adj" fmla="val 0"/>
            </a:avLst>
          </a:prstGeom>
          <a:solidFill>
            <a:srgbClr val="B01A57"/>
          </a:solidFill>
        </p:spPr>
        <p:txBody>
          <a:bodyPr/>
          <a:lstStyle/>
          <a:p>
            <a:r>
              <a:rPr lang="en-GB" sz="3600" dirty="0">
                <a:solidFill>
                  <a:schemeClr val="bg1"/>
                </a:solidFill>
                <a:latin typeface="Twinkl SemiBold" pitchFamily="2" charset="0"/>
              </a:rPr>
              <a:t>Victorian Schools</a:t>
            </a:r>
          </a:p>
        </p:txBody>
      </p:sp>
      <p:sp>
        <p:nvSpPr>
          <p:cNvPr id="12" name="Rectangle 11">
            <a:extLst>
              <a:ext uri="{FF2B5EF4-FFF2-40B4-BE49-F238E27FC236}">
                <a16:creationId xmlns:a16="http://schemas.microsoft.com/office/drawing/2014/main" xmlns="" id="{61427A76-BEF3-43CE-9A39-0169DB3855B8}"/>
              </a:ext>
            </a:extLst>
          </p:cNvPr>
          <p:cNvSpPr/>
          <p:nvPr/>
        </p:nvSpPr>
        <p:spPr>
          <a:xfrm>
            <a:off x="755652" y="1910487"/>
            <a:ext cx="3667368" cy="1231106"/>
          </a:xfrm>
          <a:prstGeom prst="rect">
            <a:avLst/>
          </a:prstGeom>
        </p:spPr>
        <p:txBody>
          <a:bodyPr wrap="square" lIns="108000" tIns="0" rIns="0" bIns="0">
            <a:spAutoFit/>
          </a:bodyPr>
          <a:lstStyle/>
          <a:p>
            <a:pPr>
              <a:buFont typeface="Arial" panose="020B0604020202020204" pitchFamily="34" charset="0"/>
              <a:buNone/>
            </a:pPr>
            <a:r>
              <a:rPr lang="en-GB" altLang="en-US" sz="1600" dirty="0"/>
              <a:t>Wealthy Victorian children were educated at home by a governess. </a:t>
            </a:r>
          </a:p>
          <a:p>
            <a:pPr>
              <a:buFont typeface="Arial" panose="020B0604020202020204" pitchFamily="34" charset="0"/>
              <a:buNone/>
            </a:pPr>
            <a:r>
              <a:rPr lang="en-GB" altLang="en-US" sz="1600" dirty="0"/>
              <a:t>At the age of ten, boys would then go to boarding school while girls continued to be taught by a governess.</a:t>
            </a:r>
          </a:p>
        </p:txBody>
      </p:sp>
      <p:pic>
        <p:nvPicPr>
          <p:cNvPr id="3" name="Picture 2">
            <a:extLst>
              <a:ext uri="{FF2B5EF4-FFF2-40B4-BE49-F238E27FC236}">
                <a16:creationId xmlns:a16="http://schemas.microsoft.com/office/drawing/2014/main" xmlns="" id="{4D548FA1-8B22-4E32-B70C-94E3147F0C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366" r="11094"/>
          <a:stretch/>
        </p:blipFill>
        <p:spPr>
          <a:xfrm>
            <a:off x="4572001" y="1759481"/>
            <a:ext cx="3832515" cy="4333344"/>
          </a:xfrm>
          <a:prstGeom prst="rect">
            <a:avLst/>
          </a:prstGeom>
        </p:spPr>
      </p:pic>
    </p:spTree>
    <p:extLst>
      <p:ext uri="{BB962C8B-B14F-4D97-AF65-F5344CB8AC3E}">
        <p14:creationId xmlns:p14="http://schemas.microsoft.com/office/powerpoint/2010/main" val="823871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180D27B9-5640-447B-B5C0-DD73573B2821}" vid="{310EF2B5-F8B8-4941-8818-76ED4D5D30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147</TotalTime>
  <Words>868</Words>
  <Application>Microsoft Office PowerPoint</Application>
  <PresentationFormat>On-screen Show (4:3)</PresentationFormat>
  <Paragraphs>46</Paragraphs>
  <Slides>11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Twinkl</vt:lpstr>
      <vt:lpstr>Twinkl SemiBold</vt:lpstr>
      <vt:lpstr>Arial</vt:lpstr>
      <vt:lpstr>Office Theme</vt:lpstr>
      <vt:lpstr>PowerPoint Presentation</vt:lpstr>
      <vt:lpstr>The Victorians</vt:lpstr>
      <vt:lpstr>The Victorian Era</vt:lpstr>
      <vt:lpstr>Victorian Houses</vt:lpstr>
      <vt:lpstr>Victorian Clothing for the Rich</vt:lpstr>
      <vt:lpstr>Victorian Clothing for the Poor</vt:lpstr>
      <vt:lpstr>Victorian Food</vt:lpstr>
      <vt:lpstr>Victorian Work</vt:lpstr>
      <vt:lpstr>Victorian Schools</vt:lpstr>
      <vt:lpstr>Glossary</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Sevcan Sevinc</cp:lastModifiedBy>
  <cp:revision>13</cp:revision>
  <dcterms:created xsi:type="dcterms:W3CDTF">2019-02-26T12:34:25Z</dcterms:created>
  <dcterms:modified xsi:type="dcterms:W3CDTF">2020-07-07T10:41:51Z</dcterms:modified>
</cp:coreProperties>
</file>