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E1EF2-DC7F-4552-9D62-679A37B99BCB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7B4B-9C5A-4879-A284-7D8A5FBDEF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928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81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341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9998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6327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1087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23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A15D-D194-4B70-9BB5-9002A8EE1DC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C77-8CBB-4500-AB68-E2C15BA3E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006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A15D-D194-4B70-9BB5-9002A8EE1DC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C77-8CBB-4500-AB68-E2C15BA3E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2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A15D-D194-4B70-9BB5-9002A8EE1DC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C77-8CBB-4500-AB68-E2C15BA3E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631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  <a:prstGeom prst="roundRect">
            <a:avLst>
              <a:gd name="adj" fmla="val 2082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>
            <a:spLocks noGrp="1"/>
          </p:cNvSpPr>
          <p:nvPr>
            <p:ph type="body" idx="1"/>
          </p:nvPr>
        </p:nvSpPr>
        <p:spPr>
          <a:xfrm>
            <a:off x="609597" y="2153355"/>
            <a:ext cx="10960100" cy="4242683"/>
          </a:xfrm>
          <a:prstGeom prst="roundRect">
            <a:avLst>
              <a:gd name="adj" fmla="val 558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 sz="1800">
                <a:latin typeface="NTR"/>
                <a:ea typeface="NTR"/>
                <a:cs typeface="NTR"/>
                <a:sym typeface="NTR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Char char="•"/>
              <a:defRPr sz="1600">
                <a:latin typeface="NTR"/>
                <a:ea typeface="NTR"/>
                <a:cs typeface="NTR"/>
                <a:sym typeface="NTR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NTR"/>
                <a:ea typeface="NTR"/>
                <a:cs typeface="NTR"/>
                <a:sym typeface="NTR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NTR"/>
                <a:ea typeface="NTR"/>
                <a:cs typeface="NTR"/>
                <a:sym typeface="NTR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NTR"/>
                <a:ea typeface="NTR"/>
                <a:cs typeface="NTR"/>
                <a:sym typeface="NT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834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98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A15D-D194-4B70-9BB5-9002A8EE1DC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C77-8CBB-4500-AB68-E2C15BA3E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97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A15D-D194-4B70-9BB5-9002A8EE1DC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C77-8CBB-4500-AB68-E2C15BA3E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90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A15D-D194-4B70-9BB5-9002A8EE1DC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C77-8CBB-4500-AB68-E2C15BA3E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1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A15D-D194-4B70-9BB5-9002A8EE1DC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C77-8CBB-4500-AB68-E2C15BA3E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32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A15D-D194-4B70-9BB5-9002A8EE1DC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C77-8CBB-4500-AB68-E2C15BA3E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81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A15D-D194-4B70-9BB5-9002A8EE1DC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C77-8CBB-4500-AB68-E2C15BA3E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71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A15D-D194-4B70-9BB5-9002A8EE1DC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C77-8CBB-4500-AB68-E2C15BA3E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76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A15D-D194-4B70-9BB5-9002A8EE1DC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C77-8CBB-4500-AB68-E2C15BA3E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95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4A15D-D194-4B70-9BB5-9002A8EE1DC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29C77-8CBB-4500-AB68-E2C15BA3E2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10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/>
          <p:nvPr/>
        </p:nvSpPr>
        <p:spPr>
          <a:xfrm rot="10800000">
            <a:off x="2184401" y="5175251"/>
            <a:ext cx="3024187" cy="1006475"/>
          </a:xfrm>
          <a:prstGeom prst="roundRect">
            <a:avLst>
              <a:gd name="adj" fmla="val 0"/>
            </a:avLst>
          </a:prstGeom>
          <a:solidFill>
            <a:srgbClr val="FFA4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33" name="Google Shape;133;p9"/>
          <p:cNvSpPr>
            <a:spLocks noGrp="1"/>
          </p:cNvSpPr>
          <p:nvPr>
            <p:ph type="title"/>
          </p:nvPr>
        </p:nvSpPr>
        <p:spPr>
          <a:xfrm>
            <a:off x="2008188" y="803276"/>
            <a:ext cx="8220075" cy="6318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vert="horz" wrap="square" lIns="252000" tIns="252000" rIns="252000" bIns="252000" rtlCol="0" anchor="ctr" anchorCtr="1">
            <a:normAutofit fontScale="90000"/>
          </a:bodyPr>
          <a:lstStyle/>
          <a:p>
            <a:pPr algn="ctr">
              <a:buClr>
                <a:srgbClr val="1C1C1C"/>
              </a:buClr>
              <a:buSzPts val="3600"/>
            </a:pPr>
            <a:r>
              <a:rPr lang="en-US" sz="3600">
                <a:solidFill>
                  <a:srgbClr val="1C1C1C"/>
                </a:solidFill>
              </a:rPr>
              <a:t>Chimpanzees in Danger</a:t>
            </a:r>
            <a:endParaRPr/>
          </a:p>
        </p:txBody>
      </p:sp>
      <p:sp>
        <p:nvSpPr>
          <p:cNvPr id="134" name="Google Shape;134;p9"/>
          <p:cNvSpPr/>
          <p:nvPr/>
        </p:nvSpPr>
        <p:spPr>
          <a:xfrm rot="10800000">
            <a:off x="5372101" y="1536701"/>
            <a:ext cx="4625975" cy="4645025"/>
          </a:xfrm>
          <a:prstGeom prst="roundRect">
            <a:avLst>
              <a:gd name="adj" fmla="val 0"/>
            </a:avLst>
          </a:prstGeom>
          <a:solidFill>
            <a:srgbClr val="FFD5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35" name="Google Shape;135;p9"/>
          <p:cNvSpPr/>
          <p:nvPr/>
        </p:nvSpPr>
        <p:spPr>
          <a:xfrm rot="10800000">
            <a:off x="2184401" y="1536700"/>
            <a:ext cx="3024187" cy="3460750"/>
          </a:xfrm>
          <a:prstGeom prst="roundRect">
            <a:avLst>
              <a:gd name="adj" fmla="val 0"/>
            </a:avLst>
          </a:prstGeom>
          <a:solidFill>
            <a:srgbClr val="F8A9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36" name="Google Shape;136;p9"/>
          <p:cNvSpPr txBox="1"/>
          <p:nvPr/>
        </p:nvSpPr>
        <p:spPr>
          <a:xfrm>
            <a:off x="2365376" y="1735138"/>
            <a:ext cx="270033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100 years ago there were around 1 million chimpanzees in Africa. Scientists believe that there are now less than 200 000 left in the wild. The species has already disappeared from 4 African countries, and chimpanzees are nearing extinction in several other countries. </a:t>
            </a:r>
            <a:endParaRPr/>
          </a:p>
        </p:txBody>
      </p:sp>
      <p:pic>
        <p:nvPicPr>
          <p:cNvPr id="137" name="Google Shape;137;p9"/>
          <p:cNvPicPr preferRelativeResize="0"/>
          <p:nvPr/>
        </p:nvPicPr>
        <p:blipFill rotWithShape="1">
          <a:blip r:embed="rId3">
            <a:alphaModFix/>
          </a:blip>
          <a:srcRect l="18124" t="33955" r="22749" b="6919"/>
          <a:stretch/>
        </p:blipFill>
        <p:spPr>
          <a:xfrm>
            <a:off x="5372100" y="1533525"/>
            <a:ext cx="462915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/>
          <p:cNvPicPr preferRelativeResize="0"/>
          <p:nvPr/>
        </p:nvPicPr>
        <p:blipFill rotWithShape="1">
          <a:blip r:embed="rId4">
            <a:alphaModFix/>
          </a:blip>
          <a:srcRect b="29576"/>
          <a:stretch/>
        </p:blipFill>
        <p:spPr>
          <a:xfrm>
            <a:off x="6499225" y="4010025"/>
            <a:ext cx="29464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9"/>
          <p:cNvSpPr txBox="1"/>
          <p:nvPr/>
        </p:nvSpPr>
        <p:spPr>
          <a:xfrm>
            <a:off x="2184401" y="5362576"/>
            <a:ext cx="30241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What do you think is causing them to be endangered?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524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/>
          <p:nvPr/>
        </p:nvSpPr>
        <p:spPr>
          <a:xfrm rot="10800000">
            <a:off x="2184401" y="1876425"/>
            <a:ext cx="2459037" cy="1778000"/>
          </a:xfrm>
          <a:prstGeom prst="roundRect">
            <a:avLst>
              <a:gd name="adj" fmla="val 0"/>
            </a:avLst>
          </a:prstGeom>
          <a:solidFill>
            <a:srgbClr val="FFD5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45" name="Google Shape;145;p10"/>
          <p:cNvSpPr/>
          <p:nvPr/>
        </p:nvSpPr>
        <p:spPr>
          <a:xfrm rot="10800000">
            <a:off x="7446963" y="1876425"/>
            <a:ext cx="2459037" cy="1778000"/>
          </a:xfrm>
          <a:prstGeom prst="roundRect">
            <a:avLst>
              <a:gd name="adj" fmla="val 0"/>
            </a:avLst>
          </a:prstGeom>
          <a:solidFill>
            <a:srgbClr val="A7E6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46" name="Google Shape;146;p10"/>
          <p:cNvSpPr/>
          <p:nvPr/>
        </p:nvSpPr>
        <p:spPr>
          <a:xfrm rot="10800000">
            <a:off x="2184401" y="3813175"/>
            <a:ext cx="2459037" cy="1778000"/>
          </a:xfrm>
          <a:prstGeom prst="roundRect">
            <a:avLst>
              <a:gd name="adj" fmla="val 0"/>
            </a:avLst>
          </a:prstGeom>
          <a:solidFill>
            <a:srgbClr val="A7E6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47" name="Google Shape;147;p10"/>
          <p:cNvSpPr/>
          <p:nvPr/>
        </p:nvSpPr>
        <p:spPr>
          <a:xfrm rot="10800000">
            <a:off x="7446963" y="3813175"/>
            <a:ext cx="2459037" cy="1778000"/>
          </a:xfrm>
          <a:prstGeom prst="roundRect">
            <a:avLst>
              <a:gd name="adj" fmla="val 0"/>
            </a:avLst>
          </a:prstGeom>
          <a:solidFill>
            <a:srgbClr val="FFD5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48" name="Google Shape;148;p10"/>
          <p:cNvSpPr/>
          <p:nvPr/>
        </p:nvSpPr>
        <p:spPr>
          <a:xfrm rot="10800000">
            <a:off x="4816475" y="1876425"/>
            <a:ext cx="2457450" cy="3714750"/>
          </a:xfrm>
          <a:prstGeom prst="roundRect">
            <a:avLst>
              <a:gd name="adj" fmla="val 0"/>
            </a:avLst>
          </a:prstGeom>
          <a:solidFill>
            <a:srgbClr val="F8A9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49" name="Google Shape;149;p10"/>
          <p:cNvSpPr>
            <a:spLocks noGrp="1"/>
          </p:cNvSpPr>
          <p:nvPr>
            <p:ph type="title"/>
          </p:nvPr>
        </p:nvSpPr>
        <p:spPr>
          <a:xfrm>
            <a:off x="2008188" y="803276"/>
            <a:ext cx="8220075" cy="6318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vert="horz" wrap="square" lIns="252000" tIns="252000" rIns="252000" bIns="252000" rtlCol="0" anchor="ctr" anchorCtr="1">
            <a:normAutofit fontScale="90000"/>
          </a:bodyPr>
          <a:lstStyle/>
          <a:p>
            <a:pPr algn="ctr">
              <a:buClr>
                <a:srgbClr val="1C1C1C"/>
              </a:buClr>
              <a:buSzPts val="3600"/>
            </a:pPr>
            <a:r>
              <a:rPr lang="en-US" sz="3600">
                <a:solidFill>
                  <a:srgbClr val="1C1C1C"/>
                </a:solidFill>
              </a:rPr>
              <a:t>Chimpanzees in Danger</a:t>
            </a:r>
            <a:endParaRPr/>
          </a:p>
        </p:txBody>
      </p:sp>
      <p:sp>
        <p:nvSpPr>
          <p:cNvPr id="150" name="Google Shape;150;p10"/>
          <p:cNvSpPr txBox="1"/>
          <p:nvPr/>
        </p:nvSpPr>
        <p:spPr>
          <a:xfrm>
            <a:off x="2347913" y="1428750"/>
            <a:ext cx="755808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There are many threats to the survival of the chimpanzee species:</a:t>
            </a:r>
            <a:endParaRPr/>
          </a:p>
        </p:txBody>
      </p:sp>
      <p:sp>
        <p:nvSpPr>
          <p:cNvPr id="151" name="Google Shape;151;p10"/>
          <p:cNvSpPr txBox="1"/>
          <p:nvPr/>
        </p:nvSpPr>
        <p:spPr>
          <a:xfrm>
            <a:off x="4889500" y="4191001"/>
            <a:ext cx="23114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en-US" sz="1600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Chimpanzees lose their habitats when forests are cut down for timber or to clear space for farming.</a:t>
            </a:r>
            <a:endParaRPr/>
          </a:p>
        </p:txBody>
      </p:sp>
      <p:sp>
        <p:nvSpPr>
          <p:cNvPr id="152" name="Google Shape;152;p10"/>
          <p:cNvSpPr txBox="1"/>
          <p:nvPr/>
        </p:nvSpPr>
        <p:spPr>
          <a:xfrm>
            <a:off x="2257425" y="2211388"/>
            <a:ext cx="23114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en-US" sz="1600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Poachers hunt and kill chimpanzees for bush meat, which is sold to people living in cities.</a:t>
            </a:r>
            <a:endParaRPr/>
          </a:p>
        </p:txBody>
      </p:sp>
      <p:sp>
        <p:nvSpPr>
          <p:cNvPr id="153" name="Google Shape;153;p10"/>
          <p:cNvSpPr txBox="1"/>
          <p:nvPr/>
        </p:nvSpPr>
        <p:spPr>
          <a:xfrm>
            <a:off x="2257425" y="4286250"/>
            <a:ext cx="2311400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en-US" sz="1600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Baby chimpanzees are taken illegally to be exotic pets.</a:t>
            </a:r>
            <a:endParaRPr/>
          </a:p>
        </p:txBody>
      </p:sp>
      <p:sp>
        <p:nvSpPr>
          <p:cNvPr id="154" name="Google Shape;154;p10"/>
          <p:cNvSpPr txBox="1"/>
          <p:nvPr/>
        </p:nvSpPr>
        <p:spPr>
          <a:xfrm>
            <a:off x="7521575" y="4191000"/>
            <a:ext cx="2311400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en-US" sz="1600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Diseases can affect chimpanzees, and can drastically reduce their population.</a:t>
            </a:r>
            <a:endParaRPr/>
          </a:p>
        </p:txBody>
      </p:sp>
      <p:sp>
        <p:nvSpPr>
          <p:cNvPr id="155" name="Google Shape;155;p10"/>
          <p:cNvSpPr txBox="1"/>
          <p:nvPr/>
        </p:nvSpPr>
        <p:spPr>
          <a:xfrm>
            <a:off x="7523162" y="1993900"/>
            <a:ext cx="2311400" cy="156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en-US" sz="1600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Wars and conflict in the areas in which the chimpanzees live also cause habitat loss and can result in deaths of chimpanzees.</a:t>
            </a:r>
            <a:endParaRPr/>
          </a:p>
        </p:txBody>
      </p:sp>
      <p:sp>
        <p:nvSpPr>
          <p:cNvPr id="156" name="Google Shape;156;p10"/>
          <p:cNvSpPr txBox="1"/>
          <p:nvPr/>
        </p:nvSpPr>
        <p:spPr>
          <a:xfrm>
            <a:off x="2163762" y="5651500"/>
            <a:ext cx="78343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All these threats prevent the chimpanzee life cycle from continuing in its normal way. This will eventually lead to the species becoming extinct.</a:t>
            </a:r>
            <a:endParaRPr/>
          </a:p>
        </p:txBody>
      </p:sp>
      <p:pic>
        <p:nvPicPr>
          <p:cNvPr id="157" name="Google Shape;157;p10"/>
          <p:cNvPicPr preferRelativeResize="0"/>
          <p:nvPr/>
        </p:nvPicPr>
        <p:blipFill rotWithShape="1">
          <a:blip r:embed="rId3">
            <a:alphaModFix/>
          </a:blip>
          <a:srcRect t="8195" r="27754" b="7710"/>
          <a:stretch/>
        </p:blipFill>
        <p:spPr>
          <a:xfrm>
            <a:off x="4816475" y="1876425"/>
            <a:ext cx="2457450" cy="193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3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/>
          <p:nvPr/>
        </p:nvSpPr>
        <p:spPr>
          <a:xfrm>
            <a:off x="2181225" y="1571625"/>
            <a:ext cx="3790950" cy="4608512"/>
          </a:xfrm>
          <a:prstGeom prst="roundRect">
            <a:avLst>
              <a:gd name="adj" fmla="val 0"/>
            </a:avLst>
          </a:prstGeom>
          <a:solidFill>
            <a:srgbClr val="FFD5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6110288" y="1573212"/>
            <a:ext cx="3900487" cy="4608512"/>
          </a:xfrm>
          <a:prstGeom prst="roundRect">
            <a:avLst>
              <a:gd name="adj" fmla="val 0"/>
            </a:avLst>
          </a:prstGeom>
          <a:solidFill>
            <a:srgbClr val="A7E6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64" name="Google Shape;164;p11"/>
          <p:cNvSpPr>
            <a:spLocks noGrp="1"/>
          </p:cNvSpPr>
          <p:nvPr>
            <p:ph type="title"/>
          </p:nvPr>
        </p:nvSpPr>
        <p:spPr>
          <a:xfrm>
            <a:off x="3644900" y="803276"/>
            <a:ext cx="4946650" cy="6318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vert="horz" wrap="square" lIns="252000" tIns="252000" rIns="252000" bIns="252000" rtlCol="0" anchor="ctr" anchorCtr="1">
            <a:normAutofit fontScale="90000"/>
          </a:bodyPr>
          <a:lstStyle/>
          <a:p>
            <a:pPr algn="ctr">
              <a:buClr>
                <a:srgbClr val="1C1C1C"/>
              </a:buClr>
              <a:buSzPts val="3600"/>
            </a:pPr>
            <a:r>
              <a:rPr lang="en-US" sz="3600">
                <a:solidFill>
                  <a:srgbClr val="1C1C1C"/>
                </a:solidFill>
              </a:rPr>
              <a:t>Asking for Help</a:t>
            </a:r>
            <a:endParaRPr/>
          </a:p>
        </p:txBody>
      </p:sp>
      <p:sp>
        <p:nvSpPr>
          <p:cNvPr id="165" name="Google Shape;165;p11"/>
          <p:cNvSpPr txBox="1"/>
          <p:nvPr/>
        </p:nvSpPr>
        <p:spPr>
          <a:xfrm>
            <a:off x="2319338" y="1747838"/>
            <a:ext cx="3538537" cy="510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Chimpanzees do still live in Tanzania, and the Gombe Stream chimpanzees are still living in the area where they were originally observed by Jane Goodall.</a:t>
            </a:r>
            <a:endParaRPr/>
          </a:p>
          <a:p>
            <a:pPr algn="ctr"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The Jane Goodall Institute was set up by Goodall to protect the wild chimpanzees that are left in Africa.</a:t>
            </a:r>
            <a:endParaRPr/>
          </a:p>
          <a:p>
            <a:pPr algn="ctr"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The Institute supports sanctuaries and public education programmes to protect chimpanzees in the wild. It raises money for these programmes and developments through donations from the public.</a:t>
            </a:r>
            <a:endParaRPr/>
          </a:p>
        </p:txBody>
      </p:sp>
      <p:pic>
        <p:nvPicPr>
          <p:cNvPr id="166" name="Google Shape;16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1625" y="615950"/>
            <a:ext cx="86360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1"/>
          <p:cNvPicPr preferRelativeResize="0"/>
          <p:nvPr/>
        </p:nvPicPr>
        <p:blipFill rotWithShape="1">
          <a:blip r:embed="rId4">
            <a:alphaModFix/>
          </a:blip>
          <a:srcRect l="22741" r="-22740"/>
          <a:stretch/>
        </p:blipFill>
        <p:spPr>
          <a:xfrm>
            <a:off x="6110288" y="1571625"/>
            <a:ext cx="5049837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1"/>
          <p:cNvPicPr preferRelativeResize="0"/>
          <p:nvPr/>
        </p:nvPicPr>
        <p:blipFill rotWithShape="1">
          <a:blip r:embed="rId5">
            <a:alphaModFix/>
          </a:blip>
          <a:srcRect l="49260"/>
          <a:stretch/>
        </p:blipFill>
        <p:spPr>
          <a:xfrm>
            <a:off x="6110288" y="2420938"/>
            <a:ext cx="1482725" cy="29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27762" y="3108325"/>
            <a:ext cx="1263650" cy="1339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14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"/>
          <p:cNvSpPr/>
          <p:nvPr/>
        </p:nvSpPr>
        <p:spPr>
          <a:xfrm>
            <a:off x="2181225" y="1571625"/>
            <a:ext cx="3790950" cy="4608512"/>
          </a:xfrm>
          <a:prstGeom prst="roundRect">
            <a:avLst>
              <a:gd name="adj" fmla="val 0"/>
            </a:avLst>
          </a:prstGeom>
          <a:solidFill>
            <a:srgbClr val="FFD5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75" name="Google Shape;175;p12"/>
          <p:cNvSpPr/>
          <p:nvPr/>
        </p:nvSpPr>
        <p:spPr>
          <a:xfrm>
            <a:off x="6110288" y="1573212"/>
            <a:ext cx="3900487" cy="4608512"/>
          </a:xfrm>
          <a:prstGeom prst="roundRect">
            <a:avLst>
              <a:gd name="adj" fmla="val 0"/>
            </a:avLst>
          </a:prstGeom>
          <a:solidFill>
            <a:srgbClr val="A7E6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76" name="Google Shape;176;p12"/>
          <p:cNvSpPr>
            <a:spLocks noGrp="1"/>
          </p:cNvSpPr>
          <p:nvPr>
            <p:ph type="title"/>
          </p:nvPr>
        </p:nvSpPr>
        <p:spPr>
          <a:xfrm>
            <a:off x="3644900" y="803276"/>
            <a:ext cx="4946650" cy="6318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vert="horz" wrap="square" lIns="252000" tIns="252000" rIns="252000" bIns="252000" rtlCol="0" anchor="ctr" anchorCtr="1">
            <a:normAutofit fontScale="90000"/>
          </a:bodyPr>
          <a:lstStyle/>
          <a:p>
            <a:pPr algn="ctr">
              <a:buClr>
                <a:srgbClr val="1C1C1C"/>
              </a:buClr>
              <a:buSzPts val="3600"/>
            </a:pPr>
            <a:r>
              <a:rPr lang="en-US" sz="3600">
                <a:solidFill>
                  <a:srgbClr val="1C1C1C"/>
                </a:solidFill>
              </a:rPr>
              <a:t>Asking for Help</a:t>
            </a:r>
            <a:r>
              <a:rPr lang="en-US" sz="3600"/>
              <a:t> - Activity Two</a:t>
            </a:r>
            <a:endParaRPr/>
          </a:p>
        </p:txBody>
      </p:sp>
      <p:pic>
        <p:nvPicPr>
          <p:cNvPr id="177" name="Google Shape;177;p12"/>
          <p:cNvPicPr preferRelativeResize="0"/>
          <p:nvPr/>
        </p:nvPicPr>
        <p:blipFill rotWithShape="1">
          <a:blip r:embed="rId3">
            <a:alphaModFix/>
          </a:blip>
          <a:srcRect t="18806"/>
          <a:stretch/>
        </p:blipFill>
        <p:spPr>
          <a:xfrm rot="-8460000">
            <a:off x="2871788" y="1582738"/>
            <a:ext cx="2300287" cy="30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2"/>
          <p:cNvSpPr txBox="1"/>
          <p:nvPr/>
        </p:nvSpPr>
        <p:spPr>
          <a:xfrm>
            <a:off x="6281737" y="1660526"/>
            <a:ext cx="3529012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Imagine that you have been asked to create an advert to ask people to help the Jane Goodall Institute save endangered chimpanzees by donating some money.</a:t>
            </a:r>
            <a:endParaRPr/>
          </a:p>
          <a:p>
            <a:pPr algn="ctr"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In your advert, you should tell people about Jane Goodall and why chimpanzees are endangered.</a:t>
            </a:r>
            <a:endParaRPr/>
          </a:p>
          <a:p>
            <a:pPr algn="ctr"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You can choose what your advert should look like. You may be able to design a poster or leaflet, or act out a television or radio advert.</a:t>
            </a:r>
            <a:endParaRPr/>
          </a:p>
          <a:p>
            <a:pPr algn="ctr">
              <a:spcBef>
                <a:spcPts val="1200"/>
              </a:spcBef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Use the Advert Activity Sheet to plan your ideas.</a:t>
            </a:r>
            <a:endParaRPr/>
          </a:p>
        </p:txBody>
      </p:sp>
      <p:pic>
        <p:nvPicPr>
          <p:cNvPr id="179" name="Google Shape;17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91625" y="615950"/>
            <a:ext cx="86360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2"/>
          <p:cNvPicPr preferRelativeResize="0"/>
          <p:nvPr/>
        </p:nvPicPr>
        <p:blipFill rotWithShape="1">
          <a:blip r:embed="rId5">
            <a:alphaModFix/>
          </a:blip>
          <a:srcRect b="18805"/>
          <a:stretch/>
        </p:blipFill>
        <p:spPr>
          <a:xfrm>
            <a:off x="2089151" y="2470151"/>
            <a:ext cx="2300287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2"/>
          <p:cNvPicPr preferRelativeResize="0"/>
          <p:nvPr/>
        </p:nvPicPr>
        <p:blipFill rotWithShape="1">
          <a:blip r:embed="rId6">
            <a:alphaModFix/>
          </a:blip>
          <a:srcRect t="18806"/>
          <a:stretch/>
        </p:blipFill>
        <p:spPr>
          <a:xfrm rot="-6060000">
            <a:off x="4651376" y="3040063"/>
            <a:ext cx="1169987" cy="152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2"/>
          <p:cNvPicPr preferRelativeResize="0"/>
          <p:nvPr/>
        </p:nvPicPr>
        <p:blipFill rotWithShape="1">
          <a:blip r:embed="rId7">
            <a:alphaModFix/>
          </a:blip>
          <a:srcRect b="20674"/>
          <a:stretch/>
        </p:blipFill>
        <p:spPr>
          <a:xfrm>
            <a:off x="2517775" y="3316287"/>
            <a:ext cx="3683000" cy="2862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/>
          <p:cNvPicPr preferRelativeResize="0"/>
          <p:nvPr/>
        </p:nvPicPr>
        <p:blipFill rotWithShape="1">
          <a:blip r:embed="rId8">
            <a:alphaModFix/>
          </a:blip>
          <a:srcRect b="16212"/>
          <a:stretch/>
        </p:blipFill>
        <p:spPr>
          <a:xfrm>
            <a:off x="2181226" y="3019426"/>
            <a:ext cx="2695575" cy="315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2"/>
          <p:cNvPicPr preferRelativeResize="0"/>
          <p:nvPr/>
        </p:nvPicPr>
        <p:blipFill rotWithShape="1">
          <a:blip r:embed="rId9">
            <a:alphaModFix/>
          </a:blip>
          <a:srcRect b="18805"/>
          <a:stretch/>
        </p:blipFill>
        <p:spPr>
          <a:xfrm>
            <a:off x="4621213" y="4094163"/>
            <a:ext cx="1531937" cy="1997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12"/>
          <p:cNvGrpSpPr/>
          <p:nvPr/>
        </p:nvGrpSpPr>
        <p:grpSpPr>
          <a:xfrm>
            <a:off x="3406775" y="1836737"/>
            <a:ext cx="2646362" cy="1693862"/>
            <a:chOff x="1882775" y="1836738"/>
            <a:chExt cx="2646363" cy="1693862"/>
          </a:xfrm>
        </p:grpSpPr>
        <p:pic>
          <p:nvPicPr>
            <p:cNvPr id="186" name="Google Shape;186;p1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82775" y="1836738"/>
              <a:ext cx="2646363" cy="1693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2"/>
            <p:cNvSpPr txBox="1"/>
            <p:nvPr/>
          </p:nvSpPr>
          <p:spPr>
            <a:xfrm>
              <a:off x="2303463" y="2133600"/>
              <a:ext cx="179546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chemeClr val="dk1"/>
                </a:buClr>
                <a:buSzPts val="1800"/>
              </a:pPr>
              <a:r>
                <a:rPr lang="en-US">
                  <a:solidFill>
                    <a:schemeClr val="dk1"/>
                  </a:solidFill>
                  <a:latin typeface="NTR"/>
                  <a:ea typeface="NTR"/>
                  <a:cs typeface="NTR"/>
                  <a:sym typeface="NTR"/>
                </a:rPr>
                <a:t>Please help save the chimpanzees!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714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>
            <a:spLocks noGrp="1"/>
          </p:cNvSpPr>
          <p:nvPr>
            <p:ph type="title"/>
          </p:nvPr>
        </p:nvSpPr>
        <p:spPr>
          <a:xfrm>
            <a:off x="2008188" y="803276"/>
            <a:ext cx="8220075" cy="6318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vert="horz" wrap="square" lIns="252000" tIns="252000" rIns="252000" bIns="252000" rtlCol="0" anchor="ctr" anchorCtr="1">
            <a:normAutofit fontScale="90000"/>
          </a:bodyPr>
          <a:lstStyle/>
          <a:p>
            <a:pPr algn="ctr">
              <a:buClr>
                <a:srgbClr val="1C1C1C"/>
              </a:buClr>
              <a:buSzPts val="3600"/>
            </a:pPr>
            <a:r>
              <a:rPr lang="en-US" sz="3600"/>
              <a:t>Evaluation - Activity Three</a:t>
            </a:r>
            <a:endParaRPr/>
          </a:p>
        </p:txBody>
      </p:sp>
      <p:sp>
        <p:nvSpPr>
          <p:cNvPr id="193" name="Google Shape;193;p13"/>
          <p:cNvSpPr/>
          <p:nvPr/>
        </p:nvSpPr>
        <p:spPr>
          <a:xfrm>
            <a:off x="6086475" y="1570038"/>
            <a:ext cx="3903662" cy="4611687"/>
          </a:xfrm>
          <a:prstGeom prst="roundRect">
            <a:avLst>
              <a:gd name="adj" fmla="val 0"/>
            </a:avLst>
          </a:prstGeom>
          <a:solidFill>
            <a:srgbClr val="FFA4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94" name="Google Shape;194;p13"/>
          <p:cNvSpPr/>
          <p:nvPr/>
        </p:nvSpPr>
        <p:spPr>
          <a:xfrm>
            <a:off x="2182812" y="1570038"/>
            <a:ext cx="3732212" cy="4611687"/>
          </a:xfrm>
          <a:prstGeom prst="roundRect">
            <a:avLst>
              <a:gd name="adj" fmla="val 0"/>
            </a:avLst>
          </a:prstGeom>
          <a:solidFill>
            <a:srgbClr val="FFD5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95" name="Google Shape;195;p13"/>
          <p:cNvSpPr txBox="1"/>
          <p:nvPr/>
        </p:nvSpPr>
        <p:spPr>
          <a:xfrm>
            <a:off x="2306638" y="1836737"/>
            <a:ext cx="3475037" cy="387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en-US" sz="2000" b="1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Evaluate your advert:</a:t>
            </a:r>
            <a:endParaRPr b="1"/>
          </a:p>
          <a:p>
            <a:pPr algn="ctr">
              <a:spcBef>
                <a:spcPts val="1200"/>
              </a:spcBef>
              <a:buClr>
                <a:schemeClr val="dk1"/>
              </a:buClr>
              <a:buSzPts val="1600"/>
            </a:pPr>
            <a:r>
              <a:rPr lang="en-US" sz="1600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Does the advert tell you about Jane Goodall?</a:t>
            </a:r>
            <a:endParaRPr/>
          </a:p>
          <a:p>
            <a:pPr algn="ctr">
              <a:spcBef>
                <a:spcPts val="1200"/>
              </a:spcBef>
              <a:buClr>
                <a:schemeClr val="dk1"/>
              </a:buClr>
              <a:buSzPts val="1600"/>
            </a:pPr>
            <a:r>
              <a:rPr lang="en-US" sz="1600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Does it inform you about chimpanzees and why they are endangered?</a:t>
            </a:r>
            <a:endParaRPr/>
          </a:p>
          <a:p>
            <a:pPr algn="ctr">
              <a:spcBef>
                <a:spcPts val="1200"/>
              </a:spcBef>
              <a:buClr>
                <a:schemeClr val="dk1"/>
              </a:buClr>
              <a:buSzPts val="1600"/>
            </a:pPr>
            <a:r>
              <a:rPr lang="en-US" sz="1600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Think of two good things about your advert..</a:t>
            </a:r>
            <a:endParaRPr/>
          </a:p>
          <a:p>
            <a:pPr algn="ctr">
              <a:spcBef>
                <a:spcPts val="1200"/>
              </a:spcBef>
              <a:buClr>
                <a:schemeClr val="dk1"/>
              </a:buClr>
              <a:buSzPts val="1600"/>
            </a:pPr>
            <a:r>
              <a:rPr lang="en-US" sz="1600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Think of one change that would make your advert even better.</a:t>
            </a:r>
            <a:endParaRPr/>
          </a:p>
          <a:p>
            <a:pPr algn="ctr">
              <a:spcBef>
                <a:spcPts val="1200"/>
              </a:spcBef>
              <a:buClr>
                <a:schemeClr val="dk1"/>
              </a:buClr>
              <a:buSzPts val="1600"/>
            </a:pPr>
            <a:r>
              <a:rPr lang="en-US" sz="1600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Show your advert to another person. What do they think?</a:t>
            </a:r>
            <a:endParaRPr/>
          </a:p>
        </p:txBody>
      </p:sp>
      <p:pic>
        <p:nvPicPr>
          <p:cNvPr id="196" name="Google Shape;19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5401" y="2284413"/>
            <a:ext cx="2409825" cy="213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7337" y="3125788"/>
            <a:ext cx="692150" cy="96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3"/>
          <p:cNvPicPr preferRelativeResize="0"/>
          <p:nvPr/>
        </p:nvPicPr>
        <p:blipFill rotWithShape="1">
          <a:blip r:embed="rId5">
            <a:alphaModFix/>
          </a:blip>
          <a:srcRect b="27716"/>
          <a:stretch/>
        </p:blipFill>
        <p:spPr>
          <a:xfrm>
            <a:off x="5670551" y="3744913"/>
            <a:ext cx="4784725" cy="244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620000">
            <a:off x="5948362" y="1698625"/>
            <a:ext cx="2374900" cy="178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1625" y="615950"/>
            <a:ext cx="86360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29362" y="1827212"/>
            <a:ext cx="1073150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61250" y="2362201"/>
            <a:ext cx="722312" cy="76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50709" y="2425700"/>
            <a:ext cx="974342" cy="97407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23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/>
          <p:nvPr/>
        </p:nvSpPr>
        <p:spPr>
          <a:xfrm>
            <a:off x="6283225" y="576425"/>
            <a:ext cx="4123500" cy="40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100" b="1">
                <a:latin typeface="NTR"/>
                <a:ea typeface="NTR"/>
                <a:cs typeface="NTR"/>
                <a:sym typeface="NTR"/>
              </a:rPr>
              <a:t>Use the advert planning sheet to help you complete your advert and evaluation.</a:t>
            </a:r>
            <a:endParaRPr sz="3100" b="1">
              <a:latin typeface="NTR"/>
              <a:ea typeface="NTR"/>
              <a:cs typeface="NTR"/>
              <a:sym typeface="NTR"/>
            </a:endParaRPr>
          </a:p>
          <a:p>
            <a:endParaRPr sz="3100" b="1">
              <a:latin typeface="NTR"/>
              <a:ea typeface="NTR"/>
              <a:cs typeface="NTR"/>
              <a:sym typeface="NTR"/>
            </a:endParaRPr>
          </a:p>
          <a:p>
            <a:r>
              <a:rPr lang="en-US" sz="3100" b="1">
                <a:latin typeface="NTR"/>
                <a:ea typeface="NTR"/>
                <a:cs typeface="NTR"/>
                <a:sym typeface="NTR"/>
              </a:rPr>
              <a:t>If you do it in your home learning, remember to upload it to Google classroom. </a:t>
            </a:r>
            <a:endParaRPr sz="3100" b="1">
              <a:latin typeface="NTR"/>
              <a:ea typeface="NTR"/>
              <a:cs typeface="NTR"/>
              <a:sym typeface="NTR"/>
            </a:endParaRPr>
          </a:p>
        </p:txBody>
      </p:sp>
    </p:spTree>
    <p:extLst>
      <p:ext uri="{BB962C8B-B14F-4D97-AF65-F5344CB8AC3E}">
        <p14:creationId xmlns:p14="http://schemas.microsoft.com/office/powerpoint/2010/main" val="132720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</Words>
  <Application>Microsoft Office PowerPoint</Application>
  <PresentationFormat>Widescreen</PresentationFormat>
  <Paragraphs>31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NTR</vt:lpstr>
      <vt:lpstr>Office Theme</vt:lpstr>
      <vt:lpstr>Chimpanzees in Danger</vt:lpstr>
      <vt:lpstr>Chimpanzees in Danger</vt:lpstr>
      <vt:lpstr>Asking for Help</vt:lpstr>
      <vt:lpstr>Asking for Help - Activity Two</vt:lpstr>
      <vt:lpstr>Evaluation - Activity Three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Chimpanzees in Danger</dc:title>
  <dc:creator>Sevcan Sevinc</dc:creator>
  <cp:lastModifiedBy>Sevcan Sevinc</cp:lastModifiedBy>
  <cp:revision>1</cp:revision>
  <dcterms:created xsi:type="dcterms:W3CDTF">2020-06-29T10:08:09Z</dcterms:created>
  <dcterms:modified xsi:type="dcterms:W3CDTF">2020-06-29T10:08:24Z</dcterms:modified>
</cp:coreProperties>
</file>