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8" r:id="rId12"/>
    <p:sldId id="272" r:id="rId13"/>
    <p:sldId id="270" r:id="rId14"/>
    <p:sldId id="271" r:id="rId15"/>
    <p:sldId id="273" r:id="rId16"/>
    <p:sldId id="278" r:id="rId17"/>
    <p:sldId id="279" r:id="rId18"/>
    <p:sldId id="293" r:id="rId19"/>
    <p:sldId id="294" r:id="rId20"/>
    <p:sldId id="298" r:id="rId21"/>
    <p:sldId id="280" r:id="rId22"/>
    <p:sldId id="281" r:id="rId23"/>
    <p:sldId id="284" r:id="rId24"/>
    <p:sldId id="283" r:id="rId25"/>
    <p:sldId id="288" r:id="rId26"/>
    <p:sldId id="286" r:id="rId27"/>
    <p:sldId id="287" r:id="rId28"/>
    <p:sldId id="297" r:id="rId29"/>
    <p:sldId id="299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01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05"/>
    <p:restoredTop sz="94654"/>
  </p:normalViewPr>
  <p:slideViewPr>
    <p:cSldViewPr snapToGrid="0" snapToObjects="1">
      <p:cViewPr varScale="1">
        <p:scale>
          <a:sx n="104" d="100"/>
          <a:sy n="104" d="100"/>
        </p:scale>
        <p:origin x="17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5DFE1-EAB1-2745-9BBF-1C79421AC3BF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F88B63-A94F-FA48-A1EE-00D055B7EDE5}">
      <dgm:prSet phldrT="[Text]"/>
      <dgm:spPr/>
      <dgm:t>
        <a:bodyPr/>
        <a:lstStyle/>
        <a:p>
          <a:r>
            <a:rPr lang="en-US" dirty="0"/>
            <a:t>Born in Genoa, Italy</a:t>
          </a:r>
        </a:p>
      </dgm:t>
    </dgm:pt>
    <dgm:pt modelId="{6558F777-EB8B-E54B-8FDE-34686D417982}" type="parTrans" cxnId="{08896CE3-556B-814A-880D-333E41E67564}">
      <dgm:prSet/>
      <dgm:spPr/>
      <dgm:t>
        <a:bodyPr/>
        <a:lstStyle/>
        <a:p>
          <a:endParaRPr lang="en-US"/>
        </a:p>
      </dgm:t>
    </dgm:pt>
    <dgm:pt modelId="{D50EC2F2-F9CB-F64E-A069-6B624CC0C97C}" type="sibTrans" cxnId="{08896CE3-556B-814A-880D-333E41E67564}">
      <dgm:prSet/>
      <dgm:spPr/>
      <dgm:t>
        <a:bodyPr/>
        <a:lstStyle/>
        <a:p>
          <a:endParaRPr lang="en-US"/>
        </a:p>
      </dgm:t>
    </dgm:pt>
    <dgm:pt modelId="{7C38699D-66F5-7446-BD95-4B468F63697E}">
      <dgm:prSet phldrT="[Text]"/>
      <dgm:spPr/>
      <dgm:t>
        <a:bodyPr/>
        <a:lstStyle/>
        <a:p>
          <a:r>
            <a:rPr lang="en-US" dirty="0"/>
            <a:t>Served in </a:t>
          </a:r>
          <a:r>
            <a:rPr lang="en-US"/>
            <a:t>Portuguese navy</a:t>
          </a:r>
        </a:p>
      </dgm:t>
    </dgm:pt>
    <dgm:pt modelId="{546B2DC8-1BD7-B84C-AE8B-FBA841B28BBF}" type="parTrans" cxnId="{60FA94A3-C5D0-3D49-9593-A4B7030C3286}">
      <dgm:prSet/>
      <dgm:spPr/>
      <dgm:t>
        <a:bodyPr/>
        <a:lstStyle/>
        <a:p>
          <a:endParaRPr lang="en-US"/>
        </a:p>
      </dgm:t>
    </dgm:pt>
    <dgm:pt modelId="{5563F8BF-93A1-DD49-AD7F-D65F2087A978}" type="sibTrans" cxnId="{60FA94A3-C5D0-3D49-9593-A4B7030C3286}">
      <dgm:prSet/>
      <dgm:spPr/>
      <dgm:t>
        <a:bodyPr/>
        <a:lstStyle/>
        <a:p>
          <a:endParaRPr lang="en-US"/>
        </a:p>
      </dgm:t>
    </dgm:pt>
    <dgm:pt modelId="{65012B56-CFF6-6D4B-8A77-7C7710FD5B4B}">
      <dgm:prSet phldrT="[Text]"/>
      <dgm:spPr/>
      <dgm:t>
        <a:bodyPr/>
        <a:lstStyle/>
        <a:p>
          <a:r>
            <a:rPr lang="en-US" dirty="0"/>
            <a:t>Believed that the world was a sphere</a:t>
          </a:r>
        </a:p>
      </dgm:t>
    </dgm:pt>
    <dgm:pt modelId="{CD9540E5-4E49-5040-869C-B0312C4F03F2}" type="parTrans" cxnId="{DED9CD60-8095-D448-8BD6-4FA33236D5E7}">
      <dgm:prSet/>
      <dgm:spPr/>
      <dgm:t>
        <a:bodyPr/>
        <a:lstStyle/>
        <a:p>
          <a:endParaRPr lang="en-US"/>
        </a:p>
      </dgm:t>
    </dgm:pt>
    <dgm:pt modelId="{66369084-E923-C943-AA46-5DAD88965B01}" type="sibTrans" cxnId="{DED9CD60-8095-D448-8BD6-4FA33236D5E7}">
      <dgm:prSet/>
      <dgm:spPr/>
      <dgm:t>
        <a:bodyPr/>
        <a:lstStyle/>
        <a:p>
          <a:endParaRPr lang="en-US"/>
        </a:p>
      </dgm:t>
    </dgm:pt>
    <dgm:pt modelId="{8FA13640-AEAC-1F49-9B6C-3BBA6BA19178}">
      <dgm:prSet phldrT="[Text]"/>
      <dgm:spPr/>
      <dgm:t>
        <a:bodyPr/>
        <a:lstStyle/>
        <a:p>
          <a:r>
            <a:rPr lang="en-US" dirty="0"/>
            <a:t>Was sponsored by Spain</a:t>
          </a:r>
        </a:p>
      </dgm:t>
    </dgm:pt>
    <dgm:pt modelId="{DA5351D7-A038-4142-877E-0417B210FD59}" type="parTrans" cxnId="{34363E3E-D574-3649-9063-AF6BC6767705}">
      <dgm:prSet/>
      <dgm:spPr/>
      <dgm:t>
        <a:bodyPr/>
        <a:lstStyle/>
        <a:p>
          <a:endParaRPr lang="en-US"/>
        </a:p>
      </dgm:t>
    </dgm:pt>
    <dgm:pt modelId="{3178383F-D277-9945-AEC0-9F146F14A9F5}" type="sibTrans" cxnId="{34363E3E-D574-3649-9063-AF6BC6767705}">
      <dgm:prSet/>
      <dgm:spPr/>
      <dgm:t>
        <a:bodyPr/>
        <a:lstStyle/>
        <a:p>
          <a:endParaRPr lang="en-US"/>
        </a:p>
      </dgm:t>
    </dgm:pt>
    <dgm:pt modelId="{0915EE4D-6645-8D41-B22E-57285C83BD70}">
      <dgm:prSet phldrT="[Text]"/>
      <dgm:spPr/>
      <dgm:t>
        <a:bodyPr/>
        <a:lstStyle/>
        <a:p>
          <a:r>
            <a:rPr lang="en-US" dirty="0"/>
            <a:t>Set sail in 1492</a:t>
          </a:r>
        </a:p>
      </dgm:t>
    </dgm:pt>
    <dgm:pt modelId="{EA7C7F81-A2FC-AA48-819C-8C84870C8130}" type="parTrans" cxnId="{B0982A90-7A1A-9B40-8910-2B414574107B}">
      <dgm:prSet/>
      <dgm:spPr/>
      <dgm:t>
        <a:bodyPr/>
        <a:lstStyle/>
        <a:p>
          <a:endParaRPr lang="en-US"/>
        </a:p>
      </dgm:t>
    </dgm:pt>
    <dgm:pt modelId="{296881DC-0D76-5A4E-A60C-0C01AA47A048}" type="sibTrans" cxnId="{B0982A90-7A1A-9B40-8910-2B414574107B}">
      <dgm:prSet/>
      <dgm:spPr/>
      <dgm:t>
        <a:bodyPr/>
        <a:lstStyle/>
        <a:p>
          <a:endParaRPr lang="en-US"/>
        </a:p>
      </dgm:t>
    </dgm:pt>
    <dgm:pt modelId="{636E9D41-5E6E-BE40-B45D-75FB9BC9919C}" type="pres">
      <dgm:prSet presAssocID="{3D65DFE1-EAB1-2745-9BBF-1C79421AC3BF}" presName="cycle" presStyleCnt="0">
        <dgm:presLayoutVars>
          <dgm:dir/>
          <dgm:resizeHandles val="exact"/>
        </dgm:presLayoutVars>
      </dgm:prSet>
      <dgm:spPr/>
    </dgm:pt>
    <dgm:pt modelId="{1B0233D0-37EC-8240-9A96-8A266E45D60D}" type="pres">
      <dgm:prSet presAssocID="{4BF88B63-A94F-FA48-A1EE-00D055B7EDE5}" presName="node" presStyleLbl="node1" presStyleIdx="0" presStyleCnt="5">
        <dgm:presLayoutVars>
          <dgm:bulletEnabled val="1"/>
        </dgm:presLayoutVars>
      </dgm:prSet>
      <dgm:spPr/>
    </dgm:pt>
    <dgm:pt modelId="{6B4CC89D-A944-7044-836E-535D9B06A560}" type="pres">
      <dgm:prSet presAssocID="{4BF88B63-A94F-FA48-A1EE-00D055B7EDE5}" presName="spNode" presStyleCnt="0"/>
      <dgm:spPr/>
    </dgm:pt>
    <dgm:pt modelId="{868BFE2F-4274-5940-9DA4-9DB628324869}" type="pres">
      <dgm:prSet presAssocID="{D50EC2F2-F9CB-F64E-A069-6B624CC0C97C}" presName="sibTrans" presStyleLbl="sibTrans1D1" presStyleIdx="0" presStyleCnt="5"/>
      <dgm:spPr/>
    </dgm:pt>
    <dgm:pt modelId="{484D545B-5E26-154D-883D-B13E12281B7A}" type="pres">
      <dgm:prSet presAssocID="{7C38699D-66F5-7446-BD95-4B468F63697E}" presName="node" presStyleLbl="node1" presStyleIdx="1" presStyleCnt="5">
        <dgm:presLayoutVars>
          <dgm:bulletEnabled val="1"/>
        </dgm:presLayoutVars>
      </dgm:prSet>
      <dgm:spPr/>
    </dgm:pt>
    <dgm:pt modelId="{1BA38540-2C6A-4549-A72A-A075943ADEE4}" type="pres">
      <dgm:prSet presAssocID="{7C38699D-66F5-7446-BD95-4B468F63697E}" presName="spNode" presStyleCnt="0"/>
      <dgm:spPr/>
    </dgm:pt>
    <dgm:pt modelId="{F169D813-A89A-7A45-B494-1D41FFF90E85}" type="pres">
      <dgm:prSet presAssocID="{5563F8BF-93A1-DD49-AD7F-D65F2087A978}" presName="sibTrans" presStyleLbl="sibTrans1D1" presStyleIdx="1" presStyleCnt="5"/>
      <dgm:spPr/>
    </dgm:pt>
    <dgm:pt modelId="{CFAF89CB-CC36-6847-8EBB-722B146A218B}" type="pres">
      <dgm:prSet presAssocID="{65012B56-CFF6-6D4B-8A77-7C7710FD5B4B}" presName="node" presStyleLbl="node1" presStyleIdx="2" presStyleCnt="5">
        <dgm:presLayoutVars>
          <dgm:bulletEnabled val="1"/>
        </dgm:presLayoutVars>
      </dgm:prSet>
      <dgm:spPr/>
    </dgm:pt>
    <dgm:pt modelId="{8EF22922-BB71-1C48-BD8F-836C32648C24}" type="pres">
      <dgm:prSet presAssocID="{65012B56-CFF6-6D4B-8A77-7C7710FD5B4B}" presName="spNode" presStyleCnt="0"/>
      <dgm:spPr/>
    </dgm:pt>
    <dgm:pt modelId="{19B15486-CDAA-C54A-9EAA-C11C08B43708}" type="pres">
      <dgm:prSet presAssocID="{66369084-E923-C943-AA46-5DAD88965B01}" presName="sibTrans" presStyleLbl="sibTrans1D1" presStyleIdx="2" presStyleCnt="5"/>
      <dgm:spPr/>
    </dgm:pt>
    <dgm:pt modelId="{469A30F5-00BC-A846-B4D6-FA02BCEF570F}" type="pres">
      <dgm:prSet presAssocID="{8FA13640-AEAC-1F49-9B6C-3BBA6BA19178}" presName="node" presStyleLbl="node1" presStyleIdx="3" presStyleCnt="5">
        <dgm:presLayoutVars>
          <dgm:bulletEnabled val="1"/>
        </dgm:presLayoutVars>
      </dgm:prSet>
      <dgm:spPr/>
    </dgm:pt>
    <dgm:pt modelId="{31303C4C-3752-2840-A416-EFE37A9CA994}" type="pres">
      <dgm:prSet presAssocID="{8FA13640-AEAC-1F49-9B6C-3BBA6BA19178}" presName="spNode" presStyleCnt="0"/>
      <dgm:spPr/>
    </dgm:pt>
    <dgm:pt modelId="{AED826B4-285E-4E49-A344-3811CFF37FA4}" type="pres">
      <dgm:prSet presAssocID="{3178383F-D277-9945-AEC0-9F146F14A9F5}" presName="sibTrans" presStyleLbl="sibTrans1D1" presStyleIdx="3" presStyleCnt="5"/>
      <dgm:spPr/>
    </dgm:pt>
    <dgm:pt modelId="{D672CA86-CCDE-BF4A-9A60-4F7BD9EB5364}" type="pres">
      <dgm:prSet presAssocID="{0915EE4D-6645-8D41-B22E-57285C83BD70}" presName="node" presStyleLbl="node1" presStyleIdx="4" presStyleCnt="5">
        <dgm:presLayoutVars>
          <dgm:bulletEnabled val="1"/>
        </dgm:presLayoutVars>
      </dgm:prSet>
      <dgm:spPr/>
    </dgm:pt>
    <dgm:pt modelId="{28A4B26D-BEE0-4F48-BC78-F69529BC4888}" type="pres">
      <dgm:prSet presAssocID="{0915EE4D-6645-8D41-B22E-57285C83BD70}" presName="spNode" presStyleCnt="0"/>
      <dgm:spPr/>
    </dgm:pt>
    <dgm:pt modelId="{AB51975B-A6C2-0047-B13D-FD30F3445D66}" type="pres">
      <dgm:prSet presAssocID="{296881DC-0D76-5A4E-A60C-0C01AA47A048}" presName="sibTrans" presStyleLbl="sibTrans1D1" presStyleIdx="4" presStyleCnt="5"/>
      <dgm:spPr/>
    </dgm:pt>
  </dgm:ptLst>
  <dgm:cxnLst>
    <dgm:cxn modelId="{BC8AE821-728A-5448-8C12-DA14502BC304}" type="presOf" srcId="{4BF88B63-A94F-FA48-A1EE-00D055B7EDE5}" destId="{1B0233D0-37EC-8240-9A96-8A266E45D60D}" srcOrd="0" destOrd="0" presId="urn:microsoft.com/office/officeart/2005/8/layout/cycle6"/>
    <dgm:cxn modelId="{B5F4C832-7BE9-BF42-A746-ED514C40C4B0}" type="presOf" srcId="{3D65DFE1-EAB1-2745-9BBF-1C79421AC3BF}" destId="{636E9D41-5E6E-BE40-B45D-75FB9BC9919C}" srcOrd="0" destOrd="0" presId="urn:microsoft.com/office/officeart/2005/8/layout/cycle6"/>
    <dgm:cxn modelId="{8C31F733-0309-A549-969B-90E247B197AF}" type="presOf" srcId="{8FA13640-AEAC-1F49-9B6C-3BBA6BA19178}" destId="{469A30F5-00BC-A846-B4D6-FA02BCEF570F}" srcOrd="0" destOrd="0" presId="urn:microsoft.com/office/officeart/2005/8/layout/cycle6"/>
    <dgm:cxn modelId="{34363E3E-D574-3649-9063-AF6BC6767705}" srcId="{3D65DFE1-EAB1-2745-9BBF-1C79421AC3BF}" destId="{8FA13640-AEAC-1F49-9B6C-3BBA6BA19178}" srcOrd="3" destOrd="0" parTransId="{DA5351D7-A038-4142-877E-0417B210FD59}" sibTransId="{3178383F-D277-9945-AEC0-9F146F14A9F5}"/>
    <dgm:cxn modelId="{3288444D-948E-5141-B9B4-DD8DC74FEA3C}" type="presOf" srcId="{66369084-E923-C943-AA46-5DAD88965B01}" destId="{19B15486-CDAA-C54A-9EAA-C11C08B43708}" srcOrd="0" destOrd="0" presId="urn:microsoft.com/office/officeart/2005/8/layout/cycle6"/>
    <dgm:cxn modelId="{DED9CD60-8095-D448-8BD6-4FA33236D5E7}" srcId="{3D65DFE1-EAB1-2745-9BBF-1C79421AC3BF}" destId="{65012B56-CFF6-6D4B-8A77-7C7710FD5B4B}" srcOrd="2" destOrd="0" parTransId="{CD9540E5-4E49-5040-869C-B0312C4F03F2}" sibTransId="{66369084-E923-C943-AA46-5DAD88965B01}"/>
    <dgm:cxn modelId="{3201856F-6DD5-6347-B273-47F14A836E45}" type="presOf" srcId="{3178383F-D277-9945-AEC0-9F146F14A9F5}" destId="{AED826B4-285E-4E49-A344-3811CFF37FA4}" srcOrd="0" destOrd="0" presId="urn:microsoft.com/office/officeart/2005/8/layout/cycle6"/>
    <dgm:cxn modelId="{1406C279-B65E-E748-8A13-2AAA141F42FF}" type="presOf" srcId="{5563F8BF-93A1-DD49-AD7F-D65F2087A978}" destId="{F169D813-A89A-7A45-B494-1D41FFF90E85}" srcOrd="0" destOrd="0" presId="urn:microsoft.com/office/officeart/2005/8/layout/cycle6"/>
    <dgm:cxn modelId="{B3552780-E19F-4E40-AC89-4E23E52C518B}" type="presOf" srcId="{65012B56-CFF6-6D4B-8A77-7C7710FD5B4B}" destId="{CFAF89CB-CC36-6847-8EBB-722B146A218B}" srcOrd="0" destOrd="0" presId="urn:microsoft.com/office/officeart/2005/8/layout/cycle6"/>
    <dgm:cxn modelId="{B0982A90-7A1A-9B40-8910-2B414574107B}" srcId="{3D65DFE1-EAB1-2745-9BBF-1C79421AC3BF}" destId="{0915EE4D-6645-8D41-B22E-57285C83BD70}" srcOrd="4" destOrd="0" parTransId="{EA7C7F81-A2FC-AA48-819C-8C84870C8130}" sibTransId="{296881DC-0D76-5A4E-A60C-0C01AA47A048}"/>
    <dgm:cxn modelId="{60FA94A3-C5D0-3D49-9593-A4B7030C3286}" srcId="{3D65DFE1-EAB1-2745-9BBF-1C79421AC3BF}" destId="{7C38699D-66F5-7446-BD95-4B468F63697E}" srcOrd="1" destOrd="0" parTransId="{546B2DC8-1BD7-B84C-AE8B-FBA841B28BBF}" sibTransId="{5563F8BF-93A1-DD49-AD7F-D65F2087A978}"/>
    <dgm:cxn modelId="{D36F07BE-4BD1-2F4D-A248-7B6669549DE2}" type="presOf" srcId="{0915EE4D-6645-8D41-B22E-57285C83BD70}" destId="{D672CA86-CCDE-BF4A-9A60-4F7BD9EB5364}" srcOrd="0" destOrd="0" presId="urn:microsoft.com/office/officeart/2005/8/layout/cycle6"/>
    <dgm:cxn modelId="{51BB03D8-7320-834B-A1FC-8DE059774FA4}" type="presOf" srcId="{D50EC2F2-F9CB-F64E-A069-6B624CC0C97C}" destId="{868BFE2F-4274-5940-9DA4-9DB628324869}" srcOrd="0" destOrd="0" presId="urn:microsoft.com/office/officeart/2005/8/layout/cycle6"/>
    <dgm:cxn modelId="{08896CE3-556B-814A-880D-333E41E67564}" srcId="{3D65DFE1-EAB1-2745-9BBF-1C79421AC3BF}" destId="{4BF88B63-A94F-FA48-A1EE-00D055B7EDE5}" srcOrd="0" destOrd="0" parTransId="{6558F777-EB8B-E54B-8FDE-34686D417982}" sibTransId="{D50EC2F2-F9CB-F64E-A069-6B624CC0C97C}"/>
    <dgm:cxn modelId="{E63FDDF3-A4C7-4146-B654-431CA67A855C}" type="presOf" srcId="{7C38699D-66F5-7446-BD95-4B468F63697E}" destId="{484D545B-5E26-154D-883D-B13E12281B7A}" srcOrd="0" destOrd="0" presId="urn:microsoft.com/office/officeart/2005/8/layout/cycle6"/>
    <dgm:cxn modelId="{C6E9D5FF-3A90-F34F-9308-57ED8E4E64BB}" type="presOf" srcId="{296881DC-0D76-5A4E-A60C-0C01AA47A048}" destId="{AB51975B-A6C2-0047-B13D-FD30F3445D66}" srcOrd="0" destOrd="0" presId="urn:microsoft.com/office/officeart/2005/8/layout/cycle6"/>
    <dgm:cxn modelId="{8AC9D7C4-DD85-9E46-B832-883586604808}" type="presParOf" srcId="{636E9D41-5E6E-BE40-B45D-75FB9BC9919C}" destId="{1B0233D0-37EC-8240-9A96-8A266E45D60D}" srcOrd="0" destOrd="0" presId="urn:microsoft.com/office/officeart/2005/8/layout/cycle6"/>
    <dgm:cxn modelId="{6FE3F6E2-AD4D-EA46-A142-E63D27BFA44E}" type="presParOf" srcId="{636E9D41-5E6E-BE40-B45D-75FB9BC9919C}" destId="{6B4CC89D-A944-7044-836E-535D9B06A560}" srcOrd="1" destOrd="0" presId="urn:microsoft.com/office/officeart/2005/8/layout/cycle6"/>
    <dgm:cxn modelId="{E04AFBBA-0B0F-B442-8531-3EDFEC855092}" type="presParOf" srcId="{636E9D41-5E6E-BE40-B45D-75FB9BC9919C}" destId="{868BFE2F-4274-5940-9DA4-9DB628324869}" srcOrd="2" destOrd="0" presId="urn:microsoft.com/office/officeart/2005/8/layout/cycle6"/>
    <dgm:cxn modelId="{BF53F31D-88AF-AC46-B94C-13F2794A3CFB}" type="presParOf" srcId="{636E9D41-5E6E-BE40-B45D-75FB9BC9919C}" destId="{484D545B-5E26-154D-883D-B13E12281B7A}" srcOrd="3" destOrd="0" presId="urn:microsoft.com/office/officeart/2005/8/layout/cycle6"/>
    <dgm:cxn modelId="{CDDD64D3-5A55-0C47-9975-A85DEA73C26F}" type="presParOf" srcId="{636E9D41-5E6E-BE40-B45D-75FB9BC9919C}" destId="{1BA38540-2C6A-4549-A72A-A075943ADEE4}" srcOrd="4" destOrd="0" presId="urn:microsoft.com/office/officeart/2005/8/layout/cycle6"/>
    <dgm:cxn modelId="{A3EA2709-7D2C-254E-9DFA-C87CC14E167F}" type="presParOf" srcId="{636E9D41-5E6E-BE40-B45D-75FB9BC9919C}" destId="{F169D813-A89A-7A45-B494-1D41FFF90E85}" srcOrd="5" destOrd="0" presId="urn:microsoft.com/office/officeart/2005/8/layout/cycle6"/>
    <dgm:cxn modelId="{9FFD6815-F4D6-F841-B3E1-4BB2E47ABF51}" type="presParOf" srcId="{636E9D41-5E6E-BE40-B45D-75FB9BC9919C}" destId="{CFAF89CB-CC36-6847-8EBB-722B146A218B}" srcOrd="6" destOrd="0" presId="urn:microsoft.com/office/officeart/2005/8/layout/cycle6"/>
    <dgm:cxn modelId="{110904C0-9FE7-594B-AB72-C5C36A480D33}" type="presParOf" srcId="{636E9D41-5E6E-BE40-B45D-75FB9BC9919C}" destId="{8EF22922-BB71-1C48-BD8F-836C32648C24}" srcOrd="7" destOrd="0" presId="urn:microsoft.com/office/officeart/2005/8/layout/cycle6"/>
    <dgm:cxn modelId="{F2E8A478-1DA7-FF47-AF0E-50466E6E8A60}" type="presParOf" srcId="{636E9D41-5E6E-BE40-B45D-75FB9BC9919C}" destId="{19B15486-CDAA-C54A-9EAA-C11C08B43708}" srcOrd="8" destOrd="0" presId="urn:microsoft.com/office/officeart/2005/8/layout/cycle6"/>
    <dgm:cxn modelId="{D558A656-D411-C948-AADD-1C7A8843665B}" type="presParOf" srcId="{636E9D41-5E6E-BE40-B45D-75FB9BC9919C}" destId="{469A30F5-00BC-A846-B4D6-FA02BCEF570F}" srcOrd="9" destOrd="0" presId="urn:microsoft.com/office/officeart/2005/8/layout/cycle6"/>
    <dgm:cxn modelId="{543505C4-4E7C-474C-832B-58554CEB88F4}" type="presParOf" srcId="{636E9D41-5E6E-BE40-B45D-75FB9BC9919C}" destId="{31303C4C-3752-2840-A416-EFE37A9CA994}" srcOrd="10" destOrd="0" presId="urn:microsoft.com/office/officeart/2005/8/layout/cycle6"/>
    <dgm:cxn modelId="{CFA5F58A-2126-0842-AD4C-49EE7987EE46}" type="presParOf" srcId="{636E9D41-5E6E-BE40-B45D-75FB9BC9919C}" destId="{AED826B4-285E-4E49-A344-3811CFF37FA4}" srcOrd="11" destOrd="0" presId="urn:microsoft.com/office/officeart/2005/8/layout/cycle6"/>
    <dgm:cxn modelId="{44F21A48-8A0E-9342-BA84-3F006C96D794}" type="presParOf" srcId="{636E9D41-5E6E-BE40-B45D-75FB9BC9919C}" destId="{D672CA86-CCDE-BF4A-9A60-4F7BD9EB5364}" srcOrd="12" destOrd="0" presId="urn:microsoft.com/office/officeart/2005/8/layout/cycle6"/>
    <dgm:cxn modelId="{424AC017-4BF0-794A-B27D-5E7AAD874B7A}" type="presParOf" srcId="{636E9D41-5E6E-BE40-B45D-75FB9BC9919C}" destId="{28A4B26D-BEE0-4F48-BC78-F69529BC4888}" srcOrd="13" destOrd="0" presId="urn:microsoft.com/office/officeart/2005/8/layout/cycle6"/>
    <dgm:cxn modelId="{F3F6104F-D333-564B-987F-C45E1F22F911}" type="presParOf" srcId="{636E9D41-5E6E-BE40-B45D-75FB9BC9919C}" destId="{AB51975B-A6C2-0047-B13D-FD30F3445D6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233D0-37EC-8240-9A96-8A266E45D60D}">
      <dsp:nvSpPr>
        <dsp:cNvPr id="0" name=""/>
        <dsp:cNvSpPr/>
      </dsp:nvSpPr>
      <dsp:spPr>
        <a:xfrm>
          <a:off x="3086346" y="2032"/>
          <a:ext cx="1410795" cy="91701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Born in Genoa, Italy</a:t>
          </a:r>
        </a:p>
      </dsp:txBody>
      <dsp:txXfrm>
        <a:off x="3131111" y="46797"/>
        <a:ext cx="1321265" cy="827486"/>
      </dsp:txXfrm>
    </dsp:sp>
    <dsp:sp modelId="{868BFE2F-4274-5940-9DA4-9DB628324869}">
      <dsp:nvSpPr>
        <dsp:cNvPr id="0" name=""/>
        <dsp:cNvSpPr/>
      </dsp:nvSpPr>
      <dsp:spPr>
        <a:xfrm>
          <a:off x="1958997" y="460541"/>
          <a:ext cx="3665493" cy="3665493"/>
        </a:xfrm>
        <a:custGeom>
          <a:avLst/>
          <a:gdLst/>
          <a:ahLst/>
          <a:cxnLst/>
          <a:rect l="0" t="0" r="0" b="0"/>
          <a:pathLst>
            <a:path>
              <a:moveTo>
                <a:pt x="2547843" y="145264"/>
              </a:moveTo>
              <a:arcTo wR="1832746" hR="1832746" stAng="17577935" swAng="196233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D545B-5E26-154D-883D-B13E12281B7A}">
      <dsp:nvSpPr>
        <dsp:cNvPr id="0" name=""/>
        <dsp:cNvSpPr/>
      </dsp:nvSpPr>
      <dsp:spPr>
        <a:xfrm>
          <a:off x="4829391" y="1268429"/>
          <a:ext cx="1410795" cy="91701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Served in </a:t>
          </a:r>
          <a:r>
            <a:rPr lang="en-US" sz="1700" kern="1200"/>
            <a:t>Portuguese navy</a:t>
          </a:r>
        </a:p>
      </dsp:txBody>
      <dsp:txXfrm>
        <a:off x="4874156" y="1313194"/>
        <a:ext cx="1321265" cy="827486"/>
      </dsp:txXfrm>
    </dsp:sp>
    <dsp:sp modelId="{F169D813-A89A-7A45-B494-1D41FFF90E85}">
      <dsp:nvSpPr>
        <dsp:cNvPr id="0" name=""/>
        <dsp:cNvSpPr/>
      </dsp:nvSpPr>
      <dsp:spPr>
        <a:xfrm>
          <a:off x="1958997" y="460541"/>
          <a:ext cx="3665493" cy="3665493"/>
        </a:xfrm>
        <a:custGeom>
          <a:avLst/>
          <a:gdLst/>
          <a:ahLst/>
          <a:cxnLst/>
          <a:rect l="0" t="0" r="0" b="0"/>
          <a:pathLst>
            <a:path>
              <a:moveTo>
                <a:pt x="3662970" y="1736623"/>
              </a:moveTo>
              <a:arcTo wR="1832746" hR="1832746" stAng="21419616" swAng="219691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F89CB-CC36-6847-8EBB-722B146A218B}">
      <dsp:nvSpPr>
        <dsp:cNvPr id="0" name=""/>
        <dsp:cNvSpPr/>
      </dsp:nvSpPr>
      <dsp:spPr>
        <a:xfrm>
          <a:off x="4163607" y="3317502"/>
          <a:ext cx="1410795" cy="91701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Believed that the world was a sphere</a:t>
          </a:r>
        </a:p>
      </dsp:txBody>
      <dsp:txXfrm>
        <a:off x="4208372" y="3362267"/>
        <a:ext cx="1321265" cy="827486"/>
      </dsp:txXfrm>
    </dsp:sp>
    <dsp:sp modelId="{19B15486-CDAA-C54A-9EAA-C11C08B43708}">
      <dsp:nvSpPr>
        <dsp:cNvPr id="0" name=""/>
        <dsp:cNvSpPr/>
      </dsp:nvSpPr>
      <dsp:spPr>
        <a:xfrm>
          <a:off x="1958997" y="460541"/>
          <a:ext cx="3665493" cy="3665493"/>
        </a:xfrm>
        <a:custGeom>
          <a:avLst/>
          <a:gdLst/>
          <a:ahLst/>
          <a:cxnLst/>
          <a:rect l="0" t="0" r="0" b="0"/>
          <a:pathLst>
            <a:path>
              <a:moveTo>
                <a:pt x="2197324" y="3628865"/>
              </a:moveTo>
              <a:arcTo wR="1832746" hR="1832746" stAng="4711556" swAng="1376888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A30F5-00BC-A846-B4D6-FA02BCEF570F}">
      <dsp:nvSpPr>
        <dsp:cNvPr id="0" name=""/>
        <dsp:cNvSpPr/>
      </dsp:nvSpPr>
      <dsp:spPr>
        <a:xfrm>
          <a:off x="2009084" y="3317502"/>
          <a:ext cx="1410795" cy="91701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Was sponsored by Spain</a:t>
          </a:r>
        </a:p>
      </dsp:txBody>
      <dsp:txXfrm>
        <a:off x="2053849" y="3362267"/>
        <a:ext cx="1321265" cy="827486"/>
      </dsp:txXfrm>
    </dsp:sp>
    <dsp:sp modelId="{AED826B4-285E-4E49-A344-3811CFF37FA4}">
      <dsp:nvSpPr>
        <dsp:cNvPr id="0" name=""/>
        <dsp:cNvSpPr/>
      </dsp:nvSpPr>
      <dsp:spPr>
        <a:xfrm>
          <a:off x="1958997" y="460541"/>
          <a:ext cx="3665493" cy="3665493"/>
        </a:xfrm>
        <a:custGeom>
          <a:avLst/>
          <a:gdLst/>
          <a:ahLst/>
          <a:cxnLst/>
          <a:rect l="0" t="0" r="0" b="0"/>
          <a:pathLst>
            <a:path>
              <a:moveTo>
                <a:pt x="306368" y="2847207"/>
              </a:moveTo>
              <a:arcTo wR="1832746" hR="1832746" stAng="8783472" swAng="219691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72CA86-CCDE-BF4A-9A60-4F7BD9EB5364}">
      <dsp:nvSpPr>
        <dsp:cNvPr id="0" name=""/>
        <dsp:cNvSpPr/>
      </dsp:nvSpPr>
      <dsp:spPr>
        <a:xfrm>
          <a:off x="1343300" y="1268429"/>
          <a:ext cx="1410795" cy="917016"/>
        </a:xfrm>
        <a:prstGeom prst="roundRect">
          <a:avLst/>
        </a:prstGeom>
        <a:blipFill rotWithShape="1"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10000"/>
                <a:satMod val="135000"/>
              </a:schemeClr>
              <a:schemeClr val="accent1">
                <a:hueOff val="0"/>
                <a:satOff val="0"/>
                <a:lumOff val="0"/>
                <a:alphaOff val="0"/>
                <a:satMod val="150000"/>
                <a:lumMod val="110000"/>
              </a:schemeClr>
            </a:duotone>
          </a:blip>
          <a:stretch/>
        </a:blipFill>
        <a:ln>
          <a:noFill/>
        </a:ln>
        <a:effectLst>
          <a:outerShdw blurRad="101600" dist="25400" dir="4800000" sx="103000" sy="103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l">
            <a:rot lat="0" lon="0" rev="3000000"/>
          </a:lightRig>
        </a:scene3d>
        <a:sp3d prstMaterial="softEdge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Set sail in 1492</a:t>
          </a:r>
        </a:p>
      </dsp:txBody>
      <dsp:txXfrm>
        <a:off x="1388065" y="1313194"/>
        <a:ext cx="1321265" cy="827486"/>
      </dsp:txXfrm>
    </dsp:sp>
    <dsp:sp modelId="{AB51975B-A6C2-0047-B13D-FD30F3445D66}">
      <dsp:nvSpPr>
        <dsp:cNvPr id="0" name=""/>
        <dsp:cNvSpPr/>
      </dsp:nvSpPr>
      <dsp:spPr>
        <a:xfrm>
          <a:off x="1958997" y="460541"/>
          <a:ext cx="3665493" cy="3665493"/>
        </a:xfrm>
        <a:custGeom>
          <a:avLst/>
          <a:gdLst/>
          <a:ahLst/>
          <a:cxnLst/>
          <a:rect l="0" t="0" r="0" b="0"/>
          <a:pathLst>
            <a:path>
              <a:moveTo>
                <a:pt x="319239" y="799182"/>
              </a:moveTo>
              <a:arcTo wR="1832746" hR="1832746" stAng="12859735" swAng="196233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57DE6-62A4-8644-9C27-54D64B139F65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CFCA4-BD84-0740-9164-84F8F4D2C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8453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C6C45-5AE4-B24B-9A86-DD8CA9566E9A}" type="datetimeFigureOut">
              <a:rPr lang="en-US" smtClean="0"/>
              <a:t>4/27/20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AC58A1-1CE9-0846-B04F-EDE6D186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548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students first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58A1-1CE9-0846-B04F-EDE6D1867E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62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sponsorship?</a:t>
            </a:r>
            <a:r>
              <a:rPr lang="en-US" baseline="0" dirty="0"/>
              <a:t> 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58A1-1CE9-0846-B04F-EDE6D1867E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29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are they</a:t>
            </a:r>
            <a:r>
              <a:rPr lang="en-US" baseline="0" dirty="0"/>
              <a:t> dressed?  Would you say this is realistic?  Why draw like this?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58A1-1CE9-0846-B04F-EDE6D1867EA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739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Once a plan has been agreed essay can be type up.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AC58A1-1CE9-0846-B04F-EDE6D1867EA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22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BB10F-C706-164C-86E7-588EFB624807}" type="datetime1">
              <a:rPr lang="en-IE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4D5C21F-CF4A-8E43-9124-5ABD01A74209}" type="datetime1">
              <a:rPr lang="en-IE" smtClean="0"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Eóin Houlihan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ga-I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ga-I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1133-BAA3-DE42-A75A-4D04BE65ACD0}" type="datetime1">
              <a:rPr lang="en-IE" smtClean="0"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D11151D3-7D3F-7747-9739-F5163C17B370}" type="datetime1">
              <a:rPr lang="en-IE" smtClean="0"/>
              <a:t>27/04/2020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r>
              <a:rPr lang="en-US"/>
              <a:t>Eóin Houlihan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5BA7E-0276-7543-89D6-D802711DC698}" type="datetime1">
              <a:rPr lang="en-IE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7A9633B-DB80-5A40-84F8-66E981933ABA}" type="datetime1">
              <a:rPr lang="en-IE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AD3C-BEAF-9F4E-A8B0-B4FD840F0592}" type="datetime1">
              <a:rPr lang="en-IE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76E368-F4BF-9243-B9C6-854ADDFF0A88}" type="datetime1">
              <a:rPr lang="en-IE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ga-I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8F85B-C726-2046-A1F6-41D0AF513A65}" type="datetime1">
              <a:rPr lang="en-IE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81AB4-9950-C941-8603-167F05649B7B}" type="datetime1">
              <a:rPr lang="en-IE" smtClean="0"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E0CFA-F1D5-E84F-8D1E-AE2BF428D540}" type="datetime1">
              <a:rPr lang="en-IE" smtClean="0"/>
              <a:t>27/04/2020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E5F53-8C05-D04C-9B54-003F30C47815}" type="datetime1">
              <a:rPr lang="en-IE" smtClean="0"/>
              <a:t>27/04/2020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9ED64-C653-0F46-B48B-B59B2A30256D}" type="datetime1">
              <a:rPr lang="en-IE" smtClean="0"/>
              <a:t>27/04/2020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C5D9C3EA-F6C8-0247-A0AB-D39636255E73}" type="datetime1">
              <a:rPr lang="en-IE" smtClean="0"/>
              <a:t>27/04/2020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/>
              <a:t>Eóin Houlihan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ga-I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AA70EB3E-8E5C-B74B-AF8F-C5A9CB24DCD3}" type="datetime1">
              <a:rPr lang="en-IE" smtClean="0"/>
              <a:t>27/04/2020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Eóin Houlihan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74C7E049-B585-4EE6-96C0-EEB30EAA14FD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ks2-christopher-columbus/z7j3hb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699847"/>
            <a:ext cx="7583488" cy="1688626"/>
          </a:xfrm>
        </p:spPr>
        <p:txBody>
          <a:bodyPr/>
          <a:lstStyle/>
          <a:p>
            <a:r>
              <a:rPr lang="en-US" b="1" dirty="0"/>
              <a:t>CHRISTOPHER COLUMBUS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>
                <a:solidFill>
                  <a:srgbClr val="020102"/>
                </a:solidFill>
              </a:rPr>
              <a:t>When people in Europe began to explore the rest of the world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12289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>
                <a:solidFill>
                  <a:srgbClr val="FF0000"/>
                </a:solidFill>
              </a:rPr>
              <a:t>The caravel</a:t>
            </a:r>
          </a:p>
        </p:txBody>
      </p:sp>
      <p:pic>
        <p:nvPicPr>
          <p:cNvPr id="5" name="Picture Placeholder 4" descr="stamaria-1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53" r="-44953"/>
          <a:stretch>
            <a:fillRect/>
          </a:stretch>
        </p:blipFill>
        <p:spPr>
          <a:xfrm>
            <a:off x="342900" y="265113"/>
            <a:ext cx="8458200" cy="377348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815353"/>
          </a:xfrm>
        </p:spPr>
        <p:txBody>
          <a:bodyPr/>
          <a:lstStyle/>
          <a:p>
            <a:r>
              <a:rPr lang="en-US" dirty="0">
                <a:solidFill>
                  <a:srgbClr val="020102"/>
                </a:solidFill>
              </a:rPr>
              <a:t>The new ship was better able for the rough Atlantic Ocean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olidFill>
                  <a:srgbClr val="020102"/>
                </a:solidFill>
              </a:rPr>
              <a:t>The ships were </a:t>
            </a:r>
            <a:r>
              <a:rPr lang="en-US" b="1" dirty="0">
                <a:solidFill>
                  <a:srgbClr val="FF0000"/>
                </a:solidFill>
              </a:rPr>
              <a:t>clinker built </a:t>
            </a:r>
            <a:r>
              <a:rPr lang="en-US" dirty="0">
                <a:solidFill>
                  <a:srgbClr val="020102"/>
                </a:solidFill>
              </a:rPr>
              <a:t>(over lapping timbers to withstand the strong Atlantic waves)</a:t>
            </a:r>
          </a:p>
          <a:p>
            <a:pPr marL="400050" indent="-400050">
              <a:buFont typeface="+mj-lt"/>
              <a:buAutoNum type="romanLcPeriod"/>
            </a:pPr>
            <a:r>
              <a:rPr lang="en-US" dirty="0">
                <a:solidFill>
                  <a:srgbClr val="020102"/>
                </a:solidFill>
              </a:rPr>
              <a:t>The ships also had </a:t>
            </a:r>
            <a:r>
              <a:rPr lang="en-US" b="1" dirty="0">
                <a:solidFill>
                  <a:srgbClr val="FF0000"/>
                </a:solidFill>
              </a:rPr>
              <a:t>lateen sails </a:t>
            </a:r>
            <a:r>
              <a:rPr lang="en-US" dirty="0">
                <a:solidFill>
                  <a:srgbClr val="020102"/>
                </a:solidFill>
              </a:rPr>
              <a:t>which made them easier to navigate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40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	New instruments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957754"/>
          </a:xfrm>
        </p:spPr>
        <p:txBody>
          <a:bodyPr>
            <a:normAutofit/>
          </a:bodyPr>
          <a:lstStyle/>
          <a:p>
            <a:pPr marL="571500" indent="-571500">
              <a:buFont typeface="+mj-lt"/>
              <a:buAutoNum type="romanUcPeriod"/>
            </a:pPr>
            <a:r>
              <a:rPr lang="en-US" sz="2600" b="1" dirty="0">
                <a:solidFill>
                  <a:srgbClr val="020102"/>
                </a:solidFill>
              </a:rPr>
              <a:t>The compass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b="1" dirty="0">
                <a:solidFill>
                  <a:srgbClr val="020102"/>
                </a:solidFill>
              </a:rPr>
              <a:t>The astrolabe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b="1" dirty="0">
                <a:solidFill>
                  <a:srgbClr val="020102"/>
                </a:solidFill>
              </a:rPr>
              <a:t>The quadrant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600" b="1" dirty="0">
                <a:solidFill>
                  <a:srgbClr val="020102"/>
                </a:solidFill>
              </a:rPr>
              <a:t>Portolan charts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313403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I.	the compass</a:t>
            </a:r>
          </a:p>
        </p:txBody>
      </p:sp>
      <p:pic>
        <p:nvPicPr>
          <p:cNvPr id="5" name="Content Placeholder 4" descr="imgr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243" b="-212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sz="2600" dirty="0"/>
              <a:t>The compass allowed sailors to know which direction they were traveling in.  The magnet will always point north if you’re north of the equator</a:t>
            </a:r>
          </a:p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26184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Ii.	the astrolabe</a:t>
            </a:r>
          </a:p>
        </p:txBody>
      </p:sp>
      <p:pic>
        <p:nvPicPr>
          <p:cNvPr id="5" name="Content Placeholder 4" descr="imgres-2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9" b="46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The astrolabe measured the latitude by studying the sun during daylight hours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37641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Iii.	the quadrant</a:t>
            </a:r>
          </a:p>
        </p:txBody>
      </p:sp>
      <p:pic>
        <p:nvPicPr>
          <p:cNvPr id="5" name="Content Placeholder 4" descr="imgres-3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101" b="-1410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r>
              <a:rPr lang="en-US" sz="2600" dirty="0"/>
              <a:t>The quadrant was used to measure the latitude by studying the position of the stars in the night sky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306900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iv.	Portolan charts</a:t>
            </a:r>
          </a:p>
        </p:txBody>
      </p:sp>
      <p:pic>
        <p:nvPicPr>
          <p:cNvPr id="5" name="Content Placeholder 4" descr="cantino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4526" b="-1045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sz="2600" dirty="0"/>
          </a:p>
          <a:p>
            <a:r>
              <a:rPr lang="en-US" sz="2600" dirty="0"/>
              <a:t>Portolan charts were maps of the sea.  They recorded the shape of the coast line, winds and depth of water.</a:t>
            </a:r>
          </a:p>
          <a:p>
            <a:r>
              <a:rPr lang="en-US" sz="2600" dirty="0"/>
              <a:t>Log, line and knots was how sailors measured the speed of the ship.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9766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Christopher Columbus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600" b="1" dirty="0"/>
              <a:t>His exploration that led to the discovery of America</a:t>
            </a:r>
          </a:p>
        </p:txBody>
      </p:sp>
      <p:pic>
        <p:nvPicPr>
          <p:cNvPr id="5" name="Picture Placeholder 4" descr="columbus_piombo.jpe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36" r="-23736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69649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Columbus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0217397"/>
              </p:ext>
            </p:extLst>
          </p:nvPr>
        </p:nvGraphicFramePr>
        <p:xfrm>
          <a:off x="779463" y="1828800"/>
          <a:ext cx="7583488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1321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Columbus thought</a:t>
            </a:r>
          </a:p>
        </p:txBody>
      </p:sp>
      <p:pic>
        <p:nvPicPr>
          <p:cNvPr id="5" name="Picture Placeholder 4" descr="carta di toscanelli_jpg.jpg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5" b="1004"/>
          <a:stretch/>
        </p:blipFill>
        <p:spPr>
          <a:xfrm>
            <a:off x="342900" y="0"/>
            <a:ext cx="8458200" cy="43750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CATAY = CHINA</a:t>
            </a:r>
          </a:p>
          <a:p>
            <a:r>
              <a:rPr lang="en-US" dirty="0"/>
              <a:t>CIPANGO = JAPAN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42900" y="4586701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20102"/>
                </a:solidFill>
              </a:rPr>
              <a:t>Why in your opinion, is that part of the map showing the west coast of Africa so detailed?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20102"/>
                </a:solidFill>
              </a:rPr>
              <a:t>Mention two errors on the western side of the map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161530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p"/>
      <p:bldP spid="4" grpI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same map with u.s.a. </a:t>
            </a:r>
          </a:p>
        </p:txBody>
      </p:sp>
      <p:pic>
        <p:nvPicPr>
          <p:cNvPr id="4" name="Content Placeholder 3" descr="Atlantic_Ocean,_Toscanelli,_147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52" b="-878"/>
          <a:stretch/>
        </p:blipFill>
        <p:spPr>
          <a:xfrm>
            <a:off x="779463" y="1622986"/>
            <a:ext cx="7583488" cy="47101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387143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4000"/>
            <a:ext cx="76200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Map of world before explorations</a:t>
            </a:r>
          </a:p>
        </p:txBody>
      </p:sp>
      <p:pic>
        <p:nvPicPr>
          <p:cNvPr id="5" name="Picture Placeholder 4" descr="ptolemys_map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964" r="-30964"/>
          <a:stretch>
            <a:fillRect/>
          </a:stretch>
        </p:blipFill>
        <p:spPr>
          <a:xfrm>
            <a:off x="-1258996" y="58881"/>
            <a:ext cx="11661991" cy="50976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6028047"/>
            <a:ext cx="7620000" cy="1129553"/>
          </a:xfrm>
        </p:spPr>
        <p:txBody>
          <a:bodyPr/>
          <a:lstStyle/>
          <a:p>
            <a:r>
              <a:rPr lang="en-US" dirty="0"/>
              <a:t>The above map is the map of what people thought the world looked like before the 1400’s.</a:t>
            </a:r>
          </a:p>
        </p:txBody>
      </p:sp>
    </p:spTree>
    <p:extLst>
      <p:ext uri="{BB962C8B-B14F-4D97-AF65-F5344CB8AC3E}">
        <p14:creationId xmlns:p14="http://schemas.microsoft.com/office/powerpoint/2010/main" val="296894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Sponsorship?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sponsorship?</a:t>
            </a:r>
          </a:p>
          <a:p>
            <a:r>
              <a:rPr lang="en-US" dirty="0"/>
              <a:t>Why do you think that Columbus needed sponsorship?</a:t>
            </a:r>
          </a:p>
          <a:p>
            <a:r>
              <a:rPr lang="en-US" dirty="0"/>
              <a:t>What do you think he needed?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33040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Sponsorship</a:t>
            </a:r>
          </a:p>
        </p:txBody>
      </p:sp>
      <p:pic>
        <p:nvPicPr>
          <p:cNvPr id="5" name="Content Placeholder 4" descr="imgres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80" b="-486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Journeys of great exploration were very expensive and the people with money were the monarchs of Europe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Columbus sought sponsorship from Portugal to fund his journey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Portugal refused as they were happy with the African route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Columbus went to Spain where the King &amp; Queen, Ferdinand and Isabella, agreed to sponsor him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40254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Voyage one</a:t>
            </a:r>
          </a:p>
        </p:txBody>
      </p:sp>
      <p:pic>
        <p:nvPicPr>
          <p:cNvPr id="5" name="Content Placeholder 4" descr="imgres-1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112" b="-7011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4616793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Columbus had three ships</a:t>
            </a:r>
          </a:p>
          <a:p>
            <a:r>
              <a:rPr lang="en-US" dirty="0"/>
              <a:t>The Nina, </a:t>
            </a:r>
            <a:r>
              <a:rPr lang="en-US" dirty="0" err="1"/>
              <a:t>Pinta</a:t>
            </a:r>
            <a:r>
              <a:rPr lang="en-US" dirty="0"/>
              <a:t> and the Santa Maria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The set sail in 1492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Stopped in the Canary Islands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Columbus thought the entire journey would take three weeks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Sailors began to get scurvy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Columbus kept two logs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One log was the true distance the other a false account so that the sailors wouldn’t panic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After over two months land was discovered (San Salvador).</a:t>
            </a:r>
          </a:p>
        </p:txBody>
      </p:sp>
    </p:spTree>
    <p:extLst>
      <p:ext uri="{BB962C8B-B14F-4D97-AF65-F5344CB8AC3E}">
        <p14:creationId xmlns:p14="http://schemas.microsoft.com/office/powerpoint/2010/main" val="18839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had Columbus landed?</a:t>
            </a:r>
          </a:p>
        </p:txBody>
      </p:sp>
      <p:pic>
        <p:nvPicPr>
          <p:cNvPr id="5" name="Picture Placeholder 4" descr="NCSA-large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7" r="26537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dirty="0"/>
              <a:t>Columbus was convinced that he had finally landed in Asia.</a:t>
            </a:r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He had in fact landed in what is known today as the Caribbean Islands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273939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landing</a:t>
            </a:r>
          </a:p>
        </p:txBody>
      </p:sp>
      <p:pic>
        <p:nvPicPr>
          <p:cNvPr id="5" name="Picture Placeholder 4" descr="first-landing-of-columbus-on-the-shores-of-the-new-world-at-san-salvador-pg-reproductions.jpe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50" b="1585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What do you notice about the picture?</a:t>
            </a:r>
          </a:p>
        </p:txBody>
      </p:sp>
    </p:spTree>
    <p:extLst>
      <p:ext uri="{BB962C8B-B14F-4D97-AF65-F5344CB8AC3E}">
        <p14:creationId xmlns:p14="http://schemas.microsoft.com/office/powerpoint/2010/main" val="33364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islands</a:t>
            </a:r>
          </a:p>
        </p:txBody>
      </p:sp>
      <p:pic>
        <p:nvPicPr>
          <p:cNvPr id="5" name="Picture Placeholder 4" descr="christopher_columbus_voyages.gif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89" r="-16689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Columbus spent the three months exploring the islands of the Caribbean.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He placed the Spanish flag and Christian cross on the island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He called the locals Indians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Discovered the islands of Cuba and Hispaniola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78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Columbus &amp; the four journeys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200" b="1" dirty="0"/>
              <a:t>Between 1492 and his death in 1506 Columbus undertook four more exploration trips to the new islands</a:t>
            </a:r>
            <a:r>
              <a:rPr lang="en-US" dirty="0"/>
              <a:t>.</a:t>
            </a:r>
          </a:p>
        </p:txBody>
      </p:sp>
      <p:pic>
        <p:nvPicPr>
          <p:cNvPr id="7" name="Picture Placeholder 6" descr="Columbus map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639" r="-266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9565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years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0853" y="1568609"/>
            <a:ext cx="8254578" cy="4526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He was still convinced, up to his death, that he had discovered Asia.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Columbus was made governor of the new lands discovered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He could not understand why he couldn’t find the big Asian cities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Many more people followed the journey of Columbus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These people were extremely cruel to the locals, murdering and torturing them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Columbus was later charged with cruelty but proved his innocence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He died in 1506 a bitter and disappointed man</a:t>
            </a:r>
          </a:p>
        </p:txBody>
      </p:sp>
    </p:spTree>
    <p:extLst>
      <p:ext uri="{BB962C8B-B14F-4D97-AF65-F5344CB8AC3E}">
        <p14:creationId xmlns:p14="http://schemas.microsoft.com/office/powerpoint/2010/main" val="96083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ABOUT COLUMBUS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 this video for more information about Columbus:</a:t>
            </a:r>
          </a:p>
          <a:p>
            <a:pPr marL="0" indent="0">
              <a:buNone/>
            </a:pPr>
            <a:r>
              <a:rPr lang="en-GB" dirty="0">
                <a:solidFill>
                  <a:srgbClr val="93392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https://www.bbc.co.uk/teach/class-clips-video/ks2-christopher-columbus/z7j3hbk</a:t>
            </a:r>
            <a:endParaRPr lang="en-US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0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082D2-7039-E44C-BE45-C0374A8EE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CC463-626A-D64A-A809-67FF8E880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3200" dirty="0"/>
              <a:t>Complete the Christopher Columbus comprehension activity. </a:t>
            </a:r>
          </a:p>
          <a:p>
            <a:pPr marL="457200" indent="-457200">
              <a:buFont typeface="Calisto MT" pitchFamily="18" charset="0"/>
              <a:buAutoNum type="arabicPeriod"/>
            </a:pPr>
            <a:r>
              <a:rPr lang="en-US" sz="3200" dirty="0"/>
              <a:t>Create a story map about Christopher Columbus’ life and journeys.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39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-145811"/>
            <a:ext cx="3959352" cy="2125983"/>
          </a:xfrm>
        </p:spPr>
        <p:txBody>
          <a:bodyPr/>
          <a:lstStyle/>
          <a:p>
            <a:r>
              <a:rPr lang="en-US" sz="2600" b="1" dirty="0"/>
              <a:t>WHY did people not know what the world REALLY looked like?</a:t>
            </a:r>
          </a:p>
        </p:txBody>
      </p:sp>
      <p:pic>
        <p:nvPicPr>
          <p:cNvPr id="5" name="Picture Placeholder 4" descr="sea-monsters.jpe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360" b="-46360"/>
          <a:stretch>
            <a:fillRect/>
          </a:stretch>
        </p:blipFill>
        <p:spPr>
          <a:xfrm>
            <a:off x="4575502" y="264907"/>
            <a:ext cx="4568498" cy="632818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2400303"/>
            <a:ext cx="3959352" cy="4192790"/>
          </a:xfrm>
        </p:spPr>
        <p:txBody>
          <a:bodyPr>
            <a:noAutofit/>
          </a:bodyPr>
          <a:lstStyle/>
          <a:p>
            <a:r>
              <a:rPr lang="en-US" sz="2000" b="1" dirty="0"/>
              <a:t>People had no idea what the world really looked like because there was a fear of the unknown.</a:t>
            </a:r>
          </a:p>
          <a:p>
            <a:r>
              <a:rPr lang="en-US" sz="2000" b="1" dirty="0"/>
              <a:t>People believed that:</a:t>
            </a:r>
          </a:p>
          <a:p>
            <a:endParaRPr lang="en-US" sz="2000" b="1" dirty="0"/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There were sea monsters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The further south you travelled you would boil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/>
              <a:t>The world was flat and you would fall off the edge</a:t>
            </a:r>
          </a:p>
        </p:txBody>
      </p:sp>
    </p:spTree>
    <p:extLst>
      <p:ext uri="{BB962C8B-B14F-4D97-AF65-F5344CB8AC3E}">
        <p14:creationId xmlns:p14="http://schemas.microsoft.com/office/powerpoint/2010/main" val="191675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047" y="-50852"/>
            <a:ext cx="3962400" cy="1690221"/>
          </a:xfrm>
        </p:spPr>
        <p:txBody>
          <a:bodyPr/>
          <a:lstStyle/>
          <a:p>
            <a:r>
              <a:rPr lang="en-US" b="1" dirty="0"/>
              <a:t>Another reason why</a:t>
            </a:r>
          </a:p>
        </p:txBody>
      </p:sp>
      <p:pic>
        <p:nvPicPr>
          <p:cNvPr id="5" name="Content Placeholder 4" descr="imgres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96" r="2129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377" y="1975104"/>
            <a:ext cx="4388745" cy="32004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At this time, if people went on long sea journeys there was no way of keeping food fresh.</a:t>
            </a:r>
          </a:p>
          <a:p>
            <a:r>
              <a:rPr lang="en-US" dirty="0"/>
              <a:t>Without continued fresh food many sailors would develop an illness called scurvy.</a:t>
            </a:r>
          </a:p>
          <a:p>
            <a:r>
              <a:rPr lang="en-US" dirty="0"/>
              <a:t>Scurvy is caused by a lack of vitamin C. It resulted in people: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Losing teeth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Scaly, dry 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Hair falling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Bleeding in the muscles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Stopping of bone growth</a:t>
            </a:r>
          </a:p>
        </p:txBody>
      </p:sp>
    </p:spTree>
    <p:extLst>
      <p:ext uri="{BB962C8B-B14F-4D97-AF65-F5344CB8AC3E}">
        <p14:creationId xmlns:p14="http://schemas.microsoft.com/office/powerpoint/2010/main" val="389470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explore?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20102"/>
                </a:solidFill>
              </a:rPr>
              <a:t>There were three main reasons why Europeans wanted to explore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20102"/>
                </a:solidFill>
              </a:rPr>
              <a:t>TRADE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20102"/>
                </a:solidFill>
              </a:rPr>
              <a:t>RELIGION</a:t>
            </a:r>
          </a:p>
          <a:p>
            <a:pPr marL="342900" indent="-342900">
              <a:buFont typeface="+mj-lt"/>
              <a:buAutoNum type="arabicPeriod"/>
            </a:pPr>
            <a:r>
              <a:rPr lang="en-US" b="1" dirty="0">
                <a:solidFill>
                  <a:srgbClr val="020102"/>
                </a:solidFill>
              </a:rPr>
              <a:t>EMPIRE BUILDING</a:t>
            </a:r>
          </a:p>
        </p:txBody>
      </p:sp>
    </p:spTree>
    <p:extLst>
      <p:ext uri="{BB962C8B-B14F-4D97-AF65-F5344CB8AC3E}">
        <p14:creationId xmlns:p14="http://schemas.microsoft.com/office/powerpoint/2010/main" val="125177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914400" indent="-914400">
              <a:buFont typeface="+mj-lt"/>
              <a:buAutoNum type="arabicPeriod"/>
            </a:pPr>
            <a:r>
              <a:rPr lang="en-US" b="1" dirty="0"/>
              <a:t>trade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511953"/>
            <a:ext cx="9144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Europeans had, up to this point in history, had trade links with India, China and the Spice Islands</a:t>
            </a:r>
          </a:p>
          <a:p>
            <a:endParaRPr lang="en-US" sz="2200" b="1" dirty="0">
              <a:solidFill>
                <a:srgbClr val="02010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Spices and silks were very valuable commodities in Medieval Europe because they were used in cooking, medicines and dye for clothes</a:t>
            </a:r>
          </a:p>
          <a:p>
            <a:pPr marL="342900" indent="-342900">
              <a:buFont typeface="Arial"/>
              <a:buChar char="•"/>
            </a:pPr>
            <a:endParaRPr lang="en-US" sz="2200" b="1" dirty="0">
              <a:solidFill>
                <a:srgbClr val="02010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Getting these goods would take months and years</a:t>
            </a:r>
          </a:p>
          <a:p>
            <a:pPr marL="342900" indent="-342900">
              <a:buFont typeface="Arial"/>
              <a:buChar char="•"/>
            </a:pPr>
            <a:endParaRPr lang="en-US" sz="2200" b="1" dirty="0">
              <a:solidFill>
                <a:srgbClr val="02010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Then the trade routes became dangerous with the growth of the </a:t>
            </a:r>
          </a:p>
          <a:p>
            <a:r>
              <a:rPr lang="en-US" sz="2200" b="1" dirty="0">
                <a:solidFill>
                  <a:srgbClr val="020102"/>
                </a:solidFill>
              </a:rPr>
              <a:t>Turkish Empire</a:t>
            </a:r>
          </a:p>
          <a:p>
            <a:endParaRPr lang="en-US" sz="2200" b="1" dirty="0">
              <a:solidFill>
                <a:srgbClr val="02010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The Muslim Turks were enemies of the European Christians</a:t>
            </a:r>
          </a:p>
          <a:p>
            <a:pPr marL="342900" indent="-342900">
              <a:buFont typeface="Arial"/>
              <a:buChar char="•"/>
            </a:pPr>
            <a:endParaRPr lang="en-US" sz="2200" b="1" dirty="0">
              <a:solidFill>
                <a:srgbClr val="020102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200" b="1" dirty="0">
                <a:solidFill>
                  <a:srgbClr val="020102"/>
                </a:solidFill>
              </a:rPr>
              <a:t>The European population also began to rise and therefore there </a:t>
            </a:r>
          </a:p>
          <a:p>
            <a:r>
              <a:rPr lang="en-US" sz="2200" b="1" dirty="0">
                <a:solidFill>
                  <a:srgbClr val="020102"/>
                </a:solidFill>
              </a:rPr>
              <a:t>was a greater demand on these goods</a:t>
            </a:r>
          </a:p>
        </p:txBody>
      </p:sp>
    </p:spTree>
    <p:extLst>
      <p:ext uri="{BB962C8B-B14F-4D97-AF65-F5344CB8AC3E}">
        <p14:creationId xmlns:p14="http://schemas.microsoft.com/office/powerpoint/2010/main" val="189849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	religion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199" y="1839784"/>
            <a:ext cx="893001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600" b="1" dirty="0">
                <a:solidFill>
                  <a:srgbClr val="020102"/>
                </a:solidFill>
              </a:rPr>
              <a:t>At this time, most Europeans were Christian</a:t>
            </a:r>
          </a:p>
          <a:p>
            <a:pPr marL="285750" indent="-285750">
              <a:buFont typeface="Arial"/>
              <a:buChar char="•"/>
            </a:pPr>
            <a:endParaRPr lang="en-US" sz="2600" b="1" dirty="0">
              <a:solidFill>
                <a:srgbClr val="020102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600" b="1" dirty="0">
                <a:solidFill>
                  <a:srgbClr val="020102"/>
                </a:solidFill>
              </a:rPr>
              <a:t>Europeans believed it was there duty to spread the </a:t>
            </a:r>
          </a:p>
          <a:p>
            <a:r>
              <a:rPr lang="en-US" sz="2600" b="1" dirty="0">
                <a:solidFill>
                  <a:srgbClr val="020102"/>
                </a:solidFill>
              </a:rPr>
              <a:t>message of the Christian God</a:t>
            </a:r>
          </a:p>
          <a:p>
            <a:endParaRPr lang="en-US" sz="2600" b="1" dirty="0">
              <a:solidFill>
                <a:srgbClr val="02010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>
                <a:solidFill>
                  <a:srgbClr val="020102"/>
                </a:solidFill>
              </a:rPr>
              <a:t>As a result most of the ships that went on these journeys </a:t>
            </a:r>
          </a:p>
          <a:p>
            <a:r>
              <a:rPr lang="en-US" sz="2600" b="1" dirty="0">
                <a:solidFill>
                  <a:srgbClr val="020102"/>
                </a:solidFill>
              </a:rPr>
              <a:t>brought with them priests and the aim was to convert people in the countries they conquered to Christianity</a:t>
            </a:r>
          </a:p>
        </p:txBody>
      </p:sp>
    </p:spTree>
    <p:extLst>
      <p:ext uri="{BB962C8B-B14F-4D97-AF65-F5344CB8AC3E}">
        <p14:creationId xmlns:p14="http://schemas.microsoft.com/office/powerpoint/2010/main" val="55547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	</a:t>
            </a:r>
            <a:r>
              <a:rPr lang="en-US" b="1" dirty="0"/>
              <a:t>Empire building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0768" y="2051538"/>
            <a:ext cx="859692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600" b="1" dirty="0">
                <a:solidFill>
                  <a:srgbClr val="020102"/>
                </a:solidFill>
              </a:rPr>
              <a:t>Many European countries wanted to build empires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02010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>
                <a:solidFill>
                  <a:srgbClr val="020102"/>
                </a:solidFill>
              </a:rPr>
              <a:t>They wanted to control new lands and exploit the natural resources</a:t>
            </a:r>
          </a:p>
          <a:p>
            <a:pPr marL="457200" indent="-457200">
              <a:buFont typeface="Arial"/>
              <a:buChar char="•"/>
            </a:pPr>
            <a:endParaRPr lang="en-US" sz="2600" b="1" dirty="0">
              <a:solidFill>
                <a:srgbClr val="020102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600" b="1" dirty="0">
                <a:solidFill>
                  <a:srgbClr val="020102"/>
                </a:solidFill>
              </a:rPr>
              <a:t>Europeans thought that they were superior (better) than the people of the countries they conquered</a:t>
            </a:r>
          </a:p>
        </p:txBody>
      </p:sp>
    </p:spTree>
    <p:extLst>
      <p:ext uri="{BB962C8B-B14F-4D97-AF65-F5344CB8AC3E}">
        <p14:creationId xmlns:p14="http://schemas.microsoft.com/office/powerpoint/2010/main" val="335716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794000"/>
            <a:ext cx="7583487" cy="1539875"/>
          </a:xfrm>
        </p:spPr>
        <p:txBody>
          <a:bodyPr/>
          <a:lstStyle/>
          <a:p>
            <a:r>
              <a:rPr lang="en-US" b="1" dirty="0"/>
              <a:t>What helped them explore?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New ship called a caravel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600" b="1" dirty="0">
                <a:solidFill>
                  <a:srgbClr val="FF0000"/>
                </a:solidFill>
              </a:rPr>
              <a:t>New navigational instruments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Eóin Houlihan </a:t>
            </a:r>
          </a:p>
        </p:txBody>
      </p:sp>
    </p:spTree>
    <p:extLst>
      <p:ext uri="{BB962C8B-B14F-4D97-AF65-F5344CB8AC3E}">
        <p14:creationId xmlns:p14="http://schemas.microsoft.com/office/powerpoint/2010/main" val="9205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1288</TotalTime>
  <Words>1077</Words>
  <Application>Microsoft Macintosh PowerPoint</Application>
  <PresentationFormat>On-screen Show (4:3)</PresentationFormat>
  <Paragraphs>160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Calisto MT</vt:lpstr>
      <vt:lpstr>Perpetua Titling MT</vt:lpstr>
      <vt:lpstr>Precedent</vt:lpstr>
      <vt:lpstr>CHRISTOPHER COLUMBUS</vt:lpstr>
      <vt:lpstr>Map of world before explorations</vt:lpstr>
      <vt:lpstr>WHY did people not know what the world REALLY looked like?</vt:lpstr>
      <vt:lpstr>Another reason why</vt:lpstr>
      <vt:lpstr>Why explore?</vt:lpstr>
      <vt:lpstr>trade</vt:lpstr>
      <vt:lpstr>2. religion</vt:lpstr>
      <vt:lpstr>3. Empire building</vt:lpstr>
      <vt:lpstr>What helped them explore?</vt:lpstr>
      <vt:lpstr>The caravel</vt:lpstr>
      <vt:lpstr>2. New instruments</vt:lpstr>
      <vt:lpstr>I. the compass</vt:lpstr>
      <vt:lpstr>Ii. the astrolabe</vt:lpstr>
      <vt:lpstr>Iii. the quadrant</vt:lpstr>
      <vt:lpstr>iv. Portolan charts</vt:lpstr>
      <vt:lpstr>Christopher Columbus</vt:lpstr>
      <vt:lpstr>Columbus</vt:lpstr>
      <vt:lpstr>What Columbus thought</vt:lpstr>
      <vt:lpstr>The same map with u.s.a. </vt:lpstr>
      <vt:lpstr>Sponsorship?</vt:lpstr>
      <vt:lpstr>Sponsorship</vt:lpstr>
      <vt:lpstr>Voyage one</vt:lpstr>
      <vt:lpstr>Where had Columbus landed?</vt:lpstr>
      <vt:lpstr>The landing</vt:lpstr>
      <vt:lpstr>On the islands</vt:lpstr>
      <vt:lpstr>Columbus &amp; the four journeys </vt:lpstr>
      <vt:lpstr>Final years</vt:lpstr>
      <vt:lpstr>MORE ABOUT COLUMBUS</vt:lpstr>
      <vt:lpstr>activities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Explorations</dc:title>
  <dc:creator>Microsoft Office User</dc:creator>
  <cp:lastModifiedBy>sarah wilcox</cp:lastModifiedBy>
  <cp:revision>47</cp:revision>
  <dcterms:created xsi:type="dcterms:W3CDTF">2012-11-08T17:49:54Z</dcterms:created>
  <dcterms:modified xsi:type="dcterms:W3CDTF">2020-04-27T12:05:14Z</dcterms:modified>
</cp:coreProperties>
</file>