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7"/>
  </p:notesMasterIdLst>
  <p:handoutMasterIdLst>
    <p:handoutMasterId r:id="rId18"/>
  </p:handoutMasterIdLst>
  <p:sldIdLst>
    <p:sldId id="261" r:id="rId2"/>
    <p:sldId id="258" r:id="rId3"/>
    <p:sldId id="263" r:id="rId4"/>
    <p:sldId id="456" r:id="rId5"/>
    <p:sldId id="485" r:id="rId6"/>
    <p:sldId id="484" r:id="rId7"/>
    <p:sldId id="486" r:id="rId8"/>
    <p:sldId id="487" r:id="rId9"/>
    <p:sldId id="488" r:id="rId10"/>
    <p:sldId id="490" r:id="rId11"/>
    <p:sldId id="492" r:id="rId12"/>
    <p:sldId id="491" r:id="rId13"/>
    <p:sldId id="470" r:id="rId14"/>
    <p:sldId id="483" r:id="rId15"/>
    <p:sldId id="350" r:id="rId16"/>
  </p:sldIdLst>
  <p:sldSz cx="9144000" cy="6858000" type="screen4x3"/>
  <p:notesSz cx="6858000" cy="9144000"/>
  <p:embeddedFontLst>
    <p:embeddedFont>
      <p:font typeface="BPreplay" panose="02000503000000020004" charset="0"/>
      <p:regular r:id="rId19"/>
      <p:bold r:id="rId20"/>
      <p:italic r:id="rId21"/>
      <p:boldItalic r:id="rId22"/>
    </p:embeddedFont>
    <p:embeddedFont>
      <p:font typeface="Calibri" panose="020F0502020204030204" pitchFamily="34" charset="0"/>
      <p:regular r:id="rId23"/>
      <p:bold r:id="rId24"/>
      <p:italic r:id="rId25"/>
      <p:boldItalic r:id="rId26"/>
    </p:embeddedFont>
    <p:embeddedFont>
      <p:font typeface="Sassoon Infant Md" panose="02000603050000020003" charset="0"/>
      <p:regular r:id="rId27"/>
    </p:embeddedFont>
    <p:embeddedFont>
      <p:font typeface="Sassoon Infant Rg" panose="02000503030000020003" charset="0"/>
      <p:regular r:id="rId28"/>
      <p:bold r:id="rId29"/>
    </p:embeddedFont>
  </p:embeddedFontLst>
  <p:defaultTextStyle>
    <a:defPPr>
      <a:defRPr lang="en-US"/>
    </a:defPPr>
    <a:lvl1pPr algn="l" rtl="0" eaLnBrk="0" fontAlgn="base" hangingPunct="0">
      <a:spcBef>
        <a:spcPct val="0"/>
      </a:spcBef>
      <a:spcAft>
        <a:spcPct val="0"/>
      </a:spcAft>
      <a:defRPr kern="1200">
        <a:solidFill>
          <a:schemeClr val="tx1"/>
        </a:solidFill>
        <a:latin typeface="Sassoon Infant Rg" panose="02000503030000020003" pitchFamily="50" charset="0"/>
        <a:ea typeface="+mn-ea"/>
        <a:cs typeface="+mn-cs"/>
      </a:defRPr>
    </a:lvl1pPr>
    <a:lvl2pPr marL="457200" algn="l" rtl="0" eaLnBrk="0" fontAlgn="base" hangingPunct="0">
      <a:spcBef>
        <a:spcPct val="0"/>
      </a:spcBef>
      <a:spcAft>
        <a:spcPct val="0"/>
      </a:spcAft>
      <a:defRPr kern="1200">
        <a:solidFill>
          <a:schemeClr val="tx1"/>
        </a:solidFill>
        <a:latin typeface="Sassoon Infant Rg" panose="02000503030000020003" pitchFamily="50" charset="0"/>
        <a:ea typeface="+mn-ea"/>
        <a:cs typeface="+mn-cs"/>
      </a:defRPr>
    </a:lvl2pPr>
    <a:lvl3pPr marL="914400" algn="l" rtl="0" eaLnBrk="0" fontAlgn="base" hangingPunct="0">
      <a:spcBef>
        <a:spcPct val="0"/>
      </a:spcBef>
      <a:spcAft>
        <a:spcPct val="0"/>
      </a:spcAft>
      <a:defRPr kern="1200">
        <a:solidFill>
          <a:schemeClr val="tx1"/>
        </a:solidFill>
        <a:latin typeface="Sassoon Infant Rg" panose="02000503030000020003" pitchFamily="50" charset="0"/>
        <a:ea typeface="+mn-ea"/>
        <a:cs typeface="+mn-cs"/>
      </a:defRPr>
    </a:lvl3pPr>
    <a:lvl4pPr marL="1371600" algn="l" rtl="0" eaLnBrk="0" fontAlgn="base" hangingPunct="0">
      <a:spcBef>
        <a:spcPct val="0"/>
      </a:spcBef>
      <a:spcAft>
        <a:spcPct val="0"/>
      </a:spcAft>
      <a:defRPr kern="1200">
        <a:solidFill>
          <a:schemeClr val="tx1"/>
        </a:solidFill>
        <a:latin typeface="Sassoon Infant Rg" panose="02000503030000020003" pitchFamily="50" charset="0"/>
        <a:ea typeface="+mn-ea"/>
        <a:cs typeface="+mn-cs"/>
      </a:defRPr>
    </a:lvl4pPr>
    <a:lvl5pPr marL="1828800" algn="l" rtl="0" eaLnBrk="0" fontAlgn="base" hangingPunct="0">
      <a:spcBef>
        <a:spcPct val="0"/>
      </a:spcBef>
      <a:spcAft>
        <a:spcPct val="0"/>
      </a:spcAft>
      <a:defRPr kern="1200">
        <a:solidFill>
          <a:schemeClr val="tx1"/>
        </a:solidFill>
        <a:latin typeface="Sassoon Infant Rg" panose="02000503030000020003" pitchFamily="50" charset="0"/>
        <a:ea typeface="+mn-ea"/>
        <a:cs typeface="+mn-cs"/>
      </a:defRPr>
    </a:lvl5pPr>
    <a:lvl6pPr marL="2286000" algn="l" defTabSz="914400" rtl="0" eaLnBrk="1" latinLnBrk="0" hangingPunct="1">
      <a:defRPr kern="1200">
        <a:solidFill>
          <a:schemeClr val="tx1"/>
        </a:solidFill>
        <a:latin typeface="Sassoon Infant Rg" panose="02000503030000020003" pitchFamily="50" charset="0"/>
        <a:ea typeface="+mn-ea"/>
        <a:cs typeface="+mn-cs"/>
      </a:defRPr>
    </a:lvl6pPr>
    <a:lvl7pPr marL="2743200" algn="l" defTabSz="914400" rtl="0" eaLnBrk="1" latinLnBrk="0" hangingPunct="1">
      <a:defRPr kern="1200">
        <a:solidFill>
          <a:schemeClr val="tx1"/>
        </a:solidFill>
        <a:latin typeface="Sassoon Infant Rg" panose="02000503030000020003" pitchFamily="50" charset="0"/>
        <a:ea typeface="+mn-ea"/>
        <a:cs typeface="+mn-cs"/>
      </a:defRPr>
    </a:lvl7pPr>
    <a:lvl8pPr marL="3200400" algn="l" defTabSz="914400" rtl="0" eaLnBrk="1" latinLnBrk="0" hangingPunct="1">
      <a:defRPr kern="1200">
        <a:solidFill>
          <a:schemeClr val="tx1"/>
        </a:solidFill>
        <a:latin typeface="Sassoon Infant Rg" panose="02000503030000020003" pitchFamily="50" charset="0"/>
        <a:ea typeface="+mn-ea"/>
        <a:cs typeface="+mn-cs"/>
      </a:defRPr>
    </a:lvl8pPr>
    <a:lvl9pPr marL="3657600" algn="l" defTabSz="914400" rtl="0" eaLnBrk="1" latinLnBrk="0" hangingPunct="1">
      <a:defRPr kern="1200">
        <a:solidFill>
          <a:schemeClr val="tx1"/>
        </a:solidFill>
        <a:latin typeface="Sassoon Infant Rg" panose="02000503030000020003" pitchFamily="50" charset="0"/>
        <a:ea typeface="+mn-ea"/>
        <a:cs typeface="+mn-cs"/>
      </a:defRPr>
    </a:lvl9pPr>
  </p:defaultTextStyle>
  <p:extLst>
    <p:ext uri="{EFAFB233-063F-42B5-8137-9DF3F51BA10A}">
      <p15:sldGuideLst xmlns:p15="http://schemas.microsoft.com/office/powerpoint/2012/main" xmlns="">
        <p15:guide id="1" orient="horz" pos="2183">
          <p15:clr>
            <a:srgbClr val="A4A3A4"/>
          </p15:clr>
        </p15:guide>
        <p15:guide id="2" pos="2880">
          <p15:clr>
            <a:srgbClr val="A4A3A4"/>
          </p15:clr>
        </p15:guide>
        <p15:guide id="3" pos="5307">
          <p15:clr>
            <a:srgbClr val="A4A3A4"/>
          </p15:clr>
        </p15:guide>
        <p15:guide id="4" orient="horz" pos="3997">
          <p15:clr>
            <a:srgbClr val="A4A3A4"/>
          </p15:clr>
        </p15:guide>
        <p15:guide id="5" pos="521">
          <p15:clr>
            <a:srgbClr val="A4A3A4"/>
          </p15:clr>
        </p15:guide>
        <p15:guide id="6" orient="horz" pos="1502">
          <p15:clr>
            <a:srgbClr val="A4A3A4"/>
          </p15:clr>
        </p15:guide>
        <p15:guide id="7" orient="horz" pos="459">
          <p15:clr>
            <a:srgbClr val="A4A3A4"/>
          </p15:clr>
        </p15:guide>
        <p15:guide id="8" orient="horz" pos="3884">
          <p15:clr>
            <a:srgbClr val="A4A3A4"/>
          </p15:clr>
        </p15:guide>
        <p15:guide id="9" pos="5216">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44B"/>
    <a:srgbClr val="FFD550"/>
    <a:srgbClr val="F8A9A9"/>
    <a:srgbClr val="DE7E7E"/>
    <a:srgbClr val="D04847"/>
    <a:srgbClr val="6588D3"/>
    <a:srgbClr val="5C7ECF"/>
    <a:srgbClr val="EE79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99" autoAdjust="0"/>
    <p:restoredTop sz="94660"/>
  </p:normalViewPr>
  <p:slideViewPr>
    <p:cSldViewPr snapToGrid="0">
      <p:cViewPr>
        <p:scale>
          <a:sx n="98" d="100"/>
          <a:sy n="98" d="100"/>
        </p:scale>
        <p:origin x="-642" y="480"/>
      </p:cViewPr>
      <p:guideLst>
        <p:guide orient="horz" pos="2183"/>
        <p:guide orient="horz" pos="3997"/>
        <p:guide orient="horz" pos="1502"/>
        <p:guide orient="horz" pos="459"/>
        <p:guide orient="horz" pos="3884"/>
        <p:guide pos="2880"/>
        <p:guide pos="5307"/>
        <p:guide pos="521"/>
        <p:guide pos="5216"/>
      </p:guideLst>
    </p:cSldViewPr>
  </p:slideViewPr>
  <p:notesTextViewPr>
    <p:cViewPr>
      <p:scale>
        <a:sx n="3" d="2"/>
        <a:sy n="3" d="2"/>
      </p:scale>
      <p:origin x="0" y="0"/>
    </p:cViewPr>
  </p:notesTextViewPr>
  <p:notesViewPr>
    <p:cSldViewPr snapToGrid="0">
      <p:cViewPr varScale="1">
        <p:scale>
          <a:sx n="86" d="100"/>
          <a:sy n="86" d="100"/>
        </p:scale>
        <p:origin x="2928"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7.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ECB0FF04-5985-44A4-B917-AADAE11E2EB7}" type="datetimeFigureOut">
              <a:rPr lang="en-GB"/>
              <a:pPr>
                <a:defRPr/>
              </a:pPr>
              <a:t>21/05/2020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42E63EC7-BFF7-48BC-A834-7F81B172AFE7}" type="slidenum">
              <a:rPr lang="en-GB"/>
              <a:pPr>
                <a:defRPr/>
              </a:pPr>
              <a:t>‹#›</a:t>
            </a:fld>
            <a:endParaRPr lang="en-GB"/>
          </a:p>
        </p:txBody>
      </p:sp>
    </p:spTree>
    <p:extLst>
      <p:ext uri="{BB962C8B-B14F-4D97-AF65-F5344CB8AC3E}">
        <p14:creationId xmlns:p14="http://schemas.microsoft.com/office/powerpoint/2010/main" val="3638132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9E64DE4F-AAC5-40F5-A9E6-975B9D53E470}" type="datetimeFigureOut">
              <a:rPr lang="en-GB"/>
              <a:pPr>
                <a:defRPr/>
              </a:pPr>
              <a:t>21/05/2020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0459A408-0040-4D19-BB16-2C7C1C86F07D}" type="slidenum">
              <a:rPr lang="en-GB"/>
              <a:pPr>
                <a:defRPr/>
              </a:pPr>
              <a:t>‹#›</a:t>
            </a:fld>
            <a:endParaRPr lang="en-GB"/>
          </a:p>
        </p:txBody>
      </p:sp>
    </p:spTree>
    <p:extLst>
      <p:ext uri="{BB962C8B-B14F-4D97-AF65-F5344CB8AC3E}">
        <p14:creationId xmlns:p14="http://schemas.microsoft.com/office/powerpoint/2010/main" val="154372933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pPr fontAlgn="base">
              <a:spcBef>
                <a:spcPct val="0"/>
              </a:spcBef>
              <a:spcAft>
                <a:spcPct val="0"/>
              </a:spcAft>
            </a:pPr>
            <a:fld id="{A24F2665-2A37-4390-85AB-9E59DE1928E2}" type="slidenum">
              <a:rPr lang="en-GB" altLang="en-US" smtClean="0">
                <a:latin typeface="Calibri" panose="020F0502020204030204" pitchFamily="34" charset="0"/>
              </a:rPr>
              <a:pPr fontAlgn="base">
                <a:spcBef>
                  <a:spcPct val="0"/>
                </a:spcBef>
                <a:spcAft>
                  <a:spcPct val="0"/>
                </a:spcAft>
              </a:pPr>
              <a:t>4</a:t>
            </a:fld>
            <a:endParaRPr lang="en-GB" altLang="en-US" smtClean="0">
              <a:latin typeface="Calibri" panose="020F0502020204030204" pitchFamily="34" charset="0"/>
            </a:endParaRPr>
          </a:p>
        </p:txBody>
      </p:sp>
    </p:spTree>
    <p:extLst>
      <p:ext uri="{BB962C8B-B14F-4D97-AF65-F5344CB8AC3E}">
        <p14:creationId xmlns:p14="http://schemas.microsoft.com/office/powerpoint/2010/main" val="40418131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pPr fontAlgn="base">
              <a:spcBef>
                <a:spcPct val="0"/>
              </a:spcBef>
              <a:spcAft>
                <a:spcPct val="0"/>
              </a:spcAft>
            </a:pPr>
            <a:fld id="{D954E3F3-81DB-4930-817D-4EA36A84C0F7}" type="slidenum">
              <a:rPr lang="en-GB" altLang="en-US" smtClean="0">
                <a:latin typeface="Calibri" panose="020F0502020204030204" pitchFamily="34" charset="0"/>
              </a:rPr>
              <a:pPr fontAlgn="base">
                <a:spcBef>
                  <a:spcPct val="0"/>
                </a:spcBef>
                <a:spcAft>
                  <a:spcPct val="0"/>
                </a:spcAft>
              </a:pPr>
              <a:t>13</a:t>
            </a:fld>
            <a:endParaRPr lang="en-GB" altLang="en-US" smtClean="0">
              <a:latin typeface="Calibri" panose="020F0502020204030204" pitchFamily="34" charset="0"/>
            </a:endParaRPr>
          </a:p>
        </p:txBody>
      </p:sp>
    </p:spTree>
    <p:extLst>
      <p:ext uri="{BB962C8B-B14F-4D97-AF65-F5344CB8AC3E}">
        <p14:creationId xmlns:p14="http://schemas.microsoft.com/office/powerpoint/2010/main" val="8225542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pPr fontAlgn="base">
              <a:spcBef>
                <a:spcPct val="0"/>
              </a:spcBef>
              <a:spcAft>
                <a:spcPct val="0"/>
              </a:spcAft>
            </a:pPr>
            <a:fld id="{3AD11228-DC18-4005-8AC3-C44EDCF3CD4A}" type="slidenum">
              <a:rPr lang="en-GB" altLang="en-US" smtClean="0">
                <a:latin typeface="Calibri" panose="020F0502020204030204" pitchFamily="34" charset="0"/>
              </a:rPr>
              <a:pPr fontAlgn="base">
                <a:spcBef>
                  <a:spcPct val="0"/>
                </a:spcBef>
                <a:spcAft>
                  <a:spcPct val="0"/>
                </a:spcAft>
              </a:pPr>
              <a:t>5</a:t>
            </a:fld>
            <a:endParaRPr lang="en-GB" altLang="en-US" smtClean="0">
              <a:latin typeface="Calibri" panose="020F0502020204030204" pitchFamily="34" charset="0"/>
            </a:endParaRPr>
          </a:p>
        </p:txBody>
      </p:sp>
    </p:spTree>
    <p:extLst>
      <p:ext uri="{BB962C8B-B14F-4D97-AF65-F5344CB8AC3E}">
        <p14:creationId xmlns:p14="http://schemas.microsoft.com/office/powerpoint/2010/main" val="8177547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pPr fontAlgn="base">
              <a:spcBef>
                <a:spcPct val="0"/>
              </a:spcBef>
              <a:spcAft>
                <a:spcPct val="0"/>
              </a:spcAft>
            </a:pPr>
            <a:fld id="{A9E2DB73-C47D-4DBF-B38B-7E9065DA1285}" type="slidenum">
              <a:rPr lang="en-GB" altLang="en-US" smtClean="0">
                <a:latin typeface="Calibri" panose="020F0502020204030204" pitchFamily="34" charset="0"/>
              </a:rPr>
              <a:pPr fontAlgn="base">
                <a:spcBef>
                  <a:spcPct val="0"/>
                </a:spcBef>
                <a:spcAft>
                  <a:spcPct val="0"/>
                </a:spcAft>
              </a:pPr>
              <a:t>6</a:t>
            </a:fld>
            <a:endParaRPr lang="en-GB" altLang="en-US" smtClean="0">
              <a:latin typeface="Calibri" panose="020F0502020204030204" pitchFamily="34" charset="0"/>
            </a:endParaRPr>
          </a:p>
        </p:txBody>
      </p:sp>
    </p:spTree>
    <p:extLst>
      <p:ext uri="{BB962C8B-B14F-4D97-AF65-F5344CB8AC3E}">
        <p14:creationId xmlns:p14="http://schemas.microsoft.com/office/powerpoint/2010/main" val="41851359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pPr fontAlgn="base">
              <a:spcBef>
                <a:spcPct val="0"/>
              </a:spcBef>
              <a:spcAft>
                <a:spcPct val="0"/>
              </a:spcAft>
            </a:pPr>
            <a:fld id="{590219B2-60B7-4565-991B-D2CA95F84BF6}" type="slidenum">
              <a:rPr lang="en-GB" altLang="en-US" smtClean="0">
                <a:latin typeface="Calibri" panose="020F0502020204030204" pitchFamily="34" charset="0"/>
              </a:rPr>
              <a:pPr fontAlgn="base">
                <a:spcBef>
                  <a:spcPct val="0"/>
                </a:spcBef>
                <a:spcAft>
                  <a:spcPct val="0"/>
                </a:spcAft>
              </a:pPr>
              <a:t>7</a:t>
            </a:fld>
            <a:endParaRPr lang="en-GB" altLang="en-US" smtClean="0">
              <a:latin typeface="Calibri" panose="020F0502020204030204" pitchFamily="34" charset="0"/>
            </a:endParaRPr>
          </a:p>
        </p:txBody>
      </p:sp>
    </p:spTree>
    <p:extLst>
      <p:ext uri="{BB962C8B-B14F-4D97-AF65-F5344CB8AC3E}">
        <p14:creationId xmlns:p14="http://schemas.microsoft.com/office/powerpoint/2010/main" val="1221323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pPr fontAlgn="base">
              <a:spcBef>
                <a:spcPct val="0"/>
              </a:spcBef>
              <a:spcAft>
                <a:spcPct val="0"/>
              </a:spcAft>
            </a:pPr>
            <a:fld id="{5808796D-975A-4EEA-A777-59A55BEF9C41}" type="slidenum">
              <a:rPr lang="en-GB" altLang="en-US" smtClean="0">
                <a:latin typeface="Calibri" panose="020F0502020204030204" pitchFamily="34" charset="0"/>
              </a:rPr>
              <a:pPr fontAlgn="base">
                <a:spcBef>
                  <a:spcPct val="0"/>
                </a:spcBef>
                <a:spcAft>
                  <a:spcPct val="0"/>
                </a:spcAft>
              </a:pPr>
              <a:t>8</a:t>
            </a:fld>
            <a:endParaRPr lang="en-GB" altLang="en-US" smtClean="0">
              <a:latin typeface="Calibri" panose="020F0502020204030204" pitchFamily="34" charset="0"/>
            </a:endParaRPr>
          </a:p>
        </p:txBody>
      </p:sp>
    </p:spTree>
    <p:extLst>
      <p:ext uri="{BB962C8B-B14F-4D97-AF65-F5344CB8AC3E}">
        <p14:creationId xmlns:p14="http://schemas.microsoft.com/office/powerpoint/2010/main" val="22323393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pPr fontAlgn="base">
              <a:spcBef>
                <a:spcPct val="0"/>
              </a:spcBef>
              <a:spcAft>
                <a:spcPct val="0"/>
              </a:spcAft>
            </a:pPr>
            <a:fld id="{C7130E3F-D756-4F49-B51D-61D80ED4EF5D}" type="slidenum">
              <a:rPr lang="en-GB" altLang="en-US" smtClean="0">
                <a:latin typeface="Calibri" panose="020F0502020204030204" pitchFamily="34" charset="0"/>
              </a:rPr>
              <a:pPr fontAlgn="base">
                <a:spcBef>
                  <a:spcPct val="0"/>
                </a:spcBef>
                <a:spcAft>
                  <a:spcPct val="0"/>
                </a:spcAft>
              </a:pPr>
              <a:t>9</a:t>
            </a:fld>
            <a:endParaRPr lang="en-GB" altLang="en-US" smtClean="0">
              <a:latin typeface="Calibri" panose="020F0502020204030204" pitchFamily="34" charset="0"/>
            </a:endParaRPr>
          </a:p>
        </p:txBody>
      </p:sp>
    </p:spTree>
    <p:extLst>
      <p:ext uri="{BB962C8B-B14F-4D97-AF65-F5344CB8AC3E}">
        <p14:creationId xmlns:p14="http://schemas.microsoft.com/office/powerpoint/2010/main" val="13795529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pPr fontAlgn="base">
              <a:spcBef>
                <a:spcPct val="0"/>
              </a:spcBef>
              <a:spcAft>
                <a:spcPct val="0"/>
              </a:spcAft>
            </a:pPr>
            <a:fld id="{BB2AE44D-47D0-4F29-8688-A4C0FE992D2B}" type="slidenum">
              <a:rPr lang="en-GB" altLang="en-US" smtClean="0">
                <a:latin typeface="Calibri" panose="020F0502020204030204" pitchFamily="34" charset="0"/>
              </a:rPr>
              <a:pPr fontAlgn="base">
                <a:spcBef>
                  <a:spcPct val="0"/>
                </a:spcBef>
                <a:spcAft>
                  <a:spcPct val="0"/>
                </a:spcAft>
              </a:pPr>
              <a:t>10</a:t>
            </a:fld>
            <a:endParaRPr lang="en-GB" altLang="en-US" smtClean="0">
              <a:latin typeface="Calibri" panose="020F0502020204030204" pitchFamily="34" charset="0"/>
            </a:endParaRPr>
          </a:p>
        </p:txBody>
      </p:sp>
    </p:spTree>
    <p:extLst>
      <p:ext uri="{BB962C8B-B14F-4D97-AF65-F5344CB8AC3E}">
        <p14:creationId xmlns:p14="http://schemas.microsoft.com/office/powerpoint/2010/main" val="32360054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pPr fontAlgn="base">
              <a:spcBef>
                <a:spcPct val="0"/>
              </a:spcBef>
              <a:spcAft>
                <a:spcPct val="0"/>
              </a:spcAft>
            </a:pPr>
            <a:fld id="{1DAEBA5D-715E-452D-9DC5-0C3050BD035D}" type="slidenum">
              <a:rPr lang="en-GB" altLang="en-US" smtClean="0">
                <a:latin typeface="Calibri" panose="020F0502020204030204" pitchFamily="34" charset="0"/>
              </a:rPr>
              <a:pPr fontAlgn="base">
                <a:spcBef>
                  <a:spcPct val="0"/>
                </a:spcBef>
                <a:spcAft>
                  <a:spcPct val="0"/>
                </a:spcAft>
              </a:pPr>
              <a:t>11</a:t>
            </a:fld>
            <a:endParaRPr lang="en-GB" altLang="en-US" smtClean="0">
              <a:latin typeface="Calibri" panose="020F0502020204030204" pitchFamily="34" charset="0"/>
            </a:endParaRPr>
          </a:p>
        </p:txBody>
      </p:sp>
    </p:spTree>
    <p:extLst>
      <p:ext uri="{BB962C8B-B14F-4D97-AF65-F5344CB8AC3E}">
        <p14:creationId xmlns:p14="http://schemas.microsoft.com/office/powerpoint/2010/main" val="21145484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pPr fontAlgn="base">
              <a:spcBef>
                <a:spcPct val="0"/>
              </a:spcBef>
              <a:spcAft>
                <a:spcPct val="0"/>
              </a:spcAft>
            </a:pPr>
            <a:fld id="{D08E9CA0-9D5C-408B-956C-3900343F676D}" type="slidenum">
              <a:rPr lang="en-GB" altLang="en-US" smtClean="0">
                <a:latin typeface="Calibri" panose="020F0502020204030204" pitchFamily="34" charset="0"/>
              </a:rPr>
              <a:pPr fontAlgn="base">
                <a:spcBef>
                  <a:spcPct val="0"/>
                </a:spcBef>
                <a:spcAft>
                  <a:spcPct val="0"/>
                </a:spcAft>
              </a:pPr>
              <a:t>12</a:t>
            </a:fld>
            <a:endParaRPr lang="en-GB" altLang="en-US" smtClean="0">
              <a:latin typeface="Calibri" panose="020F0502020204030204" pitchFamily="34" charset="0"/>
            </a:endParaRPr>
          </a:p>
        </p:txBody>
      </p:sp>
    </p:spTree>
    <p:extLst>
      <p:ext uri="{BB962C8B-B14F-4D97-AF65-F5344CB8AC3E}">
        <p14:creationId xmlns:p14="http://schemas.microsoft.com/office/powerpoint/2010/main" val="6435125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ounded Rectangle 3"/>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pic>
        <p:nvPicPr>
          <p:cNvPr id="5"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6775" y="6700838"/>
            <a:ext cx="585788"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66725" y="1122363"/>
            <a:ext cx="8201025" cy="2387600"/>
          </a:xfrm>
        </p:spPr>
        <p:txBody>
          <a:bodyPr>
            <a:normAutofit/>
          </a:bodyPr>
          <a:lstStyle>
            <a:lvl1pPr algn="ctr">
              <a:defRPr sz="4000">
                <a:latin typeface="Sassoon Infant Md" panose="02000603050000020003" pitchFamily="50"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66725" y="3602038"/>
            <a:ext cx="8201025" cy="1655762"/>
          </a:xfrm>
        </p:spPr>
        <p:txBody>
          <a:bodyPr/>
          <a:lstStyle>
            <a:lvl1pPr marL="0" indent="0" algn="ctr">
              <a:buNone/>
              <a:defRPr sz="2400">
                <a:latin typeface="Sassoon Infant Rg" panose="02000503030000020003" pitchFamily="50" charset="0"/>
                <a:ea typeface="Sassoon Infant Rg" panose="02000503030000020003"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122701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ounded Rectangle 3"/>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pic>
        <p:nvPicPr>
          <p:cNvPr id="5"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6775" y="6700838"/>
            <a:ext cx="585788"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198" y="485773"/>
            <a:ext cx="8220075" cy="1595581"/>
          </a:xfrm>
        </p:spPr>
        <p:txBody>
          <a:bodyPr>
            <a:normAutofit/>
          </a:bodyPr>
          <a:lstStyle>
            <a:lvl1pPr>
              <a:defRPr sz="4000" b="1">
                <a:latin typeface="Sassoon Infant Md" panose="02000603050000020003"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197" y="2153354"/>
            <a:ext cx="8220075" cy="4242683"/>
          </a:xfrm>
        </p:spPr>
        <p:txBody>
          <a:bodyPr/>
          <a:lstStyle>
            <a:lvl1pPr>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79932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pic>
        <p:nvPicPr>
          <p:cNvPr id="4"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53438" y="6700838"/>
            <a:ext cx="584200"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76249" y="549275"/>
            <a:ext cx="8181975" cy="1325563"/>
          </a:xfrm>
          <a:noFill/>
          <a:ln>
            <a:noFill/>
          </a:ln>
        </p:spPr>
        <p:txBody>
          <a:bodyPr>
            <a:normAutofit/>
          </a:bodyPr>
          <a:lstStyle>
            <a:lvl1pPr>
              <a:defRPr sz="4000" b="1">
                <a:latin typeface="Sassoon Infant Md" panose="02000603050000020003"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81012" y="2014537"/>
            <a:ext cx="8181975" cy="4351338"/>
          </a:xfrm>
          <a:noFill/>
          <a:ln>
            <a:noFill/>
          </a:ln>
        </p:spPr>
        <p:txBody>
          <a:bodyPr/>
          <a:lstStyle>
            <a:lvl1pPr>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97878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lanit Title Slide">
    <p:spTree>
      <p:nvGrpSpPr>
        <p:cNvPr id="1" name=""/>
        <p:cNvGrpSpPr/>
        <p:nvPr/>
      </p:nvGrpSpPr>
      <p:grpSpPr>
        <a:xfrm>
          <a:off x="0" y="0"/>
          <a:ext cx="0" cy="0"/>
          <a:chOff x="0" y="0"/>
          <a:chExt cx="0" cy="0"/>
        </a:xfrm>
      </p:grpSpPr>
      <p:sp>
        <p:nvSpPr>
          <p:cNvPr id="2" name="Title 1"/>
          <p:cNvSpPr>
            <a:spLocks noGrp="1"/>
          </p:cNvSpPr>
          <p:nvPr>
            <p:ph type="title"/>
          </p:nvPr>
        </p:nvSpPr>
        <p:spPr>
          <a:xfrm>
            <a:off x="539750" y="2359034"/>
            <a:ext cx="8064500" cy="655294"/>
          </a:xfrm>
          <a:noFill/>
          <a:ln>
            <a:noFill/>
          </a:ln>
        </p:spPr>
        <p:txBody>
          <a:bodyPr>
            <a:noAutofit/>
          </a:bodyPr>
          <a:lstStyle>
            <a:lvl1pPr algn="ctr">
              <a:defRPr sz="6600" b="1">
                <a:solidFill>
                  <a:schemeClr val="bg1"/>
                </a:solidFill>
                <a:latin typeface="BPreplay" panose="02000503000000020004" pitchFamily="50" charset="0"/>
              </a:defRPr>
            </a:lvl1pPr>
          </a:lstStyle>
          <a:p>
            <a:r>
              <a:rPr lang="en-US" dirty="0" smtClean="0"/>
              <a:t>Click to edit Master title style</a:t>
            </a:r>
            <a:endParaRPr lang="en-GB" dirty="0"/>
          </a:p>
        </p:txBody>
      </p:sp>
      <p:sp>
        <p:nvSpPr>
          <p:cNvPr id="11" name="Text Placeholder 10"/>
          <p:cNvSpPr>
            <a:spLocks noGrp="1"/>
          </p:cNvSpPr>
          <p:nvPr>
            <p:ph type="body" sz="quarter" idx="10"/>
          </p:nvPr>
        </p:nvSpPr>
        <p:spPr>
          <a:xfrm>
            <a:off x="1654969" y="3199950"/>
            <a:ext cx="5834062" cy="543989"/>
          </a:xfrm>
          <a:noFill/>
          <a:ln>
            <a:noFill/>
          </a:ln>
        </p:spPr>
        <p:txBody>
          <a:bodyPr anchor="ctr" anchorCtr="1">
            <a:noAutofit/>
          </a:bodyPr>
          <a:lstStyle>
            <a:lvl1pPr marL="0" indent="0" algn="ctr">
              <a:buNone/>
              <a:defRPr sz="2800">
                <a:solidFill>
                  <a:schemeClr val="bg1"/>
                </a:solidFill>
                <a:latin typeface="BPreplay" panose="02000503000000020004" pitchFamily="50" charset="0"/>
              </a:defRPr>
            </a:lvl1pPr>
          </a:lstStyle>
          <a:p>
            <a:pPr lvl="0"/>
            <a:r>
              <a:rPr lang="en-US" dirty="0" smtClean="0"/>
              <a:t>Click to edit Master text styles</a:t>
            </a:r>
          </a:p>
        </p:txBody>
      </p:sp>
    </p:spTree>
    <p:extLst>
      <p:ext uri="{BB962C8B-B14F-4D97-AF65-F5344CB8AC3E}">
        <p14:creationId xmlns:p14="http://schemas.microsoft.com/office/powerpoint/2010/main" val="25253113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4169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2"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53438" y="6700838"/>
            <a:ext cx="584200"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223536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0538" y="695325"/>
            <a:ext cx="8162925" cy="1150938"/>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ctr" anchorCtr="1"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90538" y="1957388"/>
            <a:ext cx="8162925" cy="438785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1" r:id="rId4"/>
    <p:sldLayoutId id="2147483812" r:id="rId5"/>
    <p:sldLayoutId id="2147483816" r:id="rId6"/>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4000" kern="1200">
          <a:solidFill>
            <a:srgbClr val="1C1C1C"/>
          </a:solidFill>
          <a:latin typeface="Sassoon Infant Md" panose="02000603050000020003" pitchFamily="50" charset="0"/>
          <a:ea typeface="+mj-ea"/>
          <a:cs typeface="+mj-cs"/>
        </a:defRPr>
      </a:lvl1pPr>
      <a:lvl2pPr algn="l" rtl="0" eaLnBrk="0" fontAlgn="base" hangingPunct="0">
        <a:lnSpc>
          <a:spcPct val="90000"/>
        </a:lnSpc>
        <a:spcBef>
          <a:spcPct val="0"/>
        </a:spcBef>
        <a:spcAft>
          <a:spcPct val="0"/>
        </a:spcAft>
        <a:defRPr sz="4000">
          <a:solidFill>
            <a:srgbClr val="1C1C1C"/>
          </a:solidFill>
          <a:latin typeface="Sassoon Infant Md" panose="02000603050000020003" pitchFamily="50" charset="0"/>
        </a:defRPr>
      </a:lvl2pPr>
      <a:lvl3pPr algn="l" rtl="0" eaLnBrk="0" fontAlgn="base" hangingPunct="0">
        <a:lnSpc>
          <a:spcPct val="90000"/>
        </a:lnSpc>
        <a:spcBef>
          <a:spcPct val="0"/>
        </a:spcBef>
        <a:spcAft>
          <a:spcPct val="0"/>
        </a:spcAft>
        <a:defRPr sz="4000">
          <a:solidFill>
            <a:srgbClr val="1C1C1C"/>
          </a:solidFill>
          <a:latin typeface="Sassoon Infant Md" panose="02000603050000020003" pitchFamily="50" charset="0"/>
        </a:defRPr>
      </a:lvl3pPr>
      <a:lvl4pPr algn="l" rtl="0" eaLnBrk="0" fontAlgn="base" hangingPunct="0">
        <a:lnSpc>
          <a:spcPct val="90000"/>
        </a:lnSpc>
        <a:spcBef>
          <a:spcPct val="0"/>
        </a:spcBef>
        <a:spcAft>
          <a:spcPct val="0"/>
        </a:spcAft>
        <a:defRPr sz="4000">
          <a:solidFill>
            <a:srgbClr val="1C1C1C"/>
          </a:solidFill>
          <a:latin typeface="Sassoon Infant Md" panose="02000603050000020003" pitchFamily="50" charset="0"/>
        </a:defRPr>
      </a:lvl4pPr>
      <a:lvl5pPr algn="l" rtl="0" eaLnBrk="0" fontAlgn="base" hangingPunct="0">
        <a:lnSpc>
          <a:spcPct val="90000"/>
        </a:lnSpc>
        <a:spcBef>
          <a:spcPct val="0"/>
        </a:spcBef>
        <a:spcAft>
          <a:spcPct val="0"/>
        </a:spcAft>
        <a:defRPr sz="4000">
          <a:solidFill>
            <a:srgbClr val="1C1C1C"/>
          </a:solidFill>
          <a:latin typeface="Sassoon Infant Md" panose="02000603050000020003" pitchFamily="50" charset="0"/>
        </a:defRPr>
      </a:lvl5pPr>
      <a:lvl6pPr marL="457200" algn="l" rtl="0" fontAlgn="base">
        <a:lnSpc>
          <a:spcPct val="90000"/>
        </a:lnSpc>
        <a:spcBef>
          <a:spcPct val="0"/>
        </a:spcBef>
        <a:spcAft>
          <a:spcPct val="0"/>
        </a:spcAft>
        <a:defRPr sz="4000">
          <a:solidFill>
            <a:srgbClr val="1C1C1C"/>
          </a:solidFill>
          <a:latin typeface="Sassoon Infant Md" panose="02000603050000020003" pitchFamily="50" charset="0"/>
        </a:defRPr>
      </a:lvl6pPr>
      <a:lvl7pPr marL="914400" algn="l" rtl="0" fontAlgn="base">
        <a:lnSpc>
          <a:spcPct val="90000"/>
        </a:lnSpc>
        <a:spcBef>
          <a:spcPct val="0"/>
        </a:spcBef>
        <a:spcAft>
          <a:spcPct val="0"/>
        </a:spcAft>
        <a:defRPr sz="4000">
          <a:solidFill>
            <a:srgbClr val="1C1C1C"/>
          </a:solidFill>
          <a:latin typeface="Sassoon Infant Md" panose="02000603050000020003" pitchFamily="50" charset="0"/>
        </a:defRPr>
      </a:lvl7pPr>
      <a:lvl8pPr marL="1371600" algn="l" rtl="0" fontAlgn="base">
        <a:lnSpc>
          <a:spcPct val="90000"/>
        </a:lnSpc>
        <a:spcBef>
          <a:spcPct val="0"/>
        </a:spcBef>
        <a:spcAft>
          <a:spcPct val="0"/>
        </a:spcAft>
        <a:defRPr sz="4000">
          <a:solidFill>
            <a:srgbClr val="1C1C1C"/>
          </a:solidFill>
          <a:latin typeface="Sassoon Infant Md" panose="02000603050000020003" pitchFamily="50" charset="0"/>
        </a:defRPr>
      </a:lvl8pPr>
      <a:lvl9pPr marL="1828800" algn="l" rtl="0" fontAlgn="base">
        <a:lnSpc>
          <a:spcPct val="90000"/>
        </a:lnSpc>
        <a:spcBef>
          <a:spcPct val="0"/>
        </a:spcBef>
        <a:spcAft>
          <a:spcPct val="0"/>
        </a:spcAft>
        <a:defRPr sz="4000">
          <a:solidFill>
            <a:srgbClr val="1C1C1C"/>
          </a:solidFill>
          <a:latin typeface="Sassoon Infant Md" panose="02000603050000020003" pitchFamily="50"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5.jpeg"/><Relationship Id="rId7"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5.jpe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6.pn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7.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7463"/>
            <a:ext cx="9144000" cy="6880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Box 6"/>
          <p:cNvSpPr txBox="1">
            <a:spLocks noChangeArrowheads="1"/>
          </p:cNvSpPr>
          <p:nvPr/>
        </p:nvSpPr>
        <p:spPr bwMode="auto">
          <a:xfrm>
            <a:off x="2071688" y="6383338"/>
            <a:ext cx="49926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a:solidFill>
                  <a:schemeClr val="bg1"/>
                </a:solidFill>
                <a:latin typeface="BPreplay" panose="02000503000000020004" pitchFamily="50" charset="0"/>
              </a:rPr>
              <a:t>Year One</a:t>
            </a:r>
          </a:p>
        </p:txBody>
      </p:sp>
      <p:sp>
        <p:nvSpPr>
          <p:cNvPr id="4" name="Rectangle 3"/>
          <p:cNvSpPr/>
          <p:nvPr/>
        </p:nvSpPr>
        <p:spPr>
          <a:xfrm>
            <a:off x="0" y="6251575"/>
            <a:ext cx="9144000" cy="611188"/>
          </a:xfrm>
          <a:prstGeom prst="rect">
            <a:avLst/>
          </a:prstGeom>
          <a:solidFill>
            <a:srgbClr val="EE791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cxnSp>
        <p:nvCxnSpPr>
          <p:cNvPr id="6" name="Straight Connector 5"/>
          <p:cNvCxnSpPr/>
          <p:nvPr/>
        </p:nvCxnSpPr>
        <p:spPr>
          <a:xfrm>
            <a:off x="0" y="6251575"/>
            <a:ext cx="92614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8198" name="TextBox 10"/>
          <p:cNvSpPr txBox="1">
            <a:spLocks noChangeArrowheads="1"/>
          </p:cNvSpPr>
          <p:nvPr/>
        </p:nvSpPr>
        <p:spPr bwMode="auto">
          <a:xfrm>
            <a:off x="2281238" y="6464300"/>
            <a:ext cx="4573587"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sz="800" b="1">
                <a:solidFill>
                  <a:schemeClr val="bg1"/>
                </a:solidFill>
                <a:latin typeface="BPreplay" panose="02000503000000020004" pitchFamily="50" charset="0"/>
              </a:rPr>
              <a:t>Science</a:t>
            </a:r>
            <a:r>
              <a:rPr lang="en-GB" altLang="en-US" sz="800">
                <a:solidFill>
                  <a:schemeClr val="bg1"/>
                </a:solidFill>
                <a:latin typeface="BPreplay" panose="02000503000000020004" pitchFamily="50" charset="0"/>
              </a:rPr>
              <a:t> | Year 6 | Animals Including Humans | The Circulatory System: Parts | Lesson 1</a:t>
            </a:r>
          </a:p>
        </p:txBody>
      </p:sp>
      <p:sp>
        <p:nvSpPr>
          <p:cNvPr id="8199" name="Text Placeholder 16"/>
          <p:cNvSpPr>
            <a:spLocks noGrp="1"/>
          </p:cNvSpPr>
          <p:nvPr>
            <p:ph type="body" sz="quarter" idx="10"/>
          </p:nvPr>
        </p:nvSpPr>
        <p:spPr>
          <a:xfrm>
            <a:off x="1655763" y="3200400"/>
            <a:ext cx="5832475" cy="542925"/>
          </a:xfrm>
        </p:spPr>
        <p:txBody>
          <a:bodyPr/>
          <a:lstStyle/>
          <a:p>
            <a:pPr eaLnBrk="1" hangingPunct="1"/>
            <a:r>
              <a:rPr lang="en-GB" altLang="en-US" smtClean="0"/>
              <a:t>Animals Including Humans</a:t>
            </a:r>
          </a:p>
        </p:txBody>
      </p:sp>
      <p:sp>
        <p:nvSpPr>
          <p:cNvPr id="8200" name="Title 17"/>
          <p:cNvSpPr>
            <a:spLocks noGrp="1"/>
          </p:cNvSpPr>
          <p:nvPr>
            <p:ph type="title"/>
          </p:nvPr>
        </p:nvSpPr>
        <p:spPr>
          <a:xfrm>
            <a:off x="539750" y="2359025"/>
            <a:ext cx="8064500" cy="655638"/>
          </a:xfrm>
        </p:spPr>
        <p:txBody>
          <a:bodyPr/>
          <a:lstStyle/>
          <a:p>
            <a:pPr eaLnBrk="1" hangingPunct="1"/>
            <a:r>
              <a:rPr lang="en-GB" altLang="en-US" smtClean="0"/>
              <a:t>Science</a:t>
            </a:r>
          </a:p>
        </p:txBody>
      </p:sp>
      <p:pic>
        <p:nvPicPr>
          <p:cNvPr id="8201"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65550" y="982663"/>
            <a:ext cx="1612900" cy="107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 name="Rounded Rectangle 39"/>
          <p:cNvSpPr/>
          <p:nvPr/>
        </p:nvSpPr>
        <p:spPr>
          <a:xfrm>
            <a:off x="5126038" y="1803400"/>
            <a:ext cx="3344862" cy="4327525"/>
          </a:xfrm>
          <a:prstGeom prst="roundRect">
            <a:avLst>
              <a:gd name="adj" fmla="val 2464"/>
            </a:avLst>
          </a:prstGeom>
          <a:solidFill>
            <a:srgbClr val="FFD5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9" name="Rounded Rectangle 38"/>
          <p:cNvSpPr/>
          <p:nvPr/>
        </p:nvSpPr>
        <p:spPr>
          <a:xfrm>
            <a:off x="660400" y="4654550"/>
            <a:ext cx="4165600" cy="1476375"/>
          </a:xfrm>
          <a:prstGeom prst="roundRect">
            <a:avLst>
              <a:gd name="adj" fmla="val 2464"/>
            </a:avLst>
          </a:prstGeom>
          <a:solidFill>
            <a:srgbClr val="F8A9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269" name="Title 5"/>
          <p:cNvSpPr>
            <a:spLocks noGrp="1"/>
          </p:cNvSpPr>
          <p:nvPr>
            <p:ph type="title"/>
          </p:nvPr>
        </p:nvSpPr>
        <p:spPr>
          <a:xfrm>
            <a:off x="484188" y="776288"/>
            <a:ext cx="8220075" cy="631825"/>
          </a:xfrm>
        </p:spPr>
        <p:txBody>
          <a:bodyPr>
            <a:normAutofit fontScale="90000"/>
          </a:bodyPr>
          <a:lstStyle/>
          <a:p>
            <a:pPr algn="ctr" eaLnBrk="1" hangingPunct="1">
              <a:defRPr/>
            </a:pPr>
            <a:r>
              <a:rPr lang="en-GB" dirty="0"/>
              <a:t>Parts of the Circulatory </a:t>
            </a:r>
            <a:r>
              <a:rPr lang="en-GB" dirty="0" smtClean="0"/>
              <a:t/>
            </a:r>
            <a:br>
              <a:rPr lang="en-GB" dirty="0" smtClean="0"/>
            </a:br>
            <a:r>
              <a:rPr lang="en-GB" dirty="0" smtClean="0"/>
              <a:t>System: Lungs</a:t>
            </a:r>
            <a:endParaRPr lang="en-GB" altLang="en-US" dirty="0" smtClean="0"/>
          </a:p>
        </p:txBody>
      </p:sp>
      <p:sp>
        <p:nvSpPr>
          <p:cNvPr id="22533" name="TextBox 6"/>
          <p:cNvSpPr txBox="1">
            <a:spLocks noChangeArrowheads="1"/>
          </p:cNvSpPr>
          <p:nvPr/>
        </p:nvSpPr>
        <p:spPr bwMode="auto">
          <a:xfrm>
            <a:off x="787400" y="4854575"/>
            <a:ext cx="40386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sz="1600">
                <a:solidFill>
                  <a:schemeClr val="tx1"/>
                </a:solidFill>
              </a:rPr>
              <a:t>Air breathed in through the mouth or nose travels down the trachea, through the bronchi into one of the lungs. The air travels into the bronchioles and into the air sacs (alveoli).</a:t>
            </a:r>
          </a:p>
        </p:txBody>
      </p:sp>
      <p:pic>
        <p:nvPicPr>
          <p:cNvPr id="22534"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73700" y="2260600"/>
            <a:ext cx="2667000" cy="315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 name="Group 16"/>
          <p:cNvGrpSpPr>
            <a:grpSpLocks/>
          </p:cNvGrpSpPr>
          <p:nvPr/>
        </p:nvGrpSpPr>
        <p:grpSpPr bwMode="auto">
          <a:xfrm>
            <a:off x="660400" y="1803400"/>
            <a:ext cx="4165600" cy="2547938"/>
            <a:chOff x="660400" y="1803400"/>
            <a:chExt cx="4165601" cy="2547171"/>
          </a:xfrm>
        </p:grpSpPr>
        <p:sp>
          <p:nvSpPr>
            <p:cNvPr id="21" name="Rounded Rectangle 20"/>
            <p:cNvSpPr/>
            <p:nvPr/>
          </p:nvSpPr>
          <p:spPr>
            <a:xfrm>
              <a:off x="660400" y="1803400"/>
              <a:ext cx="4165601" cy="2547171"/>
            </a:xfrm>
            <a:prstGeom prst="roundRect">
              <a:avLst>
                <a:gd name="adj" fmla="val 2464"/>
              </a:avLst>
            </a:prstGeom>
            <a:solidFill>
              <a:srgbClr val="FFA4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22541" name="Picture 3"/>
            <p:cNvPicPr>
              <a:picLocks noChangeAspect="1"/>
            </p:cNvPicPr>
            <p:nvPr/>
          </p:nvPicPr>
          <p:blipFill>
            <a:blip r:embed="rId5">
              <a:extLst>
                <a:ext uri="{28A0092B-C50C-407E-A947-70E740481C1C}">
                  <a14:useLocalDpi xmlns:a14="http://schemas.microsoft.com/office/drawing/2010/main" val="0"/>
                </a:ext>
              </a:extLst>
            </a:blip>
            <a:srcRect l="1389" t="13664" r="1527" b="11308"/>
            <a:stretch>
              <a:fillRect/>
            </a:stretch>
          </p:blipFill>
          <p:spPr bwMode="auto">
            <a:xfrm>
              <a:off x="859511" y="1941513"/>
              <a:ext cx="3712490" cy="1917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42" name="Rectangle 8"/>
            <p:cNvSpPr>
              <a:spLocks noChangeArrowheads="1"/>
            </p:cNvSpPr>
            <p:nvPr/>
          </p:nvSpPr>
          <p:spPr bwMode="auto">
            <a:xfrm>
              <a:off x="1316729" y="3930439"/>
              <a:ext cx="286155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a:lnSpc>
                  <a:spcPct val="100000"/>
                </a:lnSpc>
                <a:spcBef>
                  <a:spcPct val="0"/>
                </a:spcBef>
                <a:buFontTx/>
                <a:buNone/>
              </a:pPr>
              <a:r>
                <a:rPr lang="en-GB" altLang="en-US">
                  <a:solidFill>
                    <a:schemeClr val="tx1"/>
                  </a:solidFill>
                </a:rPr>
                <a:t>Click me for a larger version!</a:t>
              </a:r>
            </a:p>
          </p:txBody>
        </p:sp>
      </p:grpSp>
      <p:grpSp>
        <p:nvGrpSpPr>
          <p:cNvPr id="16" name="Group 15"/>
          <p:cNvGrpSpPr>
            <a:grpSpLocks/>
          </p:cNvGrpSpPr>
          <p:nvPr/>
        </p:nvGrpSpPr>
        <p:grpSpPr bwMode="auto">
          <a:xfrm>
            <a:off x="-155575" y="-7938"/>
            <a:ext cx="9324975" cy="6973888"/>
            <a:chOff x="-154885" y="-8047"/>
            <a:chExt cx="9324285" cy="6973808"/>
          </a:xfrm>
        </p:grpSpPr>
        <p:sp>
          <p:nvSpPr>
            <p:cNvPr id="42" name="Rectangle 41"/>
            <p:cNvSpPr/>
            <p:nvPr/>
          </p:nvSpPr>
          <p:spPr>
            <a:xfrm>
              <a:off x="-154885" y="-8047"/>
              <a:ext cx="9324285" cy="69738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22538" name="Picture 14"/>
            <p:cNvPicPr>
              <a:picLocks noChangeAspect="1"/>
            </p:cNvPicPr>
            <p:nvPr/>
          </p:nvPicPr>
          <p:blipFill>
            <a:blip r:embed="rId6">
              <a:extLst>
                <a:ext uri="{28A0092B-C50C-407E-A947-70E740481C1C}">
                  <a14:useLocalDpi xmlns:a14="http://schemas.microsoft.com/office/drawing/2010/main" val="0"/>
                </a:ext>
              </a:extLst>
            </a:blip>
            <a:srcRect l="1945" t="13863" r="2083" b="12486"/>
            <a:stretch>
              <a:fillRect/>
            </a:stretch>
          </p:blipFill>
          <p:spPr bwMode="auto">
            <a:xfrm>
              <a:off x="177800" y="1092200"/>
              <a:ext cx="8775700"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9" name="Rectangle 1"/>
            <p:cNvSpPr>
              <a:spLocks noChangeArrowheads="1"/>
            </p:cNvSpPr>
            <p:nvPr/>
          </p:nvSpPr>
          <p:spPr bwMode="auto">
            <a:xfrm>
              <a:off x="7066128" y="5420118"/>
              <a:ext cx="123991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a:lnSpc>
                  <a:spcPct val="100000"/>
                </a:lnSpc>
                <a:buFont typeface="Arial" panose="020B0604020202020204" pitchFamily="34" charset="0"/>
                <a:buNone/>
              </a:pPr>
              <a:r>
                <a:rPr lang="en-GB" altLang="en-US"/>
                <a:t>Click anywhere to hide.</a:t>
              </a:r>
            </a:p>
          </p:txBody>
        </p:sp>
      </p:gr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17"/>
                  </p:tgtEl>
                </p:cond>
              </p:nextCondLst>
            </p:seq>
            <p:seq concurrent="1" nextAc="seek">
              <p:cTn id="9" restart="whenNotActive" fill="hold" evtFilter="cancelBubble" nodeType="interactiveSeq">
                <p:stCondLst>
                  <p:cond evt="onClick" delay="0">
                    <p:tgtEl>
                      <p:spTgt spid="16"/>
                    </p:tgtEl>
                  </p:cond>
                </p:stCondLst>
                <p:endSync evt="end" delay="0">
                  <p:rtn val="all"/>
                </p:endSync>
                <p:childTnLst>
                  <p:par>
                    <p:cTn id="10" fill="hold" nodeType="clickPar">
                      <p:stCondLst>
                        <p:cond delay="0"/>
                      </p:stCondLst>
                      <p:childTnLst>
                        <p:par>
                          <p:cTn id="11" fill="hold" nodeType="withGroup">
                            <p:stCondLst>
                              <p:cond delay="0"/>
                            </p:stCondLst>
                            <p:childTnLst>
                              <p:par>
                                <p:cTn id="12" presetID="2" presetClass="exit" presetSubtype="4" fill="hold" nodeType="clickEffect">
                                  <p:stCondLst>
                                    <p:cond delay="0"/>
                                  </p:stCondLst>
                                  <p:childTnLst>
                                    <p:anim calcmode="lin" valueType="num">
                                      <p:cBhvr additive="base">
                                        <p:cTn id="13" dur="500"/>
                                        <p:tgtEl>
                                          <p:spTgt spid="16"/>
                                        </p:tgtEl>
                                        <p:attrNameLst>
                                          <p:attrName>ppt_x</p:attrName>
                                        </p:attrNameLst>
                                      </p:cBhvr>
                                      <p:tavLst>
                                        <p:tav tm="0">
                                          <p:val>
                                            <p:strVal val="ppt_x"/>
                                          </p:val>
                                        </p:tav>
                                        <p:tav tm="100000">
                                          <p:val>
                                            <p:strVal val="ppt_x"/>
                                          </p:val>
                                        </p:tav>
                                      </p:tavLst>
                                    </p:anim>
                                    <p:anim calcmode="lin" valueType="num">
                                      <p:cBhvr additive="base">
                                        <p:cTn id="14" dur="500"/>
                                        <p:tgtEl>
                                          <p:spTgt spid="16"/>
                                        </p:tgtEl>
                                        <p:attrNameLst>
                                          <p:attrName>ppt_y</p:attrName>
                                        </p:attrNameLst>
                                      </p:cBhvr>
                                      <p:tavLst>
                                        <p:tav tm="0">
                                          <p:val>
                                            <p:strVal val="ppt_y"/>
                                          </p:val>
                                        </p:tav>
                                        <p:tav tm="100000">
                                          <p:val>
                                            <p:strVal val="1+ppt_h/2"/>
                                          </p:val>
                                        </p:tav>
                                      </p:tavLst>
                                    </p:anim>
                                    <p:set>
                                      <p:cBhvr>
                                        <p:cTn id="15"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Rounded Rectangle 8"/>
          <p:cNvSpPr/>
          <p:nvPr/>
        </p:nvSpPr>
        <p:spPr>
          <a:xfrm>
            <a:off x="635000" y="1665288"/>
            <a:ext cx="4927600" cy="3500437"/>
          </a:xfrm>
          <a:prstGeom prst="roundRect">
            <a:avLst>
              <a:gd name="adj" fmla="val 2464"/>
            </a:avLst>
          </a:prstGeom>
          <a:solidFill>
            <a:srgbClr val="F8A9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269" name="Title 5"/>
          <p:cNvSpPr>
            <a:spLocks noGrp="1"/>
          </p:cNvSpPr>
          <p:nvPr>
            <p:ph type="title"/>
          </p:nvPr>
        </p:nvSpPr>
        <p:spPr>
          <a:xfrm>
            <a:off x="484188" y="776288"/>
            <a:ext cx="8220075" cy="631825"/>
          </a:xfrm>
        </p:spPr>
        <p:txBody>
          <a:bodyPr>
            <a:normAutofit fontScale="90000"/>
          </a:bodyPr>
          <a:lstStyle/>
          <a:p>
            <a:pPr algn="ctr" eaLnBrk="1" hangingPunct="1">
              <a:defRPr/>
            </a:pPr>
            <a:r>
              <a:rPr lang="en-GB" dirty="0"/>
              <a:t>Parts of the Circulatory </a:t>
            </a:r>
            <a:r>
              <a:rPr lang="en-GB" dirty="0" smtClean="0"/>
              <a:t>System:</a:t>
            </a:r>
            <a:br>
              <a:rPr lang="en-GB" dirty="0" smtClean="0"/>
            </a:br>
            <a:r>
              <a:rPr lang="en-GB" dirty="0" smtClean="0"/>
              <a:t>Blood </a:t>
            </a:r>
            <a:r>
              <a:rPr lang="en-GB" dirty="0"/>
              <a:t>Vessels</a:t>
            </a:r>
            <a:endParaRPr lang="en-GB" altLang="en-US" dirty="0" smtClean="0"/>
          </a:p>
        </p:txBody>
      </p:sp>
      <p:sp>
        <p:nvSpPr>
          <p:cNvPr id="7" name="Rounded Rectangle 6"/>
          <p:cNvSpPr/>
          <p:nvPr/>
        </p:nvSpPr>
        <p:spPr>
          <a:xfrm>
            <a:off x="5765800" y="1639888"/>
            <a:ext cx="2705100" cy="4541837"/>
          </a:xfrm>
          <a:prstGeom prst="roundRect">
            <a:avLst>
              <a:gd name="adj" fmla="val 2464"/>
            </a:avLst>
          </a:prstGeom>
          <a:solidFill>
            <a:srgbClr val="FFD5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0244" name="Rectangle 1"/>
          <p:cNvSpPr>
            <a:spLocks noChangeArrowheads="1"/>
          </p:cNvSpPr>
          <p:nvPr/>
        </p:nvSpPr>
        <p:spPr bwMode="auto">
          <a:xfrm>
            <a:off x="820738" y="1822450"/>
            <a:ext cx="4573587" cy="323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spcBef>
                <a:spcPts val="600"/>
              </a:spcBef>
              <a:spcAft>
                <a:spcPts val="600"/>
              </a:spcAft>
              <a:buFont typeface="Arial" panose="020B0604020202020204" pitchFamily="34" charset="0"/>
              <a:buNone/>
              <a:defRPr/>
            </a:pPr>
            <a:r>
              <a:rPr lang="en-GB" sz="1600" dirty="0" smtClean="0"/>
              <a:t>Blood vessels can be split into three types:</a:t>
            </a:r>
          </a:p>
          <a:p>
            <a:pPr>
              <a:spcBef>
                <a:spcPts val="600"/>
              </a:spcBef>
              <a:spcAft>
                <a:spcPts val="600"/>
              </a:spcAft>
              <a:buFont typeface="Arial" panose="020B0604020202020204" pitchFamily="34" charset="0"/>
              <a:buNone/>
              <a:defRPr/>
            </a:pPr>
            <a:r>
              <a:rPr lang="en-GB" sz="1600" dirty="0" smtClean="0">
                <a:latin typeface="Sassoon Infant Md" panose="02000603050000020003" pitchFamily="50" charset="0"/>
              </a:rPr>
              <a:t>Arterial blood vessels - arteries:</a:t>
            </a:r>
          </a:p>
          <a:p>
            <a:pPr>
              <a:spcBef>
                <a:spcPts val="600"/>
              </a:spcBef>
              <a:spcAft>
                <a:spcPts val="600"/>
              </a:spcAft>
              <a:buFont typeface="Arial" panose="020B0604020202020204" pitchFamily="34" charset="0"/>
              <a:buNone/>
              <a:defRPr/>
            </a:pPr>
            <a:r>
              <a:rPr lang="en-GB" sz="1600" dirty="0" smtClean="0"/>
              <a:t>Arteries are blood vessels that carry blood away from the heart.</a:t>
            </a:r>
          </a:p>
          <a:p>
            <a:pPr>
              <a:spcBef>
                <a:spcPts val="600"/>
              </a:spcBef>
              <a:spcAft>
                <a:spcPts val="600"/>
              </a:spcAft>
              <a:buFont typeface="Arial" panose="020B0604020202020204" pitchFamily="34" charset="0"/>
              <a:buNone/>
              <a:defRPr/>
            </a:pPr>
            <a:r>
              <a:rPr lang="en-GB" sz="1600" dirty="0" smtClean="0">
                <a:latin typeface="+mj-lt"/>
              </a:rPr>
              <a:t>Venous blood vessels - veins:</a:t>
            </a:r>
          </a:p>
          <a:p>
            <a:pPr>
              <a:spcBef>
                <a:spcPts val="600"/>
              </a:spcBef>
              <a:spcAft>
                <a:spcPts val="600"/>
              </a:spcAft>
              <a:buFont typeface="Arial" panose="020B0604020202020204" pitchFamily="34" charset="0"/>
              <a:buNone/>
              <a:defRPr/>
            </a:pPr>
            <a:r>
              <a:rPr lang="en-GB" sz="1600" dirty="0" smtClean="0"/>
              <a:t>Veins are blood vessels that carry blood to the heart.</a:t>
            </a:r>
          </a:p>
          <a:p>
            <a:pPr>
              <a:spcBef>
                <a:spcPts val="600"/>
              </a:spcBef>
              <a:spcAft>
                <a:spcPts val="600"/>
              </a:spcAft>
              <a:buFont typeface="Arial" panose="020B0604020202020204" pitchFamily="34" charset="0"/>
              <a:buNone/>
              <a:defRPr/>
            </a:pPr>
            <a:r>
              <a:rPr lang="en-GB" sz="1600" dirty="0" smtClean="0">
                <a:latin typeface="Sassoon Infant Md" panose="02000603050000020003" pitchFamily="50" charset="0"/>
              </a:rPr>
              <a:t>Capillaries:</a:t>
            </a:r>
          </a:p>
          <a:p>
            <a:pPr>
              <a:spcBef>
                <a:spcPts val="600"/>
              </a:spcBef>
              <a:spcAft>
                <a:spcPts val="600"/>
              </a:spcAft>
              <a:buFont typeface="Arial" panose="020B0604020202020204" pitchFamily="34" charset="0"/>
              <a:buNone/>
              <a:defRPr/>
            </a:pPr>
            <a:r>
              <a:rPr lang="en-GB" sz="1600" dirty="0" smtClean="0"/>
              <a:t>These are the smallest blood vessels. Capillaries connect the arteries and the veins and are the place where water and chemicals exchange in the blood.</a:t>
            </a:r>
          </a:p>
        </p:txBody>
      </p:sp>
      <p:pic>
        <p:nvPicPr>
          <p:cNvPr id="24582"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69000" y="1784350"/>
            <a:ext cx="2298700" cy="429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p:cNvGrpSpPr>
            <a:grpSpLocks/>
          </p:cNvGrpSpPr>
          <p:nvPr/>
        </p:nvGrpSpPr>
        <p:grpSpPr bwMode="auto">
          <a:xfrm>
            <a:off x="635000" y="5322888"/>
            <a:ext cx="4927600" cy="858837"/>
            <a:chOff x="635000" y="5323660"/>
            <a:chExt cx="4926822" cy="858065"/>
          </a:xfrm>
        </p:grpSpPr>
        <p:sp>
          <p:nvSpPr>
            <p:cNvPr id="14" name="Rounded Rectangle 13"/>
            <p:cNvSpPr/>
            <p:nvPr/>
          </p:nvSpPr>
          <p:spPr>
            <a:xfrm>
              <a:off x="635000" y="5323660"/>
              <a:ext cx="4926822" cy="858065"/>
            </a:xfrm>
            <a:prstGeom prst="roundRect">
              <a:avLst>
                <a:gd name="adj" fmla="val 6904"/>
              </a:avLst>
            </a:prstGeom>
            <a:solidFill>
              <a:srgbClr val="FFA4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4592" name="Rectangle 1"/>
            <p:cNvSpPr>
              <a:spLocks noChangeArrowheads="1"/>
            </p:cNvSpPr>
            <p:nvPr/>
          </p:nvSpPr>
          <p:spPr bwMode="auto">
            <a:xfrm>
              <a:off x="858963" y="5469808"/>
              <a:ext cx="4535997" cy="597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spcBef>
                  <a:spcPts val="600"/>
                </a:spcBef>
                <a:buFont typeface="Arial" panose="020B0604020202020204" pitchFamily="34" charset="0"/>
                <a:buNone/>
              </a:pPr>
              <a:r>
                <a:rPr lang="en-GB" altLang="en-US">
                  <a:latin typeface="Sassoon Infant Md" panose="02000603050000020003" pitchFamily="50" charset="0"/>
                </a:rPr>
                <a:t>Click here for a diagram that shows how the three blood vessels are linked.</a:t>
              </a:r>
            </a:p>
          </p:txBody>
        </p:sp>
      </p:grpSp>
      <p:grpSp>
        <p:nvGrpSpPr>
          <p:cNvPr id="8" name="Group 7"/>
          <p:cNvGrpSpPr>
            <a:grpSpLocks/>
          </p:cNvGrpSpPr>
          <p:nvPr/>
        </p:nvGrpSpPr>
        <p:grpSpPr bwMode="auto">
          <a:xfrm>
            <a:off x="-155575" y="-7938"/>
            <a:ext cx="9324975" cy="6973888"/>
            <a:chOff x="-154885" y="-8047"/>
            <a:chExt cx="9324285" cy="6973808"/>
          </a:xfrm>
        </p:grpSpPr>
        <p:sp>
          <p:nvSpPr>
            <p:cNvPr id="16" name="Rectangle 15"/>
            <p:cNvSpPr/>
            <p:nvPr/>
          </p:nvSpPr>
          <p:spPr>
            <a:xfrm>
              <a:off x="-154885" y="-8047"/>
              <a:ext cx="9324285" cy="69738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24586"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93726" y="684341"/>
              <a:ext cx="8302624" cy="5197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7" name="Rectangle 1"/>
            <p:cNvSpPr>
              <a:spLocks noChangeArrowheads="1"/>
            </p:cNvSpPr>
            <p:nvPr/>
          </p:nvSpPr>
          <p:spPr bwMode="auto">
            <a:xfrm>
              <a:off x="4100433" y="4984470"/>
              <a:ext cx="123991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a:lnSpc>
                  <a:spcPct val="100000"/>
                </a:lnSpc>
                <a:buFont typeface="Arial" panose="020B0604020202020204" pitchFamily="34" charset="0"/>
                <a:buNone/>
              </a:pPr>
              <a:r>
                <a:rPr lang="en-GB" altLang="en-US"/>
                <a:t>Click anywhere to hide.</a:t>
              </a:r>
            </a:p>
          </p:txBody>
        </p:sp>
        <p:sp>
          <p:nvSpPr>
            <p:cNvPr id="24588" name="Rectangle 1"/>
            <p:cNvSpPr>
              <a:spLocks noChangeArrowheads="1"/>
            </p:cNvSpPr>
            <p:nvPr/>
          </p:nvSpPr>
          <p:spPr bwMode="auto">
            <a:xfrm>
              <a:off x="1019096" y="396714"/>
              <a:ext cx="123991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a:lnSpc>
                  <a:spcPct val="100000"/>
                </a:lnSpc>
                <a:buFont typeface="Arial" panose="020B0604020202020204" pitchFamily="34" charset="0"/>
                <a:buNone/>
              </a:pPr>
              <a:r>
                <a:rPr lang="en-GB" altLang="en-US" sz="2800">
                  <a:latin typeface="Sassoon Infant Md" panose="02000603050000020003" pitchFamily="50" charset="0"/>
                </a:rPr>
                <a:t>artery</a:t>
              </a:r>
            </a:p>
          </p:txBody>
        </p:sp>
        <p:sp>
          <p:nvSpPr>
            <p:cNvPr id="24589" name="Rectangle 1"/>
            <p:cNvSpPr>
              <a:spLocks noChangeArrowheads="1"/>
            </p:cNvSpPr>
            <p:nvPr/>
          </p:nvSpPr>
          <p:spPr bwMode="auto">
            <a:xfrm>
              <a:off x="7173000" y="88708"/>
              <a:ext cx="123991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a:lnSpc>
                  <a:spcPct val="100000"/>
                </a:lnSpc>
                <a:buFont typeface="Arial" panose="020B0604020202020204" pitchFamily="34" charset="0"/>
                <a:buNone/>
              </a:pPr>
              <a:r>
                <a:rPr lang="en-GB" altLang="en-US" sz="2800">
                  <a:latin typeface="Sassoon Infant Md" panose="02000603050000020003" pitchFamily="50" charset="0"/>
                </a:rPr>
                <a:t>vein</a:t>
              </a:r>
            </a:p>
          </p:txBody>
        </p:sp>
        <p:sp>
          <p:nvSpPr>
            <p:cNvPr id="24590" name="Rectangle 1"/>
            <p:cNvSpPr>
              <a:spLocks noChangeArrowheads="1"/>
            </p:cNvSpPr>
            <p:nvPr/>
          </p:nvSpPr>
          <p:spPr bwMode="auto">
            <a:xfrm>
              <a:off x="3797319" y="984643"/>
              <a:ext cx="184614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a:lnSpc>
                  <a:spcPct val="100000"/>
                </a:lnSpc>
                <a:buFont typeface="Arial" panose="020B0604020202020204" pitchFamily="34" charset="0"/>
                <a:buNone/>
              </a:pPr>
              <a:r>
                <a:rPr lang="en-GB" altLang="en-US" sz="2800">
                  <a:latin typeface="Sassoon Infant Md" panose="02000603050000020003" pitchFamily="50" charset="0"/>
                </a:rPr>
                <a:t>capillaries</a:t>
              </a:r>
            </a:p>
          </p:txBody>
        </p:sp>
      </p:gr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5"/>
                  </p:tgtEl>
                </p:cond>
              </p:nextCondLst>
            </p:seq>
            <p:seq concurrent="1" nextAc="seek">
              <p:cTn id="9" restart="whenNotActive" fill="hold" evtFilter="cancelBubble" nodeType="interactiveSeq">
                <p:stCondLst>
                  <p:cond evt="onClick" delay="0">
                    <p:tgtEl>
                      <p:spTgt spid="8"/>
                    </p:tgtEl>
                  </p:cond>
                </p:stCondLst>
                <p:endSync evt="end" delay="0">
                  <p:rtn val="all"/>
                </p:endSync>
                <p:childTnLst>
                  <p:par>
                    <p:cTn id="10" fill="hold" nodeType="clickPar">
                      <p:stCondLst>
                        <p:cond delay="0"/>
                      </p:stCondLst>
                      <p:childTnLst>
                        <p:par>
                          <p:cTn id="11" fill="hold" nodeType="withGroup">
                            <p:stCondLst>
                              <p:cond delay="0"/>
                            </p:stCondLst>
                            <p:childTnLst>
                              <p:par>
                                <p:cTn id="12" presetID="2" presetClass="exit" presetSubtype="4" fill="hold" nodeType="clickEffect">
                                  <p:stCondLst>
                                    <p:cond delay="0"/>
                                  </p:stCondLst>
                                  <p:childTnLst>
                                    <p:anim calcmode="lin" valueType="num">
                                      <p:cBhvr additive="base">
                                        <p:cTn id="13" dur="500"/>
                                        <p:tgtEl>
                                          <p:spTgt spid="8"/>
                                        </p:tgtEl>
                                        <p:attrNameLst>
                                          <p:attrName>ppt_x</p:attrName>
                                        </p:attrNameLst>
                                      </p:cBhvr>
                                      <p:tavLst>
                                        <p:tav tm="0">
                                          <p:val>
                                            <p:strVal val="ppt_x"/>
                                          </p:val>
                                        </p:tav>
                                        <p:tav tm="100000">
                                          <p:val>
                                            <p:strVal val="ppt_x"/>
                                          </p:val>
                                        </p:tav>
                                      </p:tavLst>
                                    </p:anim>
                                    <p:anim calcmode="lin" valueType="num">
                                      <p:cBhvr additive="base">
                                        <p:cTn id="14" dur="500"/>
                                        <p:tgtEl>
                                          <p:spTgt spid="8"/>
                                        </p:tgtEl>
                                        <p:attrNameLst>
                                          <p:attrName>ppt_y</p:attrName>
                                        </p:attrNameLst>
                                      </p:cBhvr>
                                      <p:tavLst>
                                        <p:tav tm="0">
                                          <p:val>
                                            <p:strVal val="ppt_y"/>
                                          </p:val>
                                        </p:tav>
                                        <p:tav tm="100000">
                                          <p:val>
                                            <p:strVal val="1+ppt_h/2"/>
                                          </p:val>
                                        </p:tav>
                                      </p:tavLst>
                                    </p:anim>
                                    <p:set>
                                      <p:cBhvr>
                                        <p:cTn id="15"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Rounded Rectangle 8"/>
          <p:cNvSpPr/>
          <p:nvPr/>
        </p:nvSpPr>
        <p:spPr>
          <a:xfrm>
            <a:off x="635000" y="1955800"/>
            <a:ext cx="7867650" cy="4225925"/>
          </a:xfrm>
          <a:prstGeom prst="roundRect">
            <a:avLst>
              <a:gd name="adj" fmla="val 2464"/>
            </a:avLst>
          </a:prstGeom>
          <a:solidFill>
            <a:srgbClr val="FFD5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269" name="Title 5"/>
          <p:cNvSpPr>
            <a:spLocks noGrp="1"/>
          </p:cNvSpPr>
          <p:nvPr>
            <p:ph type="title"/>
          </p:nvPr>
        </p:nvSpPr>
        <p:spPr>
          <a:xfrm>
            <a:off x="484188" y="890588"/>
            <a:ext cx="8220075" cy="631825"/>
          </a:xfrm>
        </p:spPr>
        <p:txBody>
          <a:bodyPr>
            <a:normAutofit fontScale="90000"/>
          </a:bodyPr>
          <a:lstStyle/>
          <a:p>
            <a:pPr algn="ctr" eaLnBrk="1" hangingPunct="1">
              <a:defRPr/>
            </a:pPr>
            <a:r>
              <a:rPr lang="en-GB" dirty="0"/>
              <a:t>Parts of the </a:t>
            </a:r>
            <a:r>
              <a:rPr lang="en-GB" dirty="0" smtClean="0"/>
              <a:t>Circulatory</a:t>
            </a:r>
            <a:br>
              <a:rPr lang="en-GB" dirty="0" smtClean="0"/>
            </a:br>
            <a:r>
              <a:rPr lang="en-GB" dirty="0" smtClean="0"/>
              <a:t> </a:t>
            </a:r>
            <a:r>
              <a:rPr lang="en-GB" dirty="0"/>
              <a:t>System</a:t>
            </a:r>
            <a:endParaRPr lang="en-GB" altLang="en-US" dirty="0" smtClean="0"/>
          </a:p>
        </p:txBody>
      </p:sp>
      <p:pic>
        <p:nvPicPr>
          <p:cNvPr id="26628" name="Individual Work"/>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67625" y="611188"/>
            <a:ext cx="86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362325" y="2566988"/>
            <a:ext cx="4737100" cy="334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6"/>
          <a:stretch>
            <a:fillRect/>
          </a:stretch>
        </p:blipFill>
        <p:spPr>
          <a:xfrm>
            <a:off x="1004888" y="2301875"/>
            <a:ext cx="4737100" cy="3351213"/>
          </a:xfrm>
          <a:prstGeom prst="rect">
            <a:avLst/>
          </a:prstGeom>
          <a:effectLst>
            <a:outerShdw blurRad="50800" dist="38100" dir="5400000" algn="t" rotWithShape="0">
              <a:prstClr val="black">
                <a:alpha val="40000"/>
              </a:prstClr>
            </a:outerShdw>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1269" name="Title 5"/>
          <p:cNvSpPr>
            <a:spLocks noGrp="1"/>
          </p:cNvSpPr>
          <p:nvPr>
            <p:ph type="title"/>
          </p:nvPr>
        </p:nvSpPr>
        <p:spPr>
          <a:xfrm>
            <a:off x="484188" y="712788"/>
            <a:ext cx="8220075" cy="631825"/>
          </a:xfrm>
        </p:spPr>
        <p:txBody>
          <a:bodyPr>
            <a:normAutofit fontScale="90000"/>
          </a:bodyPr>
          <a:lstStyle/>
          <a:p>
            <a:pPr algn="ctr" eaLnBrk="1" hangingPunct="1">
              <a:defRPr/>
            </a:pPr>
            <a:r>
              <a:rPr lang="en-GB" dirty="0"/>
              <a:t>Systems In The </a:t>
            </a:r>
            <a:r>
              <a:rPr lang="en-GB" dirty="0" smtClean="0"/>
              <a:t>Body:</a:t>
            </a:r>
            <a:br>
              <a:rPr lang="en-GB" dirty="0" smtClean="0"/>
            </a:br>
            <a:r>
              <a:rPr lang="en-GB" dirty="0" smtClean="0"/>
              <a:t> Functions</a:t>
            </a:r>
            <a:endParaRPr lang="en-GB" altLang="en-US" dirty="0" smtClean="0"/>
          </a:p>
        </p:txBody>
      </p:sp>
      <p:pic>
        <p:nvPicPr>
          <p:cNvPr id="28675" name="Whole Clas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16800" y="574675"/>
            <a:ext cx="123825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Table 6"/>
          <p:cNvGraphicFramePr>
            <a:graphicFrameLocks noGrp="1"/>
          </p:cNvGraphicFramePr>
          <p:nvPr/>
        </p:nvGraphicFramePr>
        <p:xfrm>
          <a:off x="673100" y="1638300"/>
          <a:ext cx="7823200" cy="4572000"/>
        </p:xfrm>
        <a:graphic>
          <a:graphicData uri="http://schemas.openxmlformats.org/drawingml/2006/table">
            <a:tbl>
              <a:tblPr firstRow="1" bandRow="1">
                <a:effectLst/>
                <a:tableStyleId>{5940675A-B579-460E-94D1-54222C63F5DA}</a:tableStyleId>
              </a:tblPr>
              <a:tblGrid>
                <a:gridCol w="1319579"/>
                <a:gridCol w="1625905"/>
                <a:gridCol w="1625905"/>
                <a:gridCol w="1625905"/>
                <a:gridCol w="1625905"/>
              </a:tblGrid>
              <a:tr h="2464169">
                <a:tc>
                  <a:txBody>
                    <a:bodyPr/>
                    <a:lstStyle/>
                    <a:p>
                      <a:r>
                        <a:rPr lang="en-GB" dirty="0" smtClean="0"/>
                        <a:t>Diagram</a:t>
                      </a:r>
                      <a:r>
                        <a:rPr lang="en-GB" baseline="0" dirty="0" smtClean="0"/>
                        <a:t> of System</a:t>
                      </a:r>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r>
              <a:tr h="2107831">
                <a:tc>
                  <a:txBody>
                    <a:bodyPr/>
                    <a:lstStyle/>
                    <a:p>
                      <a:r>
                        <a:rPr lang="en-GB" dirty="0" smtClean="0"/>
                        <a:t>What are the functions of these</a:t>
                      </a:r>
                      <a:r>
                        <a:rPr lang="en-GB" baseline="0" dirty="0" smtClean="0"/>
                        <a:t> parts of the system?</a:t>
                      </a:r>
                      <a:endParaRPr lang="en-GB" dirty="0"/>
                    </a:p>
                  </a:txBody>
                  <a:tcPr/>
                </a:tc>
                <a:tc>
                  <a:txBody>
                    <a:bodyPr/>
                    <a:lstStyle/>
                    <a:p>
                      <a:r>
                        <a:rPr lang="en-GB" dirty="0" smtClean="0"/>
                        <a:t>Bones:</a:t>
                      </a:r>
                    </a:p>
                    <a:p>
                      <a:endParaRPr lang="en-GB" dirty="0" smtClean="0"/>
                    </a:p>
                    <a:p>
                      <a:r>
                        <a:rPr lang="en-GB" dirty="0" smtClean="0"/>
                        <a:t>Joints:</a:t>
                      </a:r>
                      <a:endParaRPr lang="en-GB" dirty="0"/>
                    </a:p>
                  </a:txBody>
                  <a:tcPr/>
                </a:tc>
                <a:tc>
                  <a:txBody>
                    <a:bodyPr/>
                    <a:lstStyle/>
                    <a:p>
                      <a:r>
                        <a:rPr lang="en-GB" dirty="0" smtClean="0"/>
                        <a:t>Biceps:</a:t>
                      </a:r>
                      <a:endParaRPr lang="en-GB" dirty="0"/>
                    </a:p>
                  </a:txBody>
                  <a:tcPr/>
                </a:tc>
                <a:tc>
                  <a:txBody>
                    <a:bodyPr/>
                    <a:lstStyle/>
                    <a:p>
                      <a:r>
                        <a:rPr lang="en-GB" dirty="0" smtClean="0"/>
                        <a:t>Stomach:</a:t>
                      </a:r>
                    </a:p>
                    <a:p>
                      <a:endParaRPr lang="en-GB" dirty="0" smtClean="0"/>
                    </a:p>
                    <a:p>
                      <a:r>
                        <a:rPr lang="en-GB" dirty="0" smtClean="0"/>
                        <a:t>Salivary glands:</a:t>
                      </a:r>
                      <a:endParaRPr lang="en-GB" dirty="0"/>
                    </a:p>
                  </a:txBody>
                  <a:tcPr/>
                </a:tc>
                <a:tc>
                  <a:txBody>
                    <a:bodyPr/>
                    <a:lstStyle/>
                    <a:p>
                      <a:r>
                        <a:rPr lang="en-GB" dirty="0" smtClean="0"/>
                        <a:t>Heart:</a:t>
                      </a:r>
                    </a:p>
                    <a:p>
                      <a:endParaRPr lang="en-GB" dirty="0" smtClean="0"/>
                    </a:p>
                    <a:p>
                      <a:r>
                        <a:rPr lang="en-GB" dirty="0" smtClean="0"/>
                        <a:t>Lungs:</a:t>
                      </a:r>
                    </a:p>
                    <a:p>
                      <a:endParaRPr lang="en-GB" dirty="0" smtClean="0"/>
                    </a:p>
                    <a:p>
                      <a:r>
                        <a:rPr lang="en-GB" dirty="0" smtClean="0"/>
                        <a:t>Blood</a:t>
                      </a:r>
                      <a:r>
                        <a:rPr lang="en-GB" baseline="0" dirty="0" smtClean="0"/>
                        <a:t> Vessels:</a:t>
                      </a:r>
                      <a:endParaRPr lang="en-GB" dirty="0" smtClean="0"/>
                    </a:p>
                  </a:txBody>
                  <a:tcPr/>
                </a:tc>
              </a:tr>
            </a:tbl>
          </a:graphicData>
        </a:graphic>
      </p:graphicFrame>
      <p:pic>
        <p:nvPicPr>
          <p:cNvPr id="9" name="Picture 8"/>
          <p:cNvPicPr>
            <a:picLocks noChangeAspect="1"/>
          </p:cNvPicPr>
          <p:nvPr/>
        </p:nvPicPr>
        <p:blipFill rotWithShape="1">
          <a:blip r:embed="rId5"/>
          <a:srcRect b="2752"/>
          <a:stretch/>
        </p:blipFill>
        <p:spPr>
          <a:xfrm>
            <a:off x="5394325" y="1657350"/>
            <a:ext cx="1320800" cy="2303463"/>
          </a:xfrm>
          <a:prstGeom prst="rect">
            <a:avLst/>
          </a:prstGeom>
          <a:effectLst>
            <a:outerShdw blurRad="50800" dist="38100" dir="18900000" algn="bl" rotWithShape="0">
              <a:prstClr val="black">
                <a:alpha val="40000"/>
              </a:prstClr>
            </a:outerShdw>
          </a:effectLst>
        </p:spPr>
      </p:pic>
      <p:pic>
        <p:nvPicPr>
          <p:cNvPr id="11" name="Picture 10"/>
          <p:cNvPicPr>
            <a:picLocks noChangeAspect="1"/>
          </p:cNvPicPr>
          <p:nvPr/>
        </p:nvPicPr>
        <p:blipFill rotWithShape="1">
          <a:blip r:embed="rId6"/>
          <a:srcRect t="1" b="-792"/>
          <a:stretch/>
        </p:blipFill>
        <p:spPr>
          <a:xfrm>
            <a:off x="3938588" y="1595438"/>
            <a:ext cx="949325" cy="2487612"/>
          </a:xfrm>
          <a:prstGeom prst="rect">
            <a:avLst/>
          </a:prstGeom>
          <a:effectLst>
            <a:outerShdw blurRad="50800" dist="38100" dir="18900000" algn="bl" rotWithShape="0">
              <a:prstClr val="black">
                <a:alpha val="40000"/>
              </a:prstClr>
            </a:outerShdw>
          </a:effectLst>
        </p:spPr>
      </p:pic>
      <p:pic>
        <p:nvPicPr>
          <p:cNvPr id="12" name="Picture 11"/>
          <p:cNvPicPr>
            <a:picLocks noChangeAspect="1"/>
          </p:cNvPicPr>
          <p:nvPr/>
        </p:nvPicPr>
        <p:blipFill rotWithShape="1">
          <a:blip r:embed="rId7"/>
          <a:srcRect b="-986"/>
          <a:stretch/>
        </p:blipFill>
        <p:spPr>
          <a:xfrm>
            <a:off x="2051050" y="1670050"/>
            <a:ext cx="1517650" cy="2393950"/>
          </a:xfrm>
          <a:prstGeom prst="rect">
            <a:avLst/>
          </a:prstGeom>
          <a:effectLst>
            <a:outerShdw blurRad="50800" dist="38100" dir="18900000" algn="bl" rotWithShape="0">
              <a:prstClr val="black">
                <a:alpha val="40000"/>
              </a:prstClr>
            </a:outerShdw>
          </a:effectLst>
        </p:spPr>
      </p:pic>
      <p:pic>
        <p:nvPicPr>
          <p:cNvPr id="4" name="Picture 3"/>
          <p:cNvPicPr>
            <a:picLocks noChangeAspect="1"/>
          </p:cNvPicPr>
          <p:nvPr/>
        </p:nvPicPr>
        <p:blipFill>
          <a:blip r:embed="rId8"/>
          <a:stretch>
            <a:fillRect/>
          </a:stretch>
        </p:blipFill>
        <p:spPr>
          <a:xfrm>
            <a:off x="7016750" y="1576388"/>
            <a:ext cx="1331913" cy="2487612"/>
          </a:xfrm>
          <a:prstGeom prst="rect">
            <a:avLst/>
          </a:prstGeom>
          <a:effectLst>
            <a:outerShdw blurRad="50800" dist="38100" dir="18900000" algn="bl" rotWithShape="0">
              <a:prstClr val="black">
                <a:alpha val="40000"/>
              </a:prstClr>
            </a:outerShdw>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5" name="Rounded Rectangle 24"/>
          <p:cNvSpPr/>
          <p:nvPr/>
        </p:nvSpPr>
        <p:spPr bwMode="auto">
          <a:xfrm>
            <a:off x="503238" y="2927350"/>
            <a:ext cx="8137525" cy="341471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24" name="Rounded Rectangle 23"/>
          <p:cNvSpPr/>
          <p:nvPr/>
        </p:nvSpPr>
        <p:spPr bwMode="auto">
          <a:xfrm>
            <a:off x="503238" y="512763"/>
            <a:ext cx="8137525" cy="2192337"/>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30724" name="Title 1"/>
          <p:cNvSpPr txBox="1">
            <a:spLocks/>
          </p:cNvSpPr>
          <p:nvPr/>
        </p:nvSpPr>
        <p:spPr bwMode="auto">
          <a:xfrm>
            <a:off x="628650" y="3071813"/>
            <a:ext cx="78867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eaLnBrk="1" hangingPunct="1">
              <a:spcBef>
                <a:spcPct val="0"/>
              </a:spcBef>
              <a:buFontTx/>
              <a:buNone/>
            </a:pPr>
            <a:r>
              <a:rPr lang="en-US" altLang="en-US" sz="3600" b="1">
                <a:solidFill>
                  <a:schemeClr val="tx1"/>
                </a:solidFill>
                <a:latin typeface="Sassoon Infant Md" panose="02000603050000020003" pitchFamily="50" charset="0"/>
              </a:rPr>
              <a:t>Success Criteria</a:t>
            </a:r>
          </a:p>
        </p:txBody>
      </p:sp>
      <p:sp>
        <p:nvSpPr>
          <p:cNvPr id="30725" name="Title 1"/>
          <p:cNvSpPr txBox="1">
            <a:spLocks/>
          </p:cNvSpPr>
          <p:nvPr/>
        </p:nvSpPr>
        <p:spPr bwMode="auto">
          <a:xfrm>
            <a:off x="628650" y="735013"/>
            <a:ext cx="78867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eaLnBrk="1" hangingPunct="1">
              <a:spcBef>
                <a:spcPct val="0"/>
              </a:spcBef>
              <a:buFontTx/>
              <a:buNone/>
            </a:pPr>
            <a:r>
              <a:rPr lang="en-US" altLang="en-US" sz="3600" b="1">
                <a:solidFill>
                  <a:schemeClr val="tx1"/>
                </a:solidFill>
                <a:latin typeface="Sassoon Infant Md" panose="02000603050000020003" pitchFamily="50" charset="0"/>
              </a:rPr>
              <a:t>Aim</a:t>
            </a:r>
          </a:p>
        </p:txBody>
      </p:sp>
      <p:sp>
        <p:nvSpPr>
          <p:cNvPr id="30726" name="Content Placeholder 15"/>
          <p:cNvSpPr>
            <a:spLocks noGrp="1"/>
          </p:cNvSpPr>
          <p:nvPr>
            <p:ph idx="1"/>
          </p:nvPr>
        </p:nvSpPr>
        <p:spPr>
          <a:xfrm>
            <a:off x="628650" y="1127125"/>
            <a:ext cx="7886700" cy="1409700"/>
          </a:xfrm>
        </p:spPr>
        <p:txBody>
          <a:bodyPr/>
          <a:lstStyle/>
          <a:p>
            <a:pPr eaLnBrk="1" hangingPunct="1"/>
            <a:r>
              <a:rPr lang="en-GB" altLang="en-US" smtClean="0"/>
              <a:t>I can identify and name the parts of the human circulatory system.</a:t>
            </a:r>
          </a:p>
        </p:txBody>
      </p:sp>
      <p:sp>
        <p:nvSpPr>
          <p:cNvPr id="30727" name="Content Placeholder 15"/>
          <p:cNvSpPr txBox="1">
            <a:spLocks/>
          </p:cNvSpPr>
          <p:nvPr/>
        </p:nvSpPr>
        <p:spPr bwMode="auto">
          <a:xfrm>
            <a:off x="628650" y="3614738"/>
            <a:ext cx="7886700" cy="243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180000" tIns="252000" rIns="252000" bIns="180000"/>
          <a:lstStyle>
            <a:lvl1pPr marL="228600" indent="-228600">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r>
              <a:rPr lang="en-GB" altLang="en-US"/>
              <a:t>I can identify the parts of the circulatory system.</a:t>
            </a:r>
          </a:p>
          <a:p>
            <a:r>
              <a:rPr lang="en-GB" altLang="en-US"/>
              <a:t>I can name the parts of the circulatory system.</a:t>
            </a:r>
          </a:p>
        </p:txBody>
      </p:sp>
      <p:pic>
        <p:nvPicPr>
          <p:cNvPr id="30728"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67625" y="615950"/>
            <a:ext cx="86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5" name="Rounded Rectangle 24"/>
          <p:cNvSpPr/>
          <p:nvPr/>
        </p:nvSpPr>
        <p:spPr bwMode="auto">
          <a:xfrm>
            <a:off x="503238" y="2927350"/>
            <a:ext cx="8137525" cy="341471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24" name="Rounded Rectangle 23"/>
          <p:cNvSpPr/>
          <p:nvPr/>
        </p:nvSpPr>
        <p:spPr bwMode="auto">
          <a:xfrm>
            <a:off x="503238" y="512763"/>
            <a:ext cx="8137525" cy="2192337"/>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9220" name="Title 1"/>
          <p:cNvSpPr txBox="1">
            <a:spLocks/>
          </p:cNvSpPr>
          <p:nvPr/>
        </p:nvSpPr>
        <p:spPr bwMode="auto">
          <a:xfrm>
            <a:off x="628650" y="3071813"/>
            <a:ext cx="78867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eaLnBrk="1" hangingPunct="1">
              <a:spcBef>
                <a:spcPct val="0"/>
              </a:spcBef>
              <a:buFontTx/>
              <a:buNone/>
            </a:pPr>
            <a:r>
              <a:rPr lang="en-US" altLang="en-US" sz="3600" b="1">
                <a:solidFill>
                  <a:schemeClr val="tx1"/>
                </a:solidFill>
                <a:latin typeface="Sassoon Infant Md" panose="02000603050000020003" pitchFamily="50" charset="0"/>
              </a:rPr>
              <a:t>Success Criteria</a:t>
            </a:r>
          </a:p>
        </p:txBody>
      </p:sp>
      <p:sp>
        <p:nvSpPr>
          <p:cNvPr id="9221" name="Title 1"/>
          <p:cNvSpPr txBox="1">
            <a:spLocks/>
          </p:cNvSpPr>
          <p:nvPr/>
        </p:nvSpPr>
        <p:spPr bwMode="auto">
          <a:xfrm>
            <a:off x="628650" y="735013"/>
            <a:ext cx="78867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eaLnBrk="1" hangingPunct="1">
              <a:spcBef>
                <a:spcPct val="0"/>
              </a:spcBef>
              <a:buFontTx/>
              <a:buNone/>
            </a:pPr>
            <a:r>
              <a:rPr lang="en-US" altLang="en-US" sz="3600" b="1">
                <a:solidFill>
                  <a:schemeClr val="tx1"/>
                </a:solidFill>
                <a:latin typeface="Sassoon Infant Md" panose="02000603050000020003" pitchFamily="50" charset="0"/>
              </a:rPr>
              <a:t>Aim</a:t>
            </a:r>
          </a:p>
        </p:txBody>
      </p:sp>
      <p:sp>
        <p:nvSpPr>
          <p:cNvPr id="9222" name="Content Placeholder 15"/>
          <p:cNvSpPr>
            <a:spLocks noGrp="1"/>
          </p:cNvSpPr>
          <p:nvPr>
            <p:ph idx="1"/>
          </p:nvPr>
        </p:nvSpPr>
        <p:spPr>
          <a:xfrm>
            <a:off x="628650" y="1127125"/>
            <a:ext cx="7886700" cy="1409700"/>
          </a:xfrm>
        </p:spPr>
        <p:txBody>
          <a:bodyPr/>
          <a:lstStyle/>
          <a:p>
            <a:pPr eaLnBrk="1" hangingPunct="1"/>
            <a:r>
              <a:rPr lang="en-GB" altLang="en-US" smtClean="0"/>
              <a:t>I can identify and name the parts of the human circulatory system.</a:t>
            </a:r>
          </a:p>
        </p:txBody>
      </p:sp>
      <p:sp>
        <p:nvSpPr>
          <p:cNvPr id="9223" name="Content Placeholder 15"/>
          <p:cNvSpPr txBox="1">
            <a:spLocks/>
          </p:cNvSpPr>
          <p:nvPr/>
        </p:nvSpPr>
        <p:spPr bwMode="auto">
          <a:xfrm>
            <a:off x="628650" y="3614738"/>
            <a:ext cx="7886700" cy="243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180000" tIns="252000" rIns="252000" bIns="180000"/>
          <a:lstStyle>
            <a:lvl1pPr marL="228600" indent="-228600">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r>
              <a:rPr lang="en-GB" altLang="en-US"/>
              <a:t>I can identify the parts of the circulatory system.</a:t>
            </a:r>
          </a:p>
          <a:p>
            <a:r>
              <a:rPr lang="en-GB" altLang="en-US"/>
              <a:t>I can name the parts of the circulatory system.</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Rounded Rectangle 8"/>
          <p:cNvSpPr/>
          <p:nvPr/>
        </p:nvSpPr>
        <p:spPr>
          <a:xfrm>
            <a:off x="635000" y="2405063"/>
            <a:ext cx="7867650" cy="3776662"/>
          </a:xfrm>
          <a:prstGeom prst="roundRect">
            <a:avLst>
              <a:gd name="adj" fmla="val 2464"/>
            </a:avLst>
          </a:prstGeom>
          <a:solidFill>
            <a:srgbClr val="FFD5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269" name="Title 5"/>
          <p:cNvSpPr>
            <a:spLocks noGrp="1"/>
          </p:cNvSpPr>
          <p:nvPr>
            <p:ph type="title"/>
          </p:nvPr>
        </p:nvSpPr>
        <p:spPr>
          <a:xfrm>
            <a:off x="484188" y="776288"/>
            <a:ext cx="8220075" cy="631825"/>
          </a:xfrm>
        </p:spPr>
        <p:txBody>
          <a:bodyPr>
            <a:normAutofit fontScale="90000"/>
          </a:bodyPr>
          <a:lstStyle/>
          <a:p>
            <a:pPr algn="ctr" eaLnBrk="1" hangingPunct="1">
              <a:defRPr/>
            </a:pPr>
            <a:r>
              <a:rPr lang="en-GB" dirty="0"/>
              <a:t>Systems in the </a:t>
            </a:r>
            <a:r>
              <a:rPr lang="en-GB" dirty="0" smtClean="0"/>
              <a:t>Body:</a:t>
            </a:r>
            <a:br>
              <a:rPr lang="en-GB" dirty="0" smtClean="0"/>
            </a:br>
            <a:r>
              <a:rPr lang="en-GB" dirty="0" smtClean="0"/>
              <a:t>a </a:t>
            </a:r>
            <a:r>
              <a:rPr lang="en-GB" dirty="0"/>
              <a:t>Reminder</a:t>
            </a:r>
            <a:endParaRPr lang="en-GB" altLang="en-US" dirty="0" smtClean="0"/>
          </a:p>
        </p:txBody>
      </p:sp>
      <p:sp>
        <p:nvSpPr>
          <p:cNvPr id="10244" name="Rectangle 1"/>
          <p:cNvSpPr>
            <a:spLocks noChangeArrowheads="1"/>
          </p:cNvSpPr>
          <p:nvPr/>
        </p:nvSpPr>
        <p:spPr bwMode="auto">
          <a:xfrm>
            <a:off x="660400" y="1611313"/>
            <a:ext cx="7812088"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a:buFont typeface="Arial" panose="020B0604020202020204" pitchFamily="34" charset="0"/>
              <a:buNone/>
            </a:pPr>
            <a:r>
              <a:rPr lang="en-GB" altLang="en-US"/>
              <a:t>In Years 3 and 4, you may have learnt about a number of different systems in the body. We’re going to begin by seeing how much you remember!</a:t>
            </a:r>
          </a:p>
        </p:txBody>
      </p:sp>
      <p:pic>
        <p:nvPicPr>
          <p:cNvPr id="4" name="Picture 3"/>
          <p:cNvPicPr>
            <a:picLocks noChangeAspect="1"/>
          </p:cNvPicPr>
          <p:nvPr/>
        </p:nvPicPr>
        <p:blipFill rotWithShape="1">
          <a:blip r:embed="rId4"/>
          <a:srcRect b="2752"/>
          <a:stretch/>
        </p:blipFill>
        <p:spPr>
          <a:xfrm>
            <a:off x="5019675" y="2624138"/>
            <a:ext cx="2039938" cy="3559175"/>
          </a:xfrm>
          <a:prstGeom prst="rect">
            <a:avLst/>
          </a:prstGeom>
          <a:effectLst>
            <a:outerShdw blurRad="50800" dist="38100" dir="18900000" algn="bl" rotWithShape="0">
              <a:prstClr val="black">
                <a:alpha val="40000"/>
              </a:prstClr>
            </a:outerShdw>
          </a:effectLst>
        </p:spPr>
      </p:pic>
      <p:pic>
        <p:nvPicPr>
          <p:cNvPr id="2" name="Picture 1"/>
          <p:cNvPicPr>
            <a:picLocks noChangeAspect="1"/>
          </p:cNvPicPr>
          <p:nvPr/>
        </p:nvPicPr>
        <p:blipFill rotWithShape="1">
          <a:blip r:embed="rId5"/>
          <a:srcRect b="13416"/>
          <a:stretch/>
        </p:blipFill>
        <p:spPr>
          <a:xfrm>
            <a:off x="2505075" y="2706688"/>
            <a:ext cx="2840038" cy="3476625"/>
          </a:xfrm>
          <a:prstGeom prst="rect">
            <a:avLst/>
          </a:prstGeom>
          <a:effectLst>
            <a:outerShdw blurRad="50800" dist="38100" dir="18900000" algn="bl" rotWithShape="0">
              <a:prstClr val="black">
                <a:alpha val="40000"/>
              </a:prstClr>
            </a:outerShdw>
          </a:effectLst>
        </p:spPr>
      </p:pic>
      <p:pic>
        <p:nvPicPr>
          <p:cNvPr id="10247" name="Individual Work"/>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667625" y="611188"/>
            <a:ext cx="86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rotWithShape="1">
          <a:blip r:embed="rId7"/>
          <a:srcRect b="27009"/>
          <a:stretch/>
        </p:blipFill>
        <p:spPr>
          <a:xfrm>
            <a:off x="6602413" y="2624138"/>
            <a:ext cx="1870075" cy="3549650"/>
          </a:xfrm>
          <a:prstGeom prst="rect">
            <a:avLst/>
          </a:prstGeom>
          <a:effectLst>
            <a:outerShdw blurRad="50800" dist="38100" dir="18900000" algn="bl" rotWithShape="0">
              <a:prstClr val="black">
                <a:alpha val="40000"/>
              </a:prstClr>
            </a:outerShdw>
          </a:effectLst>
        </p:spPr>
      </p:pic>
      <p:pic>
        <p:nvPicPr>
          <p:cNvPr id="6" name="Picture 5"/>
          <p:cNvPicPr>
            <a:picLocks noChangeAspect="1"/>
          </p:cNvPicPr>
          <p:nvPr/>
        </p:nvPicPr>
        <p:blipFill rotWithShape="1">
          <a:blip r:embed="rId8"/>
          <a:srcRect b="21889"/>
          <a:stretch/>
        </p:blipFill>
        <p:spPr>
          <a:xfrm>
            <a:off x="561975" y="2495550"/>
            <a:ext cx="3014663" cy="3678238"/>
          </a:xfrm>
          <a:prstGeom prst="rect">
            <a:avLst/>
          </a:prstGeom>
          <a:effectLst>
            <a:outerShdw blurRad="50800" dist="38100" dir="18900000" algn="bl" rotWithShape="0">
              <a:prstClr val="black">
                <a:alpha val="40000"/>
              </a:prstClr>
            </a:outerShdw>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1" name="Rounded Rectangle 20"/>
          <p:cNvSpPr/>
          <p:nvPr/>
        </p:nvSpPr>
        <p:spPr>
          <a:xfrm>
            <a:off x="4130675" y="2405063"/>
            <a:ext cx="4341813" cy="3776662"/>
          </a:xfrm>
          <a:prstGeom prst="roundRect">
            <a:avLst>
              <a:gd name="adj" fmla="val 2464"/>
            </a:avLst>
          </a:prstGeom>
          <a:solidFill>
            <a:srgbClr val="FFD5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9" name="Rounded Rectangle 8"/>
          <p:cNvSpPr/>
          <p:nvPr/>
        </p:nvSpPr>
        <p:spPr>
          <a:xfrm>
            <a:off x="660400" y="2405063"/>
            <a:ext cx="3314700" cy="3776662"/>
          </a:xfrm>
          <a:prstGeom prst="roundRect">
            <a:avLst>
              <a:gd name="adj" fmla="val 2464"/>
            </a:avLst>
          </a:prstGeom>
          <a:solidFill>
            <a:srgbClr val="F8A9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269" name="Title 5"/>
          <p:cNvSpPr>
            <a:spLocks noGrp="1"/>
          </p:cNvSpPr>
          <p:nvPr>
            <p:ph type="title"/>
          </p:nvPr>
        </p:nvSpPr>
        <p:spPr>
          <a:xfrm>
            <a:off x="484188" y="776288"/>
            <a:ext cx="8220075" cy="631825"/>
          </a:xfrm>
        </p:spPr>
        <p:txBody>
          <a:bodyPr>
            <a:normAutofit fontScale="90000"/>
          </a:bodyPr>
          <a:lstStyle/>
          <a:p>
            <a:pPr algn="ctr" eaLnBrk="1" hangingPunct="1">
              <a:defRPr/>
            </a:pPr>
            <a:r>
              <a:rPr lang="en-GB" dirty="0"/>
              <a:t>Systems in the </a:t>
            </a:r>
            <a:r>
              <a:rPr lang="en-GB" dirty="0" smtClean="0"/>
              <a:t>Body:</a:t>
            </a:r>
            <a:br>
              <a:rPr lang="en-GB" dirty="0" smtClean="0"/>
            </a:br>
            <a:r>
              <a:rPr lang="en-GB" dirty="0" smtClean="0"/>
              <a:t>Answers</a:t>
            </a:r>
            <a:endParaRPr lang="en-GB" altLang="en-US" dirty="0" smtClean="0"/>
          </a:p>
        </p:txBody>
      </p:sp>
      <p:sp>
        <p:nvSpPr>
          <p:cNvPr id="12293" name="Rectangle 1"/>
          <p:cNvSpPr>
            <a:spLocks noChangeArrowheads="1"/>
          </p:cNvSpPr>
          <p:nvPr/>
        </p:nvSpPr>
        <p:spPr bwMode="auto">
          <a:xfrm>
            <a:off x="660400" y="1646238"/>
            <a:ext cx="7812088"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a:buFont typeface="Arial" panose="020B0604020202020204" pitchFamily="34" charset="0"/>
              <a:buNone/>
            </a:pPr>
            <a:r>
              <a:rPr lang="en-GB" altLang="en-US"/>
              <a:t>Swap your </a:t>
            </a:r>
            <a:r>
              <a:rPr lang="en-GB" altLang="en-US" b="1"/>
              <a:t>Systems in the Body Activity Sheets</a:t>
            </a:r>
            <a:r>
              <a:rPr lang="en-GB" altLang="en-US"/>
              <a:t> with a partner and mark their work using the table below:</a:t>
            </a:r>
          </a:p>
        </p:txBody>
      </p:sp>
      <p:pic>
        <p:nvPicPr>
          <p:cNvPr id="4" name="Picture 3"/>
          <p:cNvPicPr>
            <a:picLocks noChangeAspect="1"/>
          </p:cNvPicPr>
          <p:nvPr/>
        </p:nvPicPr>
        <p:blipFill rotWithShape="1">
          <a:blip r:embed="rId4"/>
          <a:srcRect b="2752"/>
          <a:stretch/>
        </p:blipFill>
        <p:spPr>
          <a:xfrm>
            <a:off x="5208588" y="2624138"/>
            <a:ext cx="2039937" cy="3559175"/>
          </a:xfrm>
          <a:prstGeom prst="rect">
            <a:avLst/>
          </a:prstGeom>
          <a:effectLst>
            <a:outerShdw blurRad="50800" dist="38100" dir="18900000" algn="bl" rotWithShape="0">
              <a:prstClr val="black">
                <a:alpha val="40000"/>
              </a:prstClr>
            </a:outerShdw>
          </a:effectLst>
        </p:spPr>
      </p:pic>
      <p:pic>
        <p:nvPicPr>
          <p:cNvPr id="5" name="Picture 4"/>
          <p:cNvPicPr>
            <a:picLocks noChangeAspect="1"/>
          </p:cNvPicPr>
          <p:nvPr/>
        </p:nvPicPr>
        <p:blipFill rotWithShape="1">
          <a:blip r:embed="rId5"/>
          <a:srcRect b="27009"/>
          <a:stretch/>
        </p:blipFill>
        <p:spPr>
          <a:xfrm>
            <a:off x="6732588" y="2640013"/>
            <a:ext cx="1870075" cy="3549650"/>
          </a:xfrm>
          <a:prstGeom prst="rect">
            <a:avLst/>
          </a:prstGeom>
          <a:effectLst>
            <a:outerShdw blurRad="50800" dist="38100" dir="18900000" algn="bl" rotWithShape="0">
              <a:prstClr val="black">
                <a:alpha val="40000"/>
              </a:prstClr>
            </a:outerShdw>
          </a:effectLst>
        </p:spPr>
      </p:pic>
      <p:pic>
        <p:nvPicPr>
          <p:cNvPr id="6" name="Picture 5"/>
          <p:cNvPicPr>
            <a:picLocks noChangeAspect="1"/>
          </p:cNvPicPr>
          <p:nvPr/>
        </p:nvPicPr>
        <p:blipFill rotWithShape="1">
          <a:blip r:embed="rId6"/>
          <a:srcRect b="21889"/>
          <a:stretch/>
        </p:blipFill>
        <p:spPr>
          <a:xfrm>
            <a:off x="3862388" y="2565400"/>
            <a:ext cx="3013075" cy="3678238"/>
          </a:xfrm>
          <a:prstGeom prst="rect">
            <a:avLst/>
          </a:prstGeom>
          <a:effectLst>
            <a:outerShdw blurRad="50800" dist="38100" dir="18900000" algn="bl" rotWithShape="0">
              <a:prstClr val="black">
                <a:alpha val="40000"/>
              </a:prstClr>
            </a:outerShdw>
          </a:effectLst>
        </p:spPr>
      </p:pic>
      <p:pic>
        <p:nvPicPr>
          <p:cNvPr id="3" name="Picture 2"/>
          <p:cNvPicPr>
            <a:picLocks noChangeAspect="1"/>
          </p:cNvPicPr>
          <p:nvPr/>
        </p:nvPicPr>
        <p:blipFill>
          <a:blip r:embed="rId7">
            <a:extLst>
              <a:ext uri="{28A0092B-C50C-407E-A947-70E740481C1C}">
                <a14:useLocalDpi xmlns:a14="http://schemas.microsoft.com/office/drawing/2010/main" val="0"/>
              </a:ext>
            </a:extLst>
          </a:blip>
          <a:srcRect t="7471" b="18678"/>
          <a:stretch>
            <a:fillRect/>
          </a:stretch>
        </p:blipFill>
        <p:spPr bwMode="auto">
          <a:xfrm>
            <a:off x="993775" y="3370263"/>
            <a:ext cx="2692400" cy="281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8" name="Rectangle 1"/>
          <p:cNvSpPr>
            <a:spLocks noChangeArrowheads="1"/>
          </p:cNvSpPr>
          <p:nvPr/>
        </p:nvSpPr>
        <p:spPr bwMode="auto">
          <a:xfrm>
            <a:off x="-1612900" y="2663825"/>
            <a:ext cx="7812088"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a:buFont typeface="Arial" panose="020B0604020202020204" pitchFamily="34" charset="0"/>
              <a:buNone/>
            </a:pPr>
            <a:r>
              <a:rPr lang="en-GB" altLang="en-US"/>
              <a:t>Click me for a larger version!</a:t>
            </a:r>
          </a:p>
        </p:txBody>
      </p:sp>
      <p:cxnSp>
        <p:nvCxnSpPr>
          <p:cNvPr id="8" name="Curved Connector 7"/>
          <p:cNvCxnSpPr/>
          <p:nvPr/>
        </p:nvCxnSpPr>
        <p:spPr>
          <a:xfrm rot="16200000" flipH="1">
            <a:off x="1904206" y="3194844"/>
            <a:ext cx="636588" cy="234950"/>
          </a:xfrm>
          <a:prstGeom prst="curvedConnector3">
            <a:avLst>
              <a:gd name="adj1" fmla="val 45736"/>
            </a:avLst>
          </a:prstGeom>
          <a:ln w="57150">
            <a:solidFill>
              <a:srgbClr val="D04847"/>
            </a:solidFill>
            <a:tailEnd type="triangle"/>
          </a:ln>
        </p:spPr>
        <p:style>
          <a:lnRef idx="1">
            <a:schemeClr val="accent1"/>
          </a:lnRef>
          <a:fillRef idx="0">
            <a:schemeClr val="accent1"/>
          </a:fillRef>
          <a:effectRef idx="0">
            <a:schemeClr val="accent1"/>
          </a:effectRef>
          <a:fontRef idx="minor">
            <a:schemeClr val="tx1"/>
          </a:fontRef>
        </p:style>
      </p:cxnSp>
      <p:pic>
        <p:nvPicPr>
          <p:cNvPr id="12300" name="Pairs"/>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667625" y="611188"/>
            <a:ext cx="86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 name="Group 23"/>
          <p:cNvGrpSpPr>
            <a:grpSpLocks/>
          </p:cNvGrpSpPr>
          <p:nvPr/>
        </p:nvGrpSpPr>
        <p:grpSpPr bwMode="auto">
          <a:xfrm>
            <a:off x="-17463" y="-20638"/>
            <a:ext cx="9324976" cy="6973888"/>
            <a:chOff x="-17324" y="-20747"/>
            <a:chExt cx="9324285" cy="6973808"/>
          </a:xfrm>
        </p:grpSpPr>
        <p:grpSp>
          <p:nvGrpSpPr>
            <p:cNvPr id="12302" name="Group 22"/>
            <p:cNvGrpSpPr>
              <a:grpSpLocks/>
            </p:cNvGrpSpPr>
            <p:nvPr/>
          </p:nvGrpSpPr>
          <p:grpSpPr bwMode="auto">
            <a:xfrm>
              <a:off x="-17324" y="-20747"/>
              <a:ext cx="9324285" cy="6973808"/>
              <a:chOff x="-17324" y="-20747"/>
              <a:chExt cx="9324285" cy="6973808"/>
            </a:xfrm>
          </p:grpSpPr>
          <p:sp>
            <p:nvSpPr>
              <p:cNvPr id="22" name="Rectangle 21"/>
              <p:cNvSpPr/>
              <p:nvPr/>
            </p:nvSpPr>
            <p:spPr>
              <a:xfrm>
                <a:off x="-17324" y="-20747"/>
                <a:ext cx="9324285" cy="69738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12305" name="Picture 19"/>
              <p:cNvPicPr>
                <a:picLocks noChangeAspect="1"/>
              </p:cNvPicPr>
              <p:nvPr/>
            </p:nvPicPr>
            <p:blipFill>
              <a:blip r:embed="rId9">
                <a:extLst>
                  <a:ext uri="{28A0092B-C50C-407E-A947-70E740481C1C}">
                    <a14:useLocalDpi xmlns:a14="http://schemas.microsoft.com/office/drawing/2010/main" val="0"/>
                  </a:ext>
                </a:extLst>
              </a:blip>
              <a:srcRect l="4047" t="9167" r="4243" b="18750"/>
              <a:stretch>
                <a:fillRect/>
              </a:stretch>
            </p:blipFill>
            <p:spPr bwMode="auto">
              <a:xfrm>
                <a:off x="1893496" y="322907"/>
                <a:ext cx="5695950" cy="6330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303" name="Rectangle 1"/>
            <p:cNvSpPr>
              <a:spLocks noChangeArrowheads="1"/>
            </p:cNvSpPr>
            <p:nvPr/>
          </p:nvSpPr>
          <p:spPr bwMode="auto">
            <a:xfrm>
              <a:off x="7732280" y="4775834"/>
              <a:ext cx="123991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a:lnSpc>
                  <a:spcPct val="100000"/>
                </a:lnSpc>
                <a:buFont typeface="Arial" panose="020B0604020202020204" pitchFamily="34" charset="0"/>
                <a:buNone/>
              </a:pPr>
              <a:r>
                <a:rPr lang="en-GB" altLang="en-US"/>
                <a:t>Click anywhere to hide.</a:t>
              </a:r>
            </a:p>
          </p:txBody>
        </p:sp>
      </p:gr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3"/>
                  </p:tgtEl>
                </p:cond>
              </p:nextCondLst>
            </p:seq>
            <p:seq concurrent="1" nextAc="seek">
              <p:cTn id="9" restart="whenNotActive" fill="hold" evtFilter="cancelBubble" nodeType="interactiveSeq">
                <p:stCondLst>
                  <p:cond evt="onClick" delay="0">
                    <p:tgtEl>
                      <p:spTgt spid="24"/>
                    </p:tgtEl>
                  </p:cond>
                </p:stCondLst>
                <p:endSync evt="end" delay="0">
                  <p:rtn val="all"/>
                </p:endSync>
                <p:childTnLst>
                  <p:par>
                    <p:cTn id="10" fill="hold" nodeType="clickPar">
                      <p:stCondLst>
                        <p:cond delay="0"/>
                      </p:stCondLst>
                      <p:childTnLst>
                        <p:par>
                          <p:cTn id="11" fill="hold" nodeType="withGroup">
                            <p:stCondLst>
                              <p:cond delay="0"/>
                            </p:stCondLst>
                            <p:childTnLst>
                              <p:par>
                                <p:cTn id="12" presetID="2" presetClass="exit" presetSubtype="4" fill="hold" nodeType="clickEffect">
                                  <p:stCondLst>
                                    <p:cond delay="0"/>
                                  </p:stCondLst>
                                  <p:childTnLst>
                                    <p:anim calcmode="lin" valueType="num">
                                      <p:cBhvr additive="base">
                                        <p:cTn id="13" dur="500"/>
                                        <p:tgtEl>
                                          <p:spTgt spid="24"/>
                                        </p:tgtEl>
                                        <p:attrNameLst>
                                          <p:attrName>ppt_x</p:attrName>
                                        </p:attrNameLst>
                                      </p:cBhvr>
                                      <p:tavLst>
                                        <p:tav tm="0">
                                          <p:val>
                                            <p:strVal val="ppt_x"/>
                                          </p:val>
                                        </p:tav>
                                        <p:tav tm="100000">
                                          <p:val>
                                            <p:strVal val="ppt_x"/>
                                          </p:val>
                                        </p:tav>
                                      </p:tavLst>
                                    </p:anim>
                                    <p:anim calcmode="lin" valueType="num">
                                      <p:cBhvr additive="base">
                                        <p:cTn id="14" dur="500"/>
                                        <p:tgtEl>
                                          <p:spTgt spid="24"/>
                                        </p:tgtEl>
                                        <p:attrNameLst>
                                          <p:attrName>ppt_y</p:attrName>
                                        </p:attrNameLst>
                                      </p:cBhvr>
                                      <p:tavLst>
                                        <p:tav tm="0">
                                          <p:val>
                                            <p:strVal val="ppt_y"/>
                                          </p:val>
                                        </p:tav>
                                        <p:tav tm="100000">
                                          <p:val>
                                            <p:strVal val="1+ppt_h/2"/>
                                          </p:val>
                                        </p:tav>
                                      </p:tavLst>
                                    </p:anim>
                                    <p:set>
                                      <p:cBhvr>
                                        <p:cTn id="15"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Rounded Rectangle 8"/>
          <p:cNvSpPr/>
          <p:nvPr/>
        </p:nvSpPr>
        <p:spPr>
          <a:xfrm>
            <a:off x="635000" y="1639888"/>
            <a:ext cx="3378200" cy="4541837"/>
          </a:xfrm>
          <a:prstGeom prst="roundRect">
            <a:avLst>
              <a:gd name="adj" fmla="val 2464"/>
            </a:avLst>
          </a:prstGeom>
          <a:solidFill>
            <a:srgbClr val="D048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269" name="Title 5"/>
          <p:cNvSpPr>
            <a:spLocks noGrp="1"/>
          </p:cNvSpPr>
          <p:nvPr>
            <p:ph type="title"/>
          </p:nvPr>
        </p:nvSpPr>
        <p:spPr>
          <a:xfrm>
            <a:off x="484188" y="776288"/>
            <a:ext cx="8220075" cy="631825"/>
          </a:xfrm>
        </p:spPr>
        <p:txBody>
          <a:bodyPr>
            <a:normAutofit fontScale="90000"/>
          </a:bodyPr>
          <a:lstStyle/>
          <a:p>
            <a:pPr algn="ctr" eaLnBrk="1" hangingPunct="1">
              <a:defRPr/>
            </a:pPr>
            <a:r>
              <a:rPr lang="en-GB" dirty="0"/>
              <a:t>Systems in </a:t>
            </a:r>
            <a:r>
              <a:rPr lang="en-GB" dirty="0" smtClean="0"/>
              <a:t>Your Body</a:t>
            </a:r>
            <a:endParaRPr lang="en-GB" altLang="en-US" dirty="0" smtClean="0"/>
          </a:p>
        </p:txBody>
      </p:sp>
      <p:sp>
        <p:nvSpPr>
          <p:cNvPr id="14340" name="Rectangle 1"/>
          <p:cNvSpPr>
            <a:spLocks noChangeArrowheads="1"/>
          </p:cNvSpPr>
          <p:nvPr/>
        </p:nvSpPr>
        <p:spPr bwMode="auto">
          <a:xfrm>
            <a:off x="869950" y="2276475"/>
            <a:ext cx="2908300" cy="326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a:buFont typeface="Arial" panose="020B0604020202020204" pitchFamily="34" charset="0"/>
              <a:buNone/>
            </a:pPr>
            <a:r>
              <a:rPr lang="en-GB" altLang="en-US" sz="2000">
                <a:solidFill>
                  <a:schemeClr val="bg1"/>
                </a:solidFill>
              </a:rPr>
              <a:t>We have just reminded ourselves about the skeletal, muscular and digestive systems in the body.</a:t>
            </a:r>
          </a:p>
          <a:p>
            <a:pPr algn="ctr">
              <a:buFont typeface="Arial" panose="020B0604020202020204" pitchFamily="34" charset="0"/>
              <a:buNone/>
            </a:pPr>
            <a:r>
              <a:rPr lang="en-GB" altLang="en-US" sz="2000">
                <a:solidFill>
                  <a:schemeClr val="bg1"/>
                </a:solidFill>
              </a:rPr>
              <a:t>Do you know any other systems in the body? You have 2 minutes to discuss with your talk partner before feeding back to the class. </a:t>
            </a:r>
          </a:p>
        </p:txBody>
      </p:sp>
      <p:pic>
        <p:nvPicPr>
          <p:cNvPr id="14341" name="Talking Partner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67625" y="615950"/>
            <a:ext cx="86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ed Rectangle 6"/>
          <p:cNvSpPr/>
          <p:nvPr/>
        </p:nvSpPr>
        <p:spPr>
          <a:xfrm>
            <a:off x="4248150" y="1639888"/>
            <a:ext cx="4171950" cy="4541837"/>
          </a:xfrm>
          <a:prstGeom prst="roundRect">
            <a:avLst>
              <a:gd name="adj" fmla="val 2464"/>
            </a:avLst>
          </a:prstGeom>
          <a:solidFill>
            <a:srgbClr val="FFD5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14343" name="Picture 2"/>
          <p:cNvPicPr>
            <a:picLocks noChangeAspect="1"/>
          </p:cNvPicPr>
          <p:nvPr/>
        </p:nvPicPr>
        <p:blipFill>
          <a:blip r:embed="rId5">
            <a:extLst>
              <a:ext uri="{28A0092B-C50C-407E-A947-70E740481C1C}">
                <a14:useLocalDpi xmlns:a14="http://schemas.microsoft.com/office/drawing/2010/main" val="0"/>
              </a:ext>
            </a:extLst>
          </a:blip>
          <a:srcRect b="31721"/>
          <a:stretch>
            <a:fillRect/>
          </a:stretch>
        </p:blipFill>
        <p:spPr bwMode="auto">
          <a:xfrm>
            <a:off x="4745038" y="3136900"/>
            <a:ext cx="3178175"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745038" y="1479550"/>
            <a:ext cx="2482850"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 name="Rounded Rectangle 9"/>
          <p:cNvSpPr/>
          <p:nvPr/>
        </p:nvSpPr>
        <p:spPr>
          <a:xfrm>
            <a:off x="635000" y="4351338"/>
            <a:ext cx="4330700" cy="1830387"/>
          </a:xfrm>
          <a:prstGeom prst="roundRect">
            <a:avLst>
              <a:gd name="adj" fmla="val 2464"/>
            </a:avLst>
          </a:prstGeom>
          <a:solidFill>
            <a:srgbClr val="D048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9" name="Rounded Rectangle 8"/>
          <p:cNvSpPr/>
          <p:nvPr/>
        </p:nvSpPr>
        <p:spPr>
          <a:xfrm>
            <a:off x="635000" y="1639888"/>
            <a:ext cx="4330700" cy="2551112"/>
          </a:xfrm>
          <a:prstGeom prst="roundRect">
            <a:avLst>
              <a:gd name="adj" fmla="val 2464"/>
            </a:avLst>
          </a:prstGeom>
          <a:solidFill>
            <a:srgbClr val="F8A9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269" name="Title 5"/>
          <p:cNvSpPr>
            <a:spLocks noGrp="1"/>
          </p:cNvSpPr>
          <p:nvPr>
            <p:ph type="title"/>
          </p:nvPr>
        </p:nvSpPr>
        <p:spPr>
          <a:xfrm>
            <a:off x="484188" y="776288"/>
            <a:ext cx="8220075" cy="631825"/>
          </a:xfrm>
        </p:spPr>
        <p:txBody>
          <a:bodyPr>
            <a:normAutofit fontScale="90000"/>
          </a:bodyPr>
          <a:lstStyle/>
          <a:p>
            <a:pPr algn="ctr" eaLnBrk="1" hangingPunct="1">
              <a:defRPr/>
            </a:pPr>
            <a:r>
              <a:rPr lang="en-GB" dirty="0"/>
              <a:t>Systems in </a:t>
            </a:r>
            <a:r>
              <a:rPr lang="en-GB" dirty="0" smtClean="0"/>
              <a:t>Your Body</a:t>
            </a:r>
            <a:endParaRPr lang="en-GB" altLang="en-US" dirty="0" smtClean="0"/>
          </a:p>
        </p:txBody>
      </p:sp>
      <p:pic>
        <p:nvPicPr>
          <p:cNvPr id="16389" name="Talking Partner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67625" y="615950"/>
            <a:ext cx="86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ed Rectangle 6"/>
          <p:cNvSpPr/>
          <p:nvPr/>
        </p:nvSpPr>
        <p:spPr>
          <a:xfrm>
            <a:off x="5181600" y="1639888"/>
            <a:ext cx="3289300" cy="4541837"/>
          </a:xfrm>
          <a:prstGeom prst="roundRect">
            <a:avLst>
              <a:gd name="adj" fmla="val 2464"/>
            </a:avLst>
          </a:prstGeom>
          <a:solidFill>
            <a:srgbClr val="FFD5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6391" name="Rectangle 1"/>
          <p:cNvSpPr>
            <a:spLocks noChangeArrowheads="1"/>
          </p:cNvSpPr>
          <p:nvPr/>
        </p:nvSpPr>
        <p:spPr bwMode="auto">
          <a:xfrm>
            <a:off x="917575" y="1920875"/>
            <a:ext cx="3730625" cy="2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a:buFont typeface="Arial" panose="020B0604020202020204" pitchFamily="34" charset="0"/>
              <a:buNone/>
            </a:pPr>
            <a:r>
              <a:rPr lang="en-GB" altLang="en-US" sz="2000"/>
              <a:t>The system we will look at for the rest of this lesson is called the: </a:t>
            </a:r>
            <a:endParaRPr lang="en-GB" altLang="en-US" sz="2000" b="1"/>
          </a:p>
          <a:p>
            <a:pPr algn="ctr">
              <a:buFont typeface="Arial" panose="020B0604020202020204" pitchFamily="34" charset="0"/>
              <a:buNone/>
            </a:pPr>
            <a:r>
              <a:rPr lang="en-GB" altLang="en-US" sz="2000" b="1"/>
              <a:t>‘Circulatory System’. </a:t>
            </a:r>
          </a:p>
          <a:p>
            <a:pPr algn="ctr">
              <a:buFont typeface="Arial" panose="020B0604020202020204" pitchFamily="34" charset="0"/>
              <a:buNone/>
            </a:pPr>
            <a:r>
              <a:rPr lang="en-GB" altLang="en-US" sz="2000"/>
              <a:t>The word </a:t>
            </a:r>
            <a:r>
              <a:rPr lang="en-GB" altLang="en-US" sz="2000">
                <a:solidFill>
                  <a:schemeClr val="accent2"/>
                </a:solidFill>
              </a:rPr>
              <a:t>circulation</a:t>
            </a:r>
            <a:r>
              <a:rPr lang="en-GB" altLang="en-US" sz="2000"/>
              <a:t> means </a:t>
            </a:r>
            <a:r>
              <a:rPr lang="en-GB" altLang="en-US" sz="2000">
                <a:solidFill>
                  <a:schemeClr val="accent2"/>
                </a:solidFill>
              </a:rPr>
              <a:t>‘the movement to, fro or around something’.</a:t>
            </a:r>
          </a:p>
        </p:txBody>
      </p:sp>
      <p:sp>
        <p:nvSpPr>
          <p:cNvPr id="16392" name="Rectangle 1"/>
          <p:cNvSpPr>
            <a:spLocks noChangeArrowheads="1"/>
          </p:cNvSpPr>
          <p:nvPr/>
        </p:nvSpPr>
        <p:spPr bwMode="auto">
          <a:xfrm>
            <a:off x="863600" y="4525963"/>
            <a:ext cx="3873500"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a:lnSpc>
                <a:spcPct val="100000"/>
              </a:lnSpc>
              <a:spcBef>
                <a:spcPct val="0"/>
              </a:spcBef>
              <a:spcAft>
                <a:spcPts val="1200"/>
              </a:spcAft>
              <a:buFontTx/>
              <a:buNone/>
            </a:pPr>
            <a:r>
              <a:rPr lang="en-GB" altLang="en-US">
                <a:solidFill>
                  <a:schemeClr val="bg1"/>
                </a:solidFill>
              </a:rPr>
              <a:t>Discuss the following questions with your talk partner:</a:t>
            </a:r>
          </a:p>
          <a:p>
            <a:pPr algn="ctr">
              <a:lnSpc>
                <a:spcPct val="100000"/>
              </a:lnSpc>
              <a:spcBef>
                <a:spcPct val="0"/>
              </a:spcBef>
              <a:spcAft>
                <a:spcPts val="1200"/>
              </a:spcAft>
              <a:buFontTx/>
              <a:buNone/>
            </a:pPr>
            <a:r>
              <a:rPr lang="en-GB" altLang="en-US">
                <a:solidFill>
                  <a:schemeClr val="bg1"/>
                </a:solidFill>
                <a:latin typeface="Sassoon Infant Md" panose="02000603050000020003" pitchFamily="50" charset="0"/>
              </a:rPr>
              <a:t>What does the system do?</a:t>
            </a:r>
          </a:p>
          <a:p>
            <a:pPr algn="ctr">
              <a:lnSpc>
                <a:spcPct val="100000"/>
              </a:lnSpc>
              <a:spcBef>
                <a:spcPct val="0"/>
              </a:spcBef>
              <a:spcAft>
                <a:spcPts val="1200"/>
              </a:spcAft>
              <a:buFontTx/>
              <a:buNone/>
            </a:pPr>
            <a:r>
              <a:rPr lang="en-GB" altLang="en-US">
                <a:solidFill>
                  <a:schemeClr val="bg1"/>
                </a:solidFill>
                <a:latin typeface="Sassoon Infant Md" panose="02000603050000020003" pitchFamily="50" charset="0"/>
              </a:rPr>
              <a:t>What are the parts of the system?</a:t>
            </a:r>
          </a:p>
        </p:txBody>
      </p:sp>
      <p:pic>
        <p:nvPicPr>
          <p:cNvPr id="16393"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559425" y="1541463"/>
            <a:ext cx="2533650" cy="473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4" name="Picture 1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559425" y="2173288"/>
            <a:ext cx="248285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7" name="Rounded Rectangle 16"/>
          <p:cNvSpPr/>
          <p:nvPr/>
        </p:nvSpPr>
        <p:spPr>
          <a:xfrm>
            <a:off x="4152900" y="2984500"/>
            <a:ext cx="4330700" cy="1243013"/>
          </a:xfrm>
          <a:prstGeom prst="roundRect">
            <a:avLst>
              <a:gd name="adj" fmla="val 2464"/>
            </a:avLst>
          </a:prstGeom>
          <a:solidFill>
            <a:srgbClr val="FFA4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0" name="Rounded Rectangle 9"/>
          <p:cNvSpPr/>
          <p:nvPr/>
        </p:nvSpPr>
        <p:spPr>
          <a:xfrm>
            <a:off x="4152900" y="4419600"/>
            <a:ext cx="4330700" cy="1762125"/>
          </a:xfrm>
          <a:prstGeom prst="roundRect">
            <a:avLst>
              <a:gd name="adj" fmla="val 2464"/>
            </a:avLst>
          </a:prstGeom>
          <a:solidFill>
            <a:srgbClr val="F8A9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9" name="Rounded Rectangle 8"/>
          <p:cNvSpPr/>
          <p:nvPr/>
        </p:nvSpPr>
        <p:spPr>
          <a:xfrm>
            <a:off x="4152900" y="1639888"/>
            <a:ext cx="4330700" cy="1152525"/>
          </a:xfrm>
          <a:prstGeom prst="roundRect">
            <a:avLst>
              <a:gd name="adj" fmla="val 2464"/>
            </a:avLst>
          </a:prstGeom>
          <a:solidFill>
            <a:srgbClr val="FFD5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269" name="Title 5"/>
          <p:cNvSpPr>
            <a:spLocks noGrp="1"/>
          </p:cNvSpPr>
          <p:nvPr>
            <p:ph type="title"/>
          </p:nvPr>
        </p:nvSpPr>
        <p:spPr>
          <a:xfrm>
            <a:off x="484188" y="776288"/>
            <a:ext cx="8220075" cy="631825"/>
          </a:xfrm>
        </p:spPr>
        <p:txBody>
          <a:bodyPr>
            <a:normAutofit fontScale="90000"/>
          </a:bodyPr>
          <a:lstStyle/>
          <a:p>
            <a:pPr algn="ctr" eaLnBrk="1" hangingPunct="1">
              <a:defRPr/>
            </a:pPr>
            <a:r>
              <a:rPr lang="en-GB" dirty="0"/>
              <a:t>The Circulatory System</a:t>
            </a:r>
            <a:endParaRPr lang="en-GB" altLang="en-US" dirty="0" smtClean="0"/>
          </a:p>
        </p:txBody>
      </p:sp>
      <p:sp>
        <p:nvSpPr>
          <p:cNvPr id="7" name="Rounded Rectangle 6"/>
          <p:cNvSpPr/>
          <p:nvPr/>
        </p:nvSpPr>
        <p:spPr>
          <a:xfrm>
            <a:off x="647700" y="1639888"/>
            <a:ext cx="3289300" cy="4541837"/>
          </a:xfrm>
          <a:prstGeom prst="roundRect">
            <a:avLst>
              <a:gd name="adj" fmla="val 2464"/>
            </a:avLst>
          </a:prstGeom>
          <a:solidFill>
            <a:srgbClr val="FFD5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8439" name="Rectangle 1"/>
          <p:cNvSpPr>
            <a:spLocks noChangeArrowheads="1"/>
          </p:cNvSpPr>
          <p:nvPr/>
        </p:nvSpPr>
        <p:spPr bwMode="auto">
          <a:xfrm>
            <a:off x="4435475" y="2047875"/>
            <a:ext cx="3730625"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a:buFont typeface="Arial" panose="020B0604020202020204" pitchFamily="34" charset="0"/>
              <a:buNone/>
            </a:pPr>
            <a:r>
              <a:rPr lang="en-GB" altLang="en-US" sz="2000"/>
              <a:t>What can you see? </a:t>
            </a:r>
          </a:p>
        </p:txBody>
      </p:sp>
      <p:pic>
        <p:nvPicPr>
          <p:cNvPr id="18440" name="Whole Clas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80300" y="612775"/>
            <a:ext cx="123825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1"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25525" y="1541463"/>
            <a:ext cx="2533650" cy="473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2" name="Rectangle 1"/>
          <p:cNvSpPr>
            <a:spLocks noChangeArrowheads="1"/>
          </p:cNvSpPr>
          <p:nvPr/>
        </p:nvSpPr>
        <p:spPr bwMode="auto">
          <a:xfrm>
            <a:off x="4448175" y="3424238"/>
            <a:ext cx="37306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a:buFont typeface="Arial" panose="020B0604020202020204" pitchFamily="34" charset="0"/>
              <a:buNone/>
            </a:pPr>
            <a:r>
              <a:rPr lang="en-GB" altLang="en-US" sz="2000"/>
              <a:t>Is this what you expected? </a:t>
            </a:r>
          </a:p>
        </p:txBody>
      </p:sp>
      <p:sp>
        <p:nvSpPr>
          <p:cNvPr id="18443" name="Rectangle 1"/>
          <p:cNvSpPr>
            <a:spLocks noChangeArrowheads="1"/>
          </p:cNvSpPr>
          <p:nvPr/>
        </p:nvSpPr>
        <p:spPr bwMode="auto">
          <a:xfrm>
            <a:off x="4435475" y="5030788"/>
            <a:ext cx="3730625"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a:buFont typeface="Arial" panose="020B0604020202020204" pitchFamily="34" charset="0"/>
              <a:buNone/>
            </a:pPr>
            <a:r>
              <a:rPr lang="en-GB" altLang="en-US" sz="2000"/>
              <a:t>Are there parts you did not expect to be in the circulatory system?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9" name="Rounded Rectangle 18"/>
          <p:cNvSpPr/>
          <p:nvPr/>
        </p:nvSpPr>
        <p:spPr>
          <a:xfrm>
            <a:off x="647700" y="1714500"/>
            <a:ext cx="4457700" cy="4467225"/>
          </a:xfrm>
          <a:prstGeom prst="roundRect">
            <a:avLst>
              <a:gd name="adj" fmla="val 2464"/>
            </a:avLst>
          </a:prstGeom>
          <a:solidFill>
            <a:srgbClr val="FFD5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269" name="Title 5"/>
          <p:cNvSpPr>
            <a:spLocks noGrp="1"/>
          </p:cNvSpPr>
          <p:nvPr>
            <p:ph type="title"/>
          </p:nvPr>
        </p:nvSpPr>
        <p:spPr>
          <a:xfrm>
            <a:off x="484188" y="776288"/>
            <a:ext cx="8220075" cy="631825"/>
          </a:xfrm>
        </p:spPr>
        <p:txBody>
          <a:bodyPr>
            <a:normAutofit fontScale="90000"/>
          </a:bodyPr>
          <a:lstStyle/>
          <a:p>
            <a:pPr algn="ctr" eaLnBrk="1" hangingPunct="1">
              <a:defRPr/>
            </a:pPr>
            <a:r>
              <a:rPr lang="en-GB" dirty="0"/>
              <a:t>Parts of the Circulatory </a:t>
            </a:r>
            <a:r>
              <a:rPr lang="en-GB" dirty="0" smtClean="0"/>
              <a:t/>
            </a:r>
            <a:br>
              <a:rPr lang="en-GB" dirty="0" smtClean="0"/>
            </a:br>
            <a:r>
              <a:rPr lang="en-GB" dirty="0" smtClean="0"/>
              <a:t>System: Heart</a:t>
            </a:r>
            <a:endParaRPr lang="en-GB" altLang="en-US" dirty="0" smtClean="0"/>
          </a:p>
        </p:txBody>
      </p:sp>
      <p:sp>
        <p:nvSpPr>
          <p:cNvPr id="20484" name="TextBox 12"/>
          <p:cNvSpPr txBox="1">
            <a:spLocks noChangeArrowheads="1"/>
          </p:cNvSpPr>
          <p:nvPr/>
        </p:nvSpPr>
        <p:spPr bwMode="auto">
          <a:xfrm>
            <a:off x="895350" y="1943100"/>
            <a:ext cx="409575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a:solidFill>
                  <a:schemeClr val="tx1"/>
                </a:solidFill>
              </a:rPr>
              <a:t>The heart is a powerful organ that is situated between your lungs and protected by the ribcage.</a:t>
            </a:r>
          </a:p>
          <a:p>
            <a:pPr>
              <a:lnSpc>
                <a:spcPct val="100000"/>
              </a:lnSpc>
              <a:spcBef>
                <a:spcPct val="0"/>
              </a:spcBef>
              <a:buFontTx/>
              <a:buNone/>
            </a:pPr>
            <a:endParaRPr lang="en-GB" altLang="en-US">
              <a:solidFill>
                <a:schemeClr val="tx1"/>
              </a:solidFill>
            </a:endParaRPr>
          </a:p>
          <a:p>
            <a:pPr>
              <a:lnSpc>
                <a:spcPct val="100000"/>
              </a:lnSpc>
              <a:spcBef>
                <a:spcPct val="0"/>
              </a:spcBef>
              <a:buFontTx/>
              <a:buNone/>
            </a:pPr>
            <a:r>
              <a:rPr lang="en-GB" altLang="en-US">
                <a:solidFill>
                  <a:schemeClr val="tx1"/>
                </a:solidFill>
              </a:rPr>
              <a:t>The heart pumps blood to the lungs to get oxygen.</a:t>
            </a:r>
          </a:p>
          <a:p>
            <a:pPr>
              <a:lnSpc>
                <a:spcPct val="100000"/>
              </a:lnSpc>
              <a:spcBef>
                <a:spcPct val="0"/>
              </a:spcBef>
              <a:buFontTx/>
              <a:buNone/>
            </a:pPr>
            <a:endParaRPr lang="en-GB" altLang="en-US">
              <a:solidFill>
                <a:schemeClr val="tx1"/>
              </a:solidFill>
            </a:endParaRPr>
          </a:p>
          <a:p>
            <a:pPr>
              <a:lnSpc>
                <a:spcPct val="100000"/>
              </a:lnSpc>
              <a:spcBef>
                <a:spcPct val="0"/>
              </a:spcBef>
              <a:buFontTx/>
              <a:buNone/>
            </a:pPr>
            <a:r>
              <a:rPr lang="en-GB" altLang="en-US">
                <a:solidFill>
                  <a:schemeClr val="tx1"/>
                </a:solidFill>
              </a:rPr>
              <a:t>The heart then pumps this oxygenated blood around the body.</a:t>
            </a:r>
          </a:p>
          <a:p>
            <a:pPr>
              <a:lnSpc>
                <a:spcPct val="100000"/>
              </a:lnSpc>
              <a:spcBef>
                <a:spcPct val="0"/>
              </a:spcBef>
              <a:buFontTx/>
              <a:buNone/>
            </a:pPr>
            <a:endParaRPr lang="en-GB" altLang="en-US">
              <a:solidFill>
                <a:schemeClr val="tx1"/>
              </a:solidFill>
            </a:endParaRPr>
          </a:p>
          <a:p>
            <a:pPr>
              <a:lnSpc>
                <a:spcPct val="100000"/>
              </a:lnSpc>
              <a:spcBef>
                <a:spcPct val="0"/>
              </a:spcBef>
              <a:buFontTx/>
              <a:buNone/>
            </a:pPr>
            <a:r>
              <a:rPr lang="en-GB" altLang="en-US">
                <a:solidFill>
                  <a:schemeClr val="tx1"/>
                </a:solidFill>
              </a:rPr>
              <a:t>The heart is split between the left and right side.</a:t>
            </a:r>
          </a:p>
          <a:p>
            <a:pPr>
              <a:lnSpc>
                <a:spcPct val="100000"/>
              </a:lnSpc>
              <a:spcBef>
                <a:spcPct val="0"/>
              </a:spcBef>
              <a:buFontTx/>
              <a:buNone/>
            </a:pPr>
            <a:endParaRPr lang="en-GB" altLang="en-US">
              <a:solidFill>
                <a:schemeClr val="tx1"/>
              </a:solidFill>
            </a:endParaRPr>
          </a:p>
          <a:p>
            <a:pPr>
              <a:lnSpc>
                <a:spcPct val="100000"/>
              </a:lnSpc>
              <a:spcBef>
                <a:spcPct val="0"/>
              </a:spcBef>
              <a:buFontTx/>
              <a:buNone/>
            </a:pPr>
            <a:r>
              <a:rPr lang="en-GB" altLang="en-US">
                <a:solidFill>
                  <a:schemeClr val="tx1"/>
                </a:solidFill>
              </a:rPr>
              <a:t>As you can see, it consists of many parts!</a:t>
            </a:r>
          </a:p>
        </p:txBody>
      </p:sp>
      <p:grpSp>
        <p:nvGrpSpPr>
          <p:cNvPr id="6" name="Group 5"/>
          <p:cNvGrpSpPr>
            <a:grpSpLocks/>
          </p:cNvGrpSpPr>
          <p:nvPr/>
        </p:nvGrpSpPr>
        <p:grpSpPr bwMode="auto">
          <a:xfrm>
            <a:off x="5353050" y="4257675"/>
            <a:ext cx="3130550" cy="1924050"/>
            <a:chOff x="5353050" y="4257161"/>
            <a:chExt cx="3130549" cy="1924564"/>
          </a:xfrm>
        </p:grpSpPr>
        <p:sp>
          <p:nvSpPr>
            <p:cNvPr id="21" name="Rounded Rectangle 20"/>
            <p:cNvSpPr/>
            <p:nvPr/>
          </p:nvSpPr>
          <p:spPr>
            <a:xfrm>
              <a:off x="5353050" y="4287332"/>
              <a:ext cx="3130549" cy="1894393"/>
            </a:xfrm>
            <a:prstGeom prst="roundRect">
              <a:avLst>
                <a:gd name="adj" fmla="val 2464"/>
              </a:avLst>
            </a:prstGeom>
            <a:solidFill>
              <a:srgbClr val="FFA4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20497"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84756" y="4257161"/>
              <a:ext cx="1174886" cy="1824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8" name="Rectangle 1"/>
            <p:cNvSpPr>
              <a:spLocks noChangeArrowheads="1"/>
            </p:cNvSpPr>
            <p:nvPr/>
          </p:nvSpPr>
          <p:spPr bwMode="auto">
            <a:xfrm>
              <a:off x="6987306" y="4814472"/>
              <a:ext cx="1268629" cy="840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a:buFont typeface="Arial" panose="020B0604020202020204" pitchFamily="34" charset="0"/>
                <a:buNone/>
              </a:pPr>
              <a:r>
                <a:rPr lang="en-GB" altLang="en-US"/>
                <a:t>Click me for a larger version!</a:t>
              </a:r>
            </a:p>
          </p:txBody>
        </p:sp>
      </p:grpSp>
      <p:grpSp>
        <p:nvGrpSpPr>
          <p:cNvPr id="5" name="Group 4"/>
          <p:cNvGrpSpPr/>
          <p:nvPr/>
        </p:nvGrpSpPr>
        <p:grpSpPr>
          <a:xfrm>
            <a:off x="5353050" y="1714500"/>
            <a:ext cx="3130550" cy="2400300"/>
            <a:chOff x="5353050" y="1714500"/>
            <a:chExt cx="3130550" cy="2400300"/>
          </a:xfrm>
        </p:grpSpPr>
        <p:sp>
          <p:nvSpPr>
            <p:cNvPr id="20" name="Rounded Rectangle 19"/>
            <p:cNvSpPr/>
            <p:nvPr/>
          </p:nvSpPr>
          <p:spPr bwMode="auto">
            <a:xfrm>
              <a:off x="5353050" y="1714500"/>
              <a:ext cx="3130550" cy="2400300"/>
            </a:xfrm>
            <a:prstGeom prst="roundRect">
              <a:avLst>
                <a:gd name="adj" fmla="val 2464"/>
              </a:avLst>
            </a:prstGeom>
            <a:solidFill>
              <a:srgbClr val="F8A9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0501" name="Rectangle 1"/>
            <p:cNvSpPr>
              <a:spLocks noChangeArrowheads="1"/>
            </p:cNvSpPr>
            <p:nvPr/>
          </p:nvSpPr>
          <p:spPr bwMode="auto">
            <a:xfrm>
              <a:off x="5392934" y="1856860"/>
              <a:ext cx="3039867" cy="348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a:buFont typeface="Arial" panose="020B0604020202020204" pitchFamily="34" charset="0"/>
                <a:buNone/>
              </a:pPr>
              <a:r>
                <a:rPr lang="en-GB" altLang="en-US" dirty="0"/>
                <a:t>Click me for a larger version!</a:t>
              </a:r>
            </a:p>
          </p:txBody>
        </p:sp>
        <p:pic>
          <p:nvPicPr>
            <p:cNvPr id="23" name="Picture 22"/>
            <p:cNvPicPr>
              <a:picLocks noChangeAspect="1"/>
            </p:cNvPicPr>
            <p:nvPr/>
          </p:nvPicPr>
          <p:blipFill rotWithShape="1">
            <a:blip r:embed="rId5" cstate="print">
              <a:extLst>
                <a:ext uri="{28A0092B-C50C-407E-A947-70E740481C1C}">
                  <a14:useLocalDpi xmlns:a14="http://schemas.microsoft.com/office/drawing/2010/main" val="0"/>
                </a:ext>
              </a:extLst>
            </a:blip>
            <a:srcRect t="14658" b="9765"/>
            <a:stretch/>
          </p:blipFill>
          <p:spPr>
            <a:xfrm>
              <a:off x="5536582" y="2418066"/>
              <a:ext cx="2752570" cy="1470689"/>
            </a:xfrm>
            <a:prstGeom prst="rect">
              <a:avLst/>
            </a:prstGeom>
          </p:spPr>
        </p:pic>
      </p:grpSp>
      <p:grpSp>
        <p:nvGrpSpPr>
          <p:cNvPr id="4" name="Group 3"/>
          <p:cNvGrpSpPr/>
          <p:nvPr/>
        </p:nvGrpSpPr>
        <p:grpSpPr>
          <a:xfrm>
            <a:off x="-17463" y="-316689"/>
            <a:ext cx="9324976" cy="7269939"/>
            <a:chOff x="-17463" y="-316689"/>
            <a:chExt cx="9324976" cy="7269939"/>
          </a:xfrm>
        </p:grpSpPr>
        <p:sp>
          <p:nvSpPr>
            <p:cNvPr id="27" name="Rectangle 26"/>
            <p:cNvSpPr/>
            <p:nvPr/>
          </p:nvSpPr>
          <p:spPr bwMode="auto">
            <a:xfrm>
              <a:off x="-17463" y="-20638"/>
              <a:ext cx="9324976" cy="69738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025" y="-316689"/>
              <a:ext cx="9144000" cy="6464401"/>
            </a:xfrm>
            <a:prstGeom prst="rect">
              <a:avLst/>
            </a:prstGeom>
          </p:spPr>
        </p:pic>
        <p:sp>
          <p:nvSpPr>
            <p:cNvPr id="20493" name="Rectangle 1"/>
            <p:cNvSpPr>
              <a:spLocks noChangeArrowheads="1"/>
            </p:cNvSpPr>
            <p:nvPr/>
          </p:nvSpPr>
          <p:spPr bwMode="auto">
            <a:xfrm>
              <a:off x="5702015" y="5675313"/>
              <a:ext cx="1240009" cy="923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a:lnSpc>
                  <a:spcPct val="100000"/>
                </a:lnSpc>
                <a:buFont typeface="Arial" panose="020B0604020202020204" pitchFamily="34" charset="0"/>
                <a:buNone/>
              </a:pPr>
              <a:r>
                <a:rPr lang="en-GB" altLang="en-US" dirty="0"/>
                <a:t>Click anywhere to hide.</a:t>
              </a:r>
            </a:p>
          </p:txBody>
        </p:sp>
      </p:grpSp>
      <p:grpSp>
        <p:nvGrpSpPr>
          <p:cNvPr id="33" name="Group 32"/>
          <p:cNvGrpSpPr>
            <a:grpSpLocks/>
          </p:cNvGrpSpPr>
          <p:nvPr/>
        </p:nvGrpSpPr>
        <p:grpSpPr bwMode="auto">
          <a:xfrm>
            <a:off x="-180975" y="-20638"/>
            <a:ext cx="9324975" cy="6973888"/>
            <a:chOff x="-167585" y="-49242"/>
            <a:chExt cx="9324285" cy="6973808"/>
          </a:xfrm>
        </p:grpSpPr>
        <p:sp>
          <p:nvSpPr>
            <p:cNvPr id="37" name="Rectangle 36"/>
            <p:cNvSpPr/>
            <p:nvPr/>
          </p:nvSpPr>
          <p:spPr>
            <a:xfrm>
              <a:off x="-167585" y="-49242"/>
              <a:ext cx="9324285" cy="69738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0490" name="Rectangle 1"/>
            <p:cNvSpPr>
              <a:spLocks noChangeArrowheads="1"/>
            </p:cNvSpPr>
            <p:nvPr/>
          </p:nvSpPr>
          <p:spPr bwMode="auto">
            <a:xfrm>
              <a:off x="6287078" y="2501632"/>
              <a:ext cx="123991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a:lnSpc>
                  <a:spcPct val="100000"/>
                </a:lnSpc>
                <a:buFont typeface="Arial" panose="020B0604020202020204" pitchFamily="34" charset="0"/>
                <a:buNone/>
              </a:pPr>
              <a:r>
                <a:rPr lang="en-GB" altLang="en-US"/>
                <a:t>Click anywhere to hide.</a:t>
              </a:r>
            </a:p>
          </p:txBody>
        </p:sp>
        <p:pic>
          <p:nvPicPr>
            <p:cNvPr id="20491" name="Picture 3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702792" y="588402"/>
              <a:ext cx="3653792" cy="5673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nodeType="clickPar">
                      <p:stCondLst>
                        <p:cond delay="0"/>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6"/>
                  </p:tgtEl>
                </p:cond>
              </p:nextCondLst>
            </p:seq>
            <p:seq concurrent="1" nextAc="seek">
              <p:cTn id="10" restart="whenNotActive" fill="hold" evtFilter="cancelBubble" nodeType="interactiveSeq">
                <p:stCondLst>
                  <p:cond evt="onClick" delay="0">
                    <p:tgtEl>
                      <p:spTgt spid="33"/>
                    </p:tgtEl>
                  </p:cond>
                </p:stCondLst>
                <p:endSync evt="end" delay="0">
                  <p:rtn val="all"/>
                </p:endSync>
                <p:childTnLst>
                  <p:par>
                    <p:cTn id="11" fill="hold" nodeType="clickPar">
                      <p:stCondLst>
                        <p:cond delay="0"/>
                      </p:stCondLst>
                      <p:childTnLst>
                        <p:par>
                          <p:cTn id="12" fill="hold" nodeType="withGroup">
                            <p:stCondLst>
                              <p:cond delay="0"/>
                            </p:stCondLst>
                            <p:childTnLst>
                              <p:par>
                                <p:cTn id="13" presetID="42" presetClass="exit" presetSubtype="0" fill="hold" nodeType="clickEffect">
                                  <p:stCondLst>
                                    <p:cond delay="0"/>
                                  </p:stCondLst>
                                  <p:childTnLst>
                                    <p:animEffect transition="out" filter="fade">
                                      <p:cBhvr>
                                        <p:cTn id="14" dur="1000"/>
                                        <p:tgtEl>
                                          <p:spTgt spid="33"/>
                                        </p:tgtEl>
                                      </p:cBhvr>
                                    </p:animEffect>
                                    <p:anim calcmode="lin" valueType="num">
                                      <p:cBhvr>
                                        <p:cTn id="15" dur="1000"/>
                                        <p:tgtEl>
                                          <p:spTgt spid="33"/>
                                        </p:tgtEl>
                                        <p:attrNameLst>
                                          <p:attrName>ppt_x</p:attrName>
                                        </p:attrNameLst>
                                      </p:cBhvr>
                                      <p:tavLst>
                                        <p:tav tm="0">
                                          <p:val>
                                            <p:strVal val="ppt_x"/>
                                          </p:val>
                                        </p:tav>
                                        <p:tav tm="100000">
                                          <p:val>
                                            <p:strVal val="ppt_x"/>
                                          </p:val>
                                        </p:tav>
                                      </p:tavLst>
                                    </p:anim>
                                    <p:anim calcmode="lin" valueType="num">
                                      <p:cBhvr>
                                        <p:cTn id="16" dur="1000"/>
                                        <p:tgtEl>
                                          <p:spTgt spid="33"/>
                                        </p:tgtEl>
                                        <p:attrNameLst>
                                          <p:attrName>ppt_y</p:attrName>
                                        </p:attrNameLst>
                                      </p:cBhvr>
                                      <p:tavLst>
                                        <p:tav tm="0">
                                          <p:val>
                                            <p:strVal val="ppt_y"/>
                                          </p:val>
                                        </p:tav>
                                        <p:tav tm="100000">
                                          <p:val>
                                            <p:strVal val="ppt_y+.1"/>
                                          </p:val>
                                        </p:tav>
                                      </p:tavLst>
                                    </p:anim>
                                    <p:set>
                                      <p:cBhvr>
                                        <p:cTn id="17" dur="1" fill="hold">
                                          <p:stCondLst>
                                            <p:cond delay="9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18" restart="whenNotActive" fill="hold" evtFilter="cancelBubble" nodeType="interactiveSeq">
                <p:stCondLst>
                  <p:cond evt="onClick" delay="0">
                    <p:tgtEl>
                      <p:spTgt spid="5"/>
                    </p:tgtEl>
                  </p:cond>
                </p:stCondLst>
                <p:endSync evt="end" delay="0">
                  <p:rtn val="all"/>
                </p:endSync>
                <p:childTnLst>
                  <p:par>
                    <p:cTn id="19" fill="hold">
                      <p:stCondLst>
                        <p:cond delay="0"/>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strVal val="#ppt_x"/>
                                          </p:val>
                                        </p:tav>
                                        <p:tav tm="100000">
                                          <p:val>
                                            <p:strVal val="#ppt_x"/>
                                          </p:val>
                                        </p:tav>
                                      </p:tavLst>
                                    </p:anim>
                                    <p:anim calcmode="lin" valueType="num">
                                      <p:cBhvr>
                                        <p:cTn id="2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5"/>
                  </p:tgtEl>
                </p:cond>
              </p:nextCondLst>
            </p:seq>
            <p:seq concurrent="1" nextAc="seek">
              <p:cTn id="26" restart="whenNotActive" fill="hold" evtFilter="cancelBubble" nodeType="interactiveSeq">
                <p:stCondLst>
                  <p:cond evt="onClick" delay="0">
                    <p:tgtEl>
                      <p:spTgt spid="4"/>
                    </p:tgtEl>
                  </p:cond>
                </p:stCondLst>
                <p:endSync evt="end" delay="0">
                  <p:rtn val="all"/>
                </p:endSync>
                <p:childTnLst>
                  <p:par>
                    <p:cTn id="27" fill="hold">
                      <p:stCondLst>
                        <p:cond delay="0"/>
                      </p:stCondLst>
                      <p:childTnLst>
                        <p:par>
                          <p:cTn id="28" fill="hold">
                            <p:stCondLst>
                              <p:cond delay="0"/>
                            </p:stCondLst>
                            <p:childTnLst>
                              <p:par>
                                <p:cTn id="29" presetID="42" presetClass="exit" presetSubtype="0" fill="hold" nodeType="clickEffect">
                                  <p:stCondLst>
                                    <p:cond delay="0"/>
                                  </p:stCondLst>
                                  <p:childTnLst>
                                    <p:animEffect transition="out" filter="fade">
                                      <p:cBhvr>
                                        <p:cTn id="30" dur="1000"/>
                                        <p:tgtEl>
                                          <p:spTgt spid="4"/>
                                        </p:tgtEl>
                                      </p:cBhvr>
                                    </p:animEffect>
                                    <p:anim calcmode="lin" valueType="num">
                                      <p:cBhvr>
                                        <p:cTn id="31" dur="1000"/>
                                        <p:tgtEl>
                                          <p:spTgt spid="4"/>
                                        </p:tgtEl>
                                        <p:attrNameLst>
                                          <p:attrName>ppt_x</p:attrName>
                                        </p:attrNameLst>
                                      </p:cBhvr>
                                      <p:tavLst>
                                        <p:tav tm="0">
                                          <p:val>
                                            <p:strVal val="ppt_x"/>
                                          </p:val>
                                        </p:tav>
                                        <p:tav tm="100000">
                                          <p:val>
                                            <p:strVal val="ppt_x"/>
                                          </p:val>
                                        </p:tav>
                                      </p:tavLst>
                                    </p:anim>
                                    <p:anim calcmode="lin" valueType="num">
                                      <p:cBhvr>
                                        <p:cTn id="32" dur="1000"/>
                                        <p:tgtEl>
                                          <p:spTgt spid="4"/>
                                        </p:tgtEl>
                                        <p:attrNameLst>
                                          <p:attrName>ppt_y</p:attrName>
                                        </p:attrNameLst>
                                      </p:cBhvr>
                                      <p:tavLst>
                                        <p:tav tm="0">
                                          <p:val>
                                            <p:strVal val="ppt_y"/>
                                          </p:val>
                                        </p:tav>
                                        <p:tav tm="100000">
                                          <p:val>
                                            <p:strVal val="ppt_y+.1"/>
                                          </p:val>
                                        </p:tav>
                                      </p:tavLst>
                                    </p:anim>
                                    <p:set>
                                      <p:cBhvr>
                                        <p:cTn id="33" dur="1" fill="hold">
                                          <p:stCondLst>
                                            <p:cond delay="9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childTnLst>
        </p:cTn>
      </p:par>
    </p:tnLst>
  </p:timing>
</p:sld>
</file>

<file path=ppt/theme/theme1.xml><?xml version="1.0" encoding="utf-8"?>
<a:theme xmlns:a="http://schemas.openxmlformats.org/drawingml/2006/main" name="Office Theme">
  <a:themeElements>
    <a:clrScheme name="Twinkl Planit">
      <a:dk1>
        <a:srgbClr val="1C1C1C"/>
      </a:dk1>
      <a:lt1>
        <a:srgbClr val="FFFFFF"/>
      </a:lt1>
      <a:dk2>
        <a:srgbClr val="132A8C"/>
      </a:dk2>
      <a:lt2>
        <a:srgbClr val="E2E2E2"/>
      </a:lt2>
      <a:accent1>
        <a:srgbClr val="6B388C"/>
      </a:accent1>
      <a:accent2>
        <a:srgbClr val="E6236A"/>
      </a:accent2>
      <a:accent3>
        <a:srgbClr val="32B3A2"/>
      </a:accent3>
      <a:accent4>
        <a:srgbClr val="A21774"/>
      </a:accent4>
      <a:accent5>
        <a:srgbClr val="14B4E4"/>
      </a:accent5>
      <a:accent6>
        <a:srgbClr val="EE7918"/>
      </a:accent6>
      <a:hlink>
        <a:srgbClr val="14B4E4"/>
      </a:hlink>
      <a:folHlink>
        <a:srgbClr val="86CEFA"/>
      </a:folHlink>
    </a:clrScheme>
    <a:fontScheme name="Twinkl Planit">
      <a:majorFont>
        <a:latin typeface="Sassoon Infant Md"/>
        <a:ea typeface=""/>
        <a:cs typeface=""/>
      </a:majorFont>
      <a:minorFont>
        <a:latin typeface="Sassoon Infant Rg"/>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4872</TotalTime>
  <Words>604</Words>
  <Application>Microsoft Office PowerPoint</Application>
  <PresentationFormat>On-screen Show (4:3)</PresentationFormat>
  <Paragraphs>95</Paragraphs>
  <Slides>15</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BPreplay</vt:lpstr>
      <vt:lpstr>Calibri</vt:lpstr>
      <vt:lpstr>Sassoon Infant Md</vt:lpstr>
      <vt:lpstr>Sassoon Infant Rg</vt:lpstr>
      <vt:lpstr>Office Theme</vt:lpstr>
      <vt:lpstr>Science</vt:lpstr>
      <vt:lpstr>PowerPoint Presentation</vt:lpstr>
      <vt:lpstr>PowerPoint Presentation</vt:lpstr>
      <vt:lpstr>Systems in the Body: a Reminder</vt:lpstr>
      <vt:lpstr>Systems in the Body: Answers</vt:lpstr>
      <vt:lpstr>Systems in Your Body</vt:lpstr>
      <vt:lpstr>Systems in Your Body</vt:lpstr>
      <vt:lpstr>The Circulatory System</vt:lpstr>
      <vt:lpstr>Parts of the Circulatory  System: Heart</vt:lpstr>
      <vt:lpstr>Parts of the Circulatory  System: Lungs</vt:lpstr>
      <vt:lpstr>Parts of the Circulatory System: Blood Vessels</vt:lpstr>
      <vt:lpstr>Parts of the Circulatory  System</vt:lpstr>
      <vt:lpstr>Systems In The Body:  Functions</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Geography</dc:title>
  <dc:creator>Twinkl</dc:creator>
  <cp:lastModifiedBy>davidg</cp:lastModifiedBy>
  <cp:revision>375</cp:revision>
  <dcterms:created xsi:type="dcterms:W3CDTF">2014-10-01T16:09:27Z</dcterms:created>
  <dcterms:modified xsi:type="dcterms:W3CDTF">2020-05-21T13:44:19Z</dcterms:modified>
</cp:coreProperties>
</file>