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4" r:id="rId3"/>
    <p:sldId id="294" r:id="rId4"/>
    <p:sldId id="321" r:id="rId5"/>
    <p:sldId id="322" r:id="rId6"/>
    <p:sldId id="289" r:id="rId7"/>
    <p:sldId id="324" r:id="rId8"/>
    <p:sldId id="323" r:id="rId9"/>
    <p:sldId id="326" r:id="rId10"/>
    <p:sldId id="325" r:id="rId11"/>
    <p:sldId id="328" r:id="rId12"/>
    <p:sldId id="327"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6"/>
    <p:restoredTop sz="95788"/>
  </p:normalViewPr>
  <p:slideViewPr>
    <p:cSldViewPr snapToGrid="0" snapToObjects="1">
      <p:cViewPr varScale="1">
        <p:scale>
          <a:sx n="85" d="100"/>
          <a:sy n="85" d="100"/>
        </p:scale>
        <p:origin x="20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twinkl.co.uk/resources/twinkl-lif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991A-7DAB-DE40-8C72-562EFE6748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F829DB4-46C0-3D45-8B2A-CDDA7BEE4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0D7881-C5A4-BD44-A496-F38C8F38A6CB}"/>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70F3E91D-020C-ED44-A107-88C73A98A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581619-D84C-4A49-B410-1DFDD8EC5129}"/>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123610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7E1B-6476-2545-B492-D87349B4460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79493D-075C-584A-93EB-AF9FF4D45A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AD1ED50-679D-1043-97E4-549569C60A38}"/>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02D9C853-9909-A642-AD23-74FB7DB0D8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646A6-9CC6-8D4D-8CDA-69D05FA9D6E1}"/>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363415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ABC4E5-9C02-254F-9FD6-D877F3CE9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54DE15F-0F84-0147-B709-B453A9C459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F7F05B-9562-E24D-AE3B-0521BE931C1A}"/>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52100239-F174-EC42-8C8B-722FFA9A4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57729-FD6A-814D-81E9-F0B629AD1327}"/>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254378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3690" y="6196126"/>
            <a:ext cx="768660" cy="580719"/>
          </a:xfrm>
          <a:prstGeom prst="rect">
            <a:avLst/>
          </a:prstGeom>
        </p:spPr>
      </p:pic>
      <p:sp>
        <p:nvSpPr>
          <p:cNvPr id="4" name="Rectangle 3">
            <a:hlinkClick r:id="rId3"/>
          </p:cNvPr>
          <p:cNvSpPr/>
          <p:nvPr userDrawn="1"/>
        </p:nvSpPr>
        <p:spPr>
          <a:xfrm>
            <a:off x="5516880" y="5561814"/>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6517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511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173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669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3690" y="6196126"/>
            <a:ext cx="768660" cy="580719"/>
          </a:xfrm>
          <a:prstGeom prst="rect">
            <a:avLst/>
          </a:prstGeom>
        </p:spPr>
      </p:pic>
      <p:sp>
        <p:nvSpPr>
          <p:cNvPr id="4" name="Rectangle 3">
            <a:hlinkClick r:id="rId3"/>
          </p:cNvPr>
          <p:cNvSpPr/>
          <p:nvPr userDrawn="1"/>
        </p:nvSpPr>
        <p:spPr>
          <a:xfrm>
            <a:off x="5516880" y="3152488"/>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8268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9727-957A-744D-BA70-B12C084B4A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EAF4C72-1AED-AB43-805F-B0036B87BE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8664A2-A602-7A49-B10C-597F9480F8A0}"/>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15960A8D-0A29-584F-89FC-57940208E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DF0CCD-814E-5842-B307-06366C71D310}"/>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133288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5BD8-E058-9C41-910B-764C08A41CA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726548-FD21-AE4F-984D-F351BD6AF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869ED0-EA27-E949-806F-6CF002B49D17}"/>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AEE6AA9B-CD54-F544-96FE-9779FC5D2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AF221F-5BC8-F844-8A2D-E1FADED58A71}"/>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174057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C4E1-115E-764C-9F21-3871CDC5B00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8CEE0E-2F34-AE4B-8602-F0DFBC56B6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C9B3094-8126-FB43-A102-E923902E83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E584FDB-A249-F047-8C84-C5A5F84787C6}"/>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6" name="Footer Placeholder 5">
            <a:extLst>
              <a:ext uri="{FF2B5EF4-FFF2-40B4-BE49-F238E27FC236}">
                <a16:creationId xmlns:a16="http://schemas.microsoft.com/office/drawing/2014/main" id="{A07CDDB1-AE7B-DD43-8EED-85D5D5D54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03074-EBDF-DE40-8ECA-4F7DC3706C85}"/>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254699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50C6-67C7-A844-8DA1-F2F908E9D25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96DF207-E674-9545-BDD7-3FE4347F5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64BED6-98DE-354B-B296-F1C57364BD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FD16090-83F1-8142-AFF6-DD7047C034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7C7C59-D042-6F4D-9AF3-C6472D05DB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47F5D23-3460-1A40-9D00-666CDD70B1AC}"/>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8" name="Footer Placeholder 7">
            <a:extLst>
              <a:ext uri="{FF2B5EF4-FFF2-40B4-BE49-F238E27FC236}">
                <a16:creationId xmlns:a16="http://schemas.microsoft.com/office/drawing/2014/main" id="{070A08AB-F5C0-F545-B872-ED1B641C48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75FA9B-EDB0-2848-AD5E-75FDC72D037E}"/>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53358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4AB2-0495-6A42-847A-730164AA5D1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491D25-35DB-BB4F-BA7B-0CD39D58F394}"/>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4" name="Footer Placeholder 3">
            <a:extLst>
              <a:ext uri="{FF2B5EF4-FFF2-40B4-BE49-F238E27FC236}">
                <a16:creationId xmlns:a16="http://schemas.microsoft.com/office/drawing/2014/main" id="{34414242-10AD-6140-86A5-2F57943AC4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2C0176-9D81-664B-A88E-55DDF8A51643}"/>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121257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C648F-9B76-6148-81CE-11378BEBC053}"/>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3" name="Footer Placeholder 2">
            <a:extLst>
              <a:ext uri="{FF2B5EF4-FFF2-40B4-BE49-F238E27FC236}">
                <a16:creationId xmlns:a16="http://schemas.microsoft.com/office/drawing/2014/main" id="{144D8C71-2EB8-7646-B87A-B84F5063CA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98934D-EB76-954B-9907-06FA08120AC0}"/>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339414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A7E0-E1B1-C349-AE67-A5E057295D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224EBF8-DE7E-BE46-8B78-F3FB772AF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B6240B-DDBF-424F-A129-B5EF7BC0A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B10A6F-D6A5-DC44-99D6-E8AF8966D246}"/>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6" name="Footer Placeholder 5">
            <a:extLst>
              <a:ext uri="{FF2B5EF4-FFF2-40B4-BE49-F238E27FC236}">
                <a16:creationId xmlns:a16="http://schemas.microsoft.com/office/drawing/2014/main" id="{0FA55FBD-5B3D-A140-8179-A91CAA2D9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E0ACCD-3AB9-564B-80FB-44ABB4C40C61}"/>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6652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2336-1190-D047-9C15-46A25B1AD3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E877C6A-06C0-3B48-8E71-25A352EDA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302A12-7BB1-F840-BC72-C493D4CB6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D8B35D-DE64-F944-8B4E-E040A4C5595C}"/>
              </a:ext>
            </a:extLst>
          </p:cNvPr>
          <p:cNvSpPr>
            <a:spLocks noGrp="1"/>
          </p:cNvSpPr>
          <p:nvPr>
            <p:ph type="dt" sz="half" idx="10"/>
          </p:nvPr>
        </p:nvSpPr>
        <p:spPr/>
        <p:txBody>
          <a:bodyPr/>
          <a:lstStyle/>
          <a:p>
            <a:fld id="{1258F7FB-82AE-CF42-B82B-4CC0E704E68A}" type="datetimeFigureOut">
              <a:rPr lang="en-GB" smtClean="0"/>
              <a:t>05/06/2020</a:t>
            </a:fld>
            <a:endParaRPr lang="en-GB"/>
          </a:p>
        </p:txBody>
      </p:sp>
      <p:sp>
        <p:nvSpPr>
          <p:cNvPr id="6" name="Footer Placeholder 5">
            <a:extLst>
              <a:ext uri="{FF2B5EF4-FFF2-40B4-BE49-F238E27FC236}">
                <a16:creationId xmlns:a16="http://schemas.microsoft.com/office/drawing/2014/main" id="{B2B5C6FA-D27F-D64F-8729-27FDC97A68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B1395-6605-4C49-863C-4345A487A870}"/>
              </a:ext>
            </a:extLst>
          </p:cNvPr>
          <p:cNvSpPr>
            <a:spLocks noGrp="1"/>
          </p:cNvSpPr>
          <p:nvPr>
            <p:ph type="sldNum" sz="quarter" idx="12"/>
          </p:nvPr>
        </p:nvSpPr>
        <p:spPr/>
        <p:txBody>
          <a:bodyPr/>
          <a:lstStyle/>
          <a:p>
            <a:fld id="{AD25843F-4FA3-084A-A5D5-DE7BA6C1B0D2}" type="slidenum">
              <a:rPr lang="en-GB" smtClean="0"/>
              <a:t>‹#›</a:t>
            </a:fld>
            <a:endParaRPr lang="en-GB"/>
          </a:p>
        </p:txBody>
      </p:sp>
    </p:spTree>
    <p:extLst>
      <p:ext uri="{BB962C8B-B14F-4D97-AF65-F5344CB8AC3E}">
        <p14:creationId xmlns:p14="http://schemas.microsoft.com/office/powerpoint/2010/main" val="321884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893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98B1B-7D3B-364B-B31B-E91875D95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B3A03F8-BA08-0842-9C05-72616CA91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CD8140-9767-7646-B496-426AE1045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8F7FB-82AE-CF42-B82B-4CC0E704E68A}" type="datetimeFigureOut">
              <a:rPr lang="en-GB" smtClean="0"/>
              <a:t>05/06/2020</a:t>
            </a:fld>
            <a:endParaRPr lang="en-GB"/>
          </a:p>
        </p:txBody>
      </p:sp>
      <p:sp>
        <p:nvSpPr>
          <p:cNvPr id="5" name="Footer Placeholder 4">
            <a:extLst>
              <a:ext uri="{FF2B5EF4-FFF2-40B4-BE49-F238E27FC236}">
                <a16:creationId xmlns:a16="http://schemas.microsoft.com/office/drawing/2014/main" id="{540D6422-2039-6443-8A22-FDC4DFC5E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D8A1B5-6535-BE47-9BE1-14FEA73A6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5843F-4FA3-084A-A5D5-DE7BA6C1B0D2}" type="slidenum">
              <a:rPr lang="en-GB" smtClean="0"/>
              <a:t>‹#›</a:t>
            </a:fld>
            <a:endParaRPr lang="en-GB"/>
          </a:p>
        </p:txBody>
      </p:sp>
    </p:spTree>
    <p:extLst>
      <p:ext uri="{BB962C8B-B14F-4D97-AF65-F5344CB8AC3E}">
        <p14:creationId xmlns:p14="http://schemas.microsoft.com/office/powerpoint/2010/main" val="229277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riseabove.org.uk/article/lets-talk-about-change/" TargetMode="External"/><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riseabove.org.uk/article/dealing-with-change/"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52721-AC2B-8346-A8C7-A8F3C80E65B1}"/>
              </a:ext>
            </a:extLst>
          </p:cNvPr>
          <p:cNvSpPr txBox="1"/>
          <p:nvPr/>
        </p:nvSpPr>
        <p:spPr>
          <a:xfrm>
            <a:off x="418617" y="2767280"/>
            <a:ext cx="11354765" cy="1323439"/>
          </a:xfrm>
          <a:prstGeom prst="rect">
            <a:avLst/>
          </a:prstGeom>
          <a:solidFill>
            <a:schemeClr val="accent2"/>
          </a:solidFill>
        </p:spPr>
        <p:txBody>
          <a:bodyPr wrap="square" rtlCol="0">
            <a:spAutoFit/>
          </a:bodyPr>
          <a:lstStyle/>
          <a:p>
            <a:pPr algn="ctr"/>
            <a:r>
              <a:rPr lang="en-GB" sz="8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rPr>
              <a:t>Change</a:t>
            </a:r>
          </a:p>
        </p:txBody>
      </p:sp>
    </p:spTree>
    <p:extLst>
      <p:ext uri="{BB962C8B-B14F-4D97-AF65-F5344CB8AC3E}">
        <p14:creationId xmlns:p14="http://schemas.microsoft.com/office/powerpoint/2010/main" val="8164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1613AE-5ADD-0147-9B4A-A0371627AFE2}"/>
              </a:ext>
            </a:extLst>
          </p:cNvPr>
          <p:cNvSpPr txBox="1"/>
          <p:nvPr/>
        </p:nvSpPr>
        <p:spPr>
          <a:xfrm>
            <a:off x="622302" y="1259498"/>
            <a:ext cx="6605667" cy="511960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Talk to someone they trust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Make time for relaxing activities</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Have realistic expectations </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Eat and drink healthily</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Create a daily routine</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Reduce time on social media</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Spend time doing activities they enjoy, such as, listening to music or playing sport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Set achievable goals </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Give themselves time to adjust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Think positively and use self encouragement</a:t>
            </a:r>
          </a:p>
        </p:txBody>
      </p:sp>
      <p:sp>
        <p:nvSpPr>
          <p:cNvPr id="13" name="Title 12">
            <a:extLst>
              <a:ext uri="{FF2B5EF4-FFF2-40B4-BE49-F238E27FC236}">
                <a16:creationId xmlns:a16="http://schemas.microsoft.com/office/drawing/2014/main" id="{74389AF7-E87A-8247-A7ED-BB4E529C9A68}"/>
              </a:ext>
            </a:extLst>
          </p:cNvPr>
          <p:cNvSpPr>
            <a:spLocks noGrp="1"/>
          </p:cNvSpPr>
          <p:nvPr>
            <p:ph type="title"/>
          </p:nvPr>
        </p:nvSpPr>
        <p:spPr/>
        <p:txBody>
          <a:bodyPr/>
          <a:lstStyle/>
          <a:p>
            <a:r>
              <a:rPr lang="en-GB" b="1" dirty="0">
                <a:latin typeface="Comic Sans MS" panose="030F0902030302020204" pitchFamily="66" charset="0"/>
              </a:rPr>
              <a:t>Dealing with change: scenarios </a:t>
            </a:r>
            <a:endParaRPr lang="en-GB" dirty="0"/>
          </a:p>
        </p:txBody>
      </p:sp>
      <p:sp>
        <p:nvSpPr>
          <p:cNvPr id="14" name="TextBox 13">
            <a:extLst>
              <a:ext uri="{FF2B5EF4-FFF2-40B4-BE49-F238E27FC236}">
                <a16:creationId xmlns:a16="http://schemas.microsoft.com/office/drawing/2014/main" id="{673AF8EA-6AF8-6F49-A649-9BF48FA403E7}"/>
              </a:ext>
            </a:extLst>
          </p:cNvPr>
          <p:cNvSpPr txBox="1"/>
          <p:nvPr/>
        </p:nvSpPr>
        <p:spPr>
          <a:xfrm>
            <a:off x="7227969" y="1473201"/>
            <a:ext cx="4044634" cy="4893647"/>
          </a:xfrm>
          <a:prstGeom prst="rect">
            <a:avLst/>
          </a:prstGeom>
          <a:noFill/>
        </p:spPr>
        <p:txBody>
          <a:bodyPr wrap="square" rtlCol="0">
            <a:spAutoFit/>
          </a:bodyPr>
          <a:lstStyle/>
          <a:p>
            <a:pPr algn="ctr"/>
            <a:r>
              <a:rPr lang="en-GB" sz="2400" dirty="0">
                <a:solidFill>
                  <a:srgbClr val="FF0000"/>
                </a:solidFill>
                <a:latin typeface="Comic Sans MS" panose="030F0902030302020204" pitchFamily="66" charset="0"/>
              </a:rPr>
              <a:t>Did you have any of these solutions? </a:t>
            </a:r>
          </a:p>
          <a:p>
            <a:pPr algn="ctr"/>
            <a:endParaRPr lang="en-GB" sz="2400" dirty="0">
              <a:solidFill>
                <a:srgbClr val="FF0000"/>
              </a:solidFill>
              <a:latin typeface="Comic Sans MS" panose="030F0902030302020204" pitchFamily="66" charset="0"/>
            </a:endParaRPr>
          </a:p>
          <a:p>
            <a:pPr algn="ctr"/>
            <a:r>
              <a:rPr lang="en-GB" sz="2400" dirty="0">
                <a:solidFill>
                  <a:srgbClr val="7030A0"/>
                </a:solidFill>
                <a:latin typeface="Comic Sans MS" panose="030F0902030302020204" pitchFamily="66" charset="0"/>
              </a:rPr>
              <a:t>Could any of these solutions fit with the scenarios you looked at?</a:t>
            </a:r>
          </a:p>
          <a:p>
            <a:pPr algn="ctr"/>
            <a:endParaRPr lang="en-GB" sz="2400" dirty="0">
              <a:solidFill>
                <a:srgbClr val="FF0000"/>
              </a:solidFill>
              <a:latin typeface="Comic Sans MS" panose="030F0902030302020204" pitchFamily="66" charset="0"/>
            </a:endParaRPr>
          </a:p>
          <a:p>
            <a:pPr algn="ctr"/>
            <a:r>
              <a:rPr lang="en-GB" sz="2400" dirty="0">
                <a:solidFill>
                  <a:srgbClr val="0070C0"/>
                </a:solidFill>
                <a:latin typeface="Comic Sans MS" panose="030F0902030302020204" pitchFamily="66" charset="0"/>
              </a:rPr>
              <a:t>Could any of these solutions be used to help someone who was experiencing the changes you came up with at the start of the lesson?</a:t>
            </a:r>
          </a:p>
        </p:txBody>
      </p:sp>
    </p:spTree>
    <p:extLst>
      <p:ext uri="{BB962C8B-B14F-4D97-AF65-F5344CB8AC3E}">
        <p14:creationId xmlns:p14="http://schemas.microsoft.com/office/powerpoint/2010/main" val="425457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4389AF7-E87A-8247-A7ED-BB4E529C9A68}"/>
              </a:ext>
            </a:extLst>
          </p:cNvPr>
          <p:cNvSpPr>
            <a:spLocks noGrp="1"/>
          </p:cNvSpPr>
          <p:nvPr>
            <p:ph type="title"/>
          </p:nvPr>
        </p:nvSpPr>
        <p:spPr/>
        <p:txBody>
          <a:bodyPr/>
          <a:lstStyle/>
          <a:p>
            <a:r>
              <a:rPr lang="en-GB" sz="4000" b="1" dirty="0">
                <a:latin typeface="Comic Sans MS" panose="030F0902030302020204" pitchFamily="66" charset="0"/>
              </a:rPr>
              <a:t>What if someone is struggling to cope with change?</a:t>
            </a:r>
            <a:endParaRPr lang="en-GB" sz="4000" dirty="0"/>
          </a:p>
        </p:txBody>
      </p:sp>
      <p:sp>
        <p:nvSpPr>
          <p:cNvPr id="14" name="TextBox 13">
            <a:extLst>
              <a:ext uri="{FF2B5EF4-FFF2-40B4-BE49-F238E27FC236}">
                <a16:creationId xmlns:a16="http://schemas.microsoft.com/office/drawing/2014/main" id="{673AF8EA-6AF8-6F49-A649-9BF48FA403E7}"/>
              </a:ext>
            </a:extLst>
          </p:cNvPr>
          <p:cNvSpPr txBox="1"/>
          <p:nvPr/>
        </p:nvSpPr>
        <p:spPr>
          <a:xfrm>
            <a:off x="609598" y="1964353"/>
            <a:ext cx="10663005" cy="4893647"/>
          </a:xfrm>
          <a:prstGeom prst="rect">
            <a:avLst/>
          </a:prstGeom>
          <a:noFill/>
        </p:spPr>
        <p:txBody>
          <a:bodyPr wrap="square" rtlCol="0">
            <a:spAutoFit/>
          </a:bodyPr>
          <a:lstStyle/>
          <a:p>
            <a:pPr algn="ctr"/>
            <a:r>
              <a:rPr lang="en-GB" sz="2400" dirty="0">
                <a:latin typeface="Comic Sans MS" panose="030F0902030302020204" pitchFamily="66" charset="0"/>
              </a:rPr>
              <a:t>Sometimes, people might find the change too overwhelming and difficult. They might find that they’re unable to put any strategies in place. </a:t>
            </a:r>
          </a:p>
          <a:p>
            <a:pPr algn="ctr"/>
            <a:endParaRPr lang="en-GB" sz="2400" dirty="0">
              <a:latin typeface="Comic Sans MS" panose="030F0902030302020204" pitchFamily="66" charset="0"/>
            </a:endParaRPr>
          </a:p>
          <a:p>
            <a:pPr algn="ctr"/>
            <a:r>
              <a:rPr lang="en-GB" sz="2400" dirty="0">
                <a:solidFill>
                  <a:srgbClr val="0070C0"/>
                </a:solidFill>
                <a:latin typeface="Comic Sans MS" panose="030F0902030302020204" pitchFamily="66" charset="0"/>
              </a:rPr>
              <a:t>In this situation, the best thing to do is…</a:t>
            </a:r>
          </a:p>
          <a:p>
            <a:pPr algn="ct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Speak to a trusted adult – don’t </a:t>
            </a:r>
            <a:r>
              <a:rPr lang="en-GB" sz="2400" b="1" u="sng" dirty="0">
                <a:solidFill>
                  <a:srgbClr val="0070C0"/>
                </a:solidFill>
                <a:latin typeface="Comic Sans MS" panose="030F0902030302020204" pitchFamily="66" charset="0"/>
              </a:rPr>
              <a:t>ever</a:t>
            </a:r>
            <a:r>
              <a:rPr lang="en-GB" sz="2400" dirty="0">
                <a:solidFill>
                  <a:srgbClr val="0070C0"/>
                </a:solidFill>
                <a:latin typeface="Comic Sans MS" panose="030F0902030302020204" pitchFamily="66" charset="0"/>
              </a:rPr>
              <a:t> be scared to say that you’re finding something hard – talking is important.</a:t>
            </a:r>
          </a:p>
          <a:p>
            <a:pPr marL="342900" indent="-342900">
              <a:buFont typeface="Arial" panose="020B0604020202020204" pitchFamily="34" charset="0"/>
              <a:buChar char="•"/>
            </a:pP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Childline website/phone line</a:t>
            </a:r>
          </a:p>
          <a:p>
            <a:pPr marL="342900" indent="-342900">
              <a:buFont typeface="Arial" panose="020B0604020202020204" pitchFamily="34" charset="0"/>
              <a:buChar char="•"/>
            </a:pP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err="1">
                <a:solidFill>
                  <a:srgbClr val="0070C0"/>
                </a:solidFill>
                <a:latin typeface="Comic Sans MS" panose="030F0902030302020204" pitchFamily="66" charset="0"/>
              </a:rPr>
              <a:t>Kooth</a:t>
            </a:r>
            <a:r>
              <a:rPr lang="en-GB" sz="2400" dirty="0">
                <a:solidFill>
                  <a:srgbClr val="0070C0"/>
                </a:solidFill>
                <a:latin typeface="Comic Sans MS" panose="030F0902030302020204" pitchFamily="66" charset="0"/>
              </a:rPr>
              <a:t> – an online service for young people. </a:t>
            </a:r>
          </a:p>
          <a:p>
            <a:pPr algn="ctr"/>
            <a:endParaRPr lang="en-GB" sz="2400" dirty="0">
              <a:latin typeface="Comic Sans MS" panose="030F0902030302020204" pitchFamily="66" charset="0"/>
            </a:endParaRPr>
          </a:p>
          <a:p>
            <a:pPr algn="ctr"/>
            <a:endParaRPr lang="en-GB" sz="2400" dirty="0">
              <a:latin typeface="Comic Sans MS" panose="030F0902030302020204" pitchFamily="66" charset="0"/>
            </a:endParaRPr>
          </a:p>
        </p:txBody>
      </p:sp>
      <p:sp>
        <p:nvSpPr>
          <p:cNvPr id="2" name="TextBox 1">
            <a:extLst>
              <a:ext uri="{FF2B5EF4-FFF2-40B4-BE49-F238E27FC236}">
                <a16:creationId xmlns:a16="http://schemas.microsoft.com/office/drawing/2014/main" id="{8BD79A9E-9FEF-0541-82CC-3A6E2CAD033E}"/>
              </a:ext>
            </a:extLst>
          </p:cNvPr>
          <p:cNvSpPr txBox="1"/>
          <p:nvPr/>
        </p:nvSpPr>
        <p:spPr>
          <a:xfrm>
            <a:off x="8539399" y="5055666"/>
            <a:ext cx="3043003" cy="1323439"/>
          </a:xfrm>
          <a:prstGeom prst="rect">
            <a:avLst/>
          </a:prstGeom>
          <a:noFill/>
        </p:spPr>
        <p:txBody>
          <a:bodyPr wrap="square" rtlCol="0">
            <a:spAutoFit/>
          </a:bodyPr>
          <a:lstStyle/>
          <a:p>
            <a:pPr algn="ctr"/>
            <a:r>
              <a:rPr lang="en-GB" sz="2000" dirty="0">
                <a:solidFill>
                  <a:srgbClr val="FFC000"/>
                </a:solidFill>
                <a:latin typeface="Comic Sans MS" panose="030F0902030302020204" pitchFamily="66" charset="0"/>
              </a:rPr>
              <a:t>If there’s time, have a look at the Childline or </a:t>
            </a:r>
            <a:r>
              <a:rPr lang="en-GB" sz="2000" dirty="0" err="1">
                <a:solidFill>
                  <a:srgbClr val="FFC000"/>
                </a:solidFill>
                <a:latin typeface="Comic Sans MS" panose="030F0902030302020204" pitchFamily="66" charset="0"/>
              </a:rPr>
              <a:t>Kooth</a:t>
            </a:r>
            <a:r>
              <a:rPr lang="en-GB" sz="2000" dirty="0">
                <a:solidFill>
                  <a:srgbClr val="FFC000"/>
                </a:solidFill>
                <a:latin typeface="Comic Sans MS" panose="030F0902030302020204" pitchFamily="66" charset="0"/>
              </a:rPr>
              <a:t> website to see what advice they offer.</a:t>
            </a:r>
          </a:p>
        </p:txBody>
      </p:sp>
    </p:spTree>
    <p:extLst>
      <p:ext uri="{BB962C8B-B14F-4D97-AF65-F5344CB8AC3E}">
        <p14:creationId xmlns:p14="http://schemas.microsoft.com/office/powerpoint/2010/main" val="330627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1613AE-5ADD-0147-9B4A-A0371627AFE2}"/>
              </a:ext>
            </a:extLst>
          </p:cNvPr>
          <p:cNvSpPr txBox="1"/>
          <p:nvPr/>
        </p:nvSpPr>
        <p:spPr>
          <a:xfrm>
            <a:off x="6473463" y="478895"/>
            <a:ext cx="5308806" cy="604293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Talk to someone they trust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Make time for relaxing activities</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Have realistic expectations </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Eat and drink healthily</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Create a daily routine</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Reduce time on social media</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Spend time doing activities they enjoy, such as, listening to music or playing sport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Set achievable goals </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Give themselves time to adjust</a:t>
            </a:r>
          </a:p>
          <a:p>
            <a:pPr marL="342900" indent="-342900">
              <a:lnSpc>
                <a:spcPct val="150000"/>
              </a:lnSpc>
              <a:buFont typeface="Arial" panose="020B0604020202020204" pitchFamily="34" charset="0"/>
              <a:buChar char="•"/>
            </a:pPr>
            <a:r>
              <a:rPr lang="en-GB" sz="2000" dirty="0">
                <a:solidFill>
                  <a:srgbClr val="00B050"/>
                </a:solidFill>
                <a:latin typeface="Comic Sans MS" panose="030F0902030302020204" pitchFamily="66" charset="0"/>
              </a:rPr>
              <a:t>Think positively and use self encouragement</a:t>
            </a:r>
          </a:p>
        </p:txBody>
      </p:sp>
      <p:sp>
        <p:nvSpPr>
          <p:cNvPr id="13" name="Title 12">
            <a:extLst>
              <a:ext uri="{FF2B5EF4-FFF2-40B4-BE49-F238E27FC236}">
                <a16:creationId xmlns:a16="http://schemas.microsoft.com/office/drawing/2014/main" id="{74389AF7-E87A-8247-A7ED-BB4E529C9A68}"/>
              </a:ext>
            </a:extLst>
          </p:cNvPr>
          <p:cNvSpPr>
            <a:spLocks noGrp="1"/>
          </p:cNvSpPr>
          <p:nvPr>
            <p:ph type="title"/>
          </p:nvPr>
        </p:nvSpPr>
        <p:spPr>
          <a:xfrm>
            <a:off x="983417" y="478895"/>
            <a:ext cx="10960100" cy="994306"/>
          </a:xfrm>
        </p:spPr>
        <p:txBody>
          <a:bodyPr/>
          <a:lstStyle/>
          <a:p>
            <a:r>
              <a:rPr lang="en-GB" b="1" dirty="0">
                <a:latin typeface="Comic Sans MS" panose="030F0902030302020204" pitchFamily="66" charset="0"/>
              </a:rPr>
              <a:t>What about now?</a:t>
            </a:r>
            <a:endParaRPr lang="en-GB" dirty="0"/>
          </a:p>
        </p:txBody>
      </p:sp>
      <p:sp>
        <p:nvSpPr>
          <p:cNvPr id="14" name="TextBox 13">
            <a:extLst>
              <a:ext uri="{FF2B5EF4-FFF2-40B4-BE49-F238E27FC236}">
                <a16:creationId xmlns:a16="http://schemas.microsoft.com/office/drawing/2014/main" id="{673AF8EA-6AF8-6F49-A649-9BF48FA403E7}"/>
              </a:ext>
            </a:extLst>
          </p:cNvPr>
          <p:cNvSpPr txBox="1"/>
          <p:nvPr/>
        </p:nvSpPr>
        <p:spPr>
          <a:xfrm>
            <a:off x="609598" y="1750747"/>
            <a:ext cx="5853869" cy="4493538"/>
          </a:xfrm>
          <a:prstGeom prst="rect">
            <a:avLst/>
          </a:prstGeom>
          <a:noFill/>
        </p:spPr>
        <p:txBody>
          <a:bodyPr wrap="square" rtlCol="0">
            <a:spAutoFit/>
          </a:bodyPr>
          <a:lstStyle/>
          <a:p>
            <a:pPr algn="ctr"/>
            <a:r>
              <a:rPr lang="en-GB" sz="2200" dirty="0">
                <a:latin typeface="Comic Sans MS" panose="030F0902030302020204" pitchFamily="66" charset="0"/>
              </a:rPr>
              <a:t>We have all experienced a lot of change in the last couple of months due to coronavirus. </a:t>
            </a:r>
          </a:p>
          <a:p>
            <a:pPr algn="ctr"/>
            <a:endParaRPr lang="en-GB" sz="2200" dirty="0">
              <a:latin typeface="Comic Sans MS" panose="030F0902030302020204" pitchFamily="66" charset="0"/>
            </a:endParaRPr>
          </a:p>
          <a:p>
            <a:pPr algn="ctr"/>
            <a:r>
              <a:rPr lang="en-GB" sz="2200" dirty="0">
                <a:solidFill>
                  <a:srgbClr val="0070C0"/>
                </a:solidFill>
                <a:latin typeface="Comic Sans MS" panose="030F0902030302020204" pitchFamily="66" charset="0"/>
              </a:rPr>
              <a:t>Has anybody done any of the things on this list to help them cope with the change?</a:t>
            </a:r>
          </a:p>
          <a:p>
            <a:pPr algn="ctr"/>
            <a:endParaRPr lang="en-GB" sz="2200" dirty="0">
              <a:latin typeface="Comic Sans MS" panose="030F0902030302020204" pitchFamily="66" charset="0"/>
            </a:endParaRPr>
          </a:p>
          <a:p>
            <a:pPr algn="ctr"/>
            <a:r>
              <a:rPr lang="en-GB" sz="2200" dirty="0">
                <a:solidFill>
                  <a:srgbClr val="F98930"/>
                </a:solidFill>
                <a:latin typeface="Comic Sans MS" panose="030F0902030302020204" pitchFamily="66" charset="0"/>
              </a:rPr>
              <a:t>Are there any positives or future opportunities that have come out of coronavirus? (These things may not be obvious yet, but are there any that, when things go back to normal, you think may exist?) </a:t>
            </a:r>
          </a:p>
        </p:txBody>
      </p:sp>
    </p:spTree>
    <p:extLst>
      <p:ext uri="{BB962C8B-B14F-4D97-AF65-F5344CB8AC3E}">
        <p14:creationId xmlns:p14="http://schemas.microsoft.com/office/powerpoint/2010/main" val="208504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29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DE71F-88A3-BC49-98DB-0F9F2194E483}"/>
              </a:ext>
            </a:extLst>
          </p:cNvPr>
          <p:cNvSpPr>
            <a:spLocks noGrp="1"/>
          </p:cNvSpPr>
          <p:nvPr>
            <p:ph type="title"/>
          </p:nvPr>
        </p:nvSpPr>
        <p:spPr>
          <a:xfrm>
            <a:off x="615950" y="1536171"/>
            <a:ext cx="10960100" cy="994306"/>
          </a:xfrm>
        </p:spPr>
        <p:txBody>
          <a:bodyPr/>
          <a:lstStyle/>
          <a:p>
            <a:pPr algn="ctr"/>
            <a:r>
              <a:rPr lang="en-GB" sz="6600" dirty="0">
                <a:solidFill>
                  <a:srgbClr val="FF0000"/>
                </a:solidFill>
                <a:latin typeface="Comic Sans MS" panose="030F0902030302020204" pitchFamily="66" charset="0"/>
              </a:rPr>
              <a:t>Change is always negative.</a:t>
            </a:r>
          </a:p>
        </p:txBody>
      </p:sp>
      <p:sp>
        <p:nvSpPr>
          <p:cNvPr id="4" name="TextBox 3">
            <a:extLst>
              <a:ext uri="{FF2B5EF4-FFF2-40B4-BE49-F238E27FC236}">
                <a16:creationId xmlns:a16="http://schemas.microsoft.com/office/drawing/2014/main" id="{66EB7DC3-1B46-D445-9892-ABF6E7C23A9A}"/>
              </a:ext>
            </a:extLst>
          </p:cNvPr>
          <p:cNvSpPr txBox="1"/>
          <p:nvPr/>
        </p:nvSpPr>
        <p:spPr>
          <a:xfrm>
            <a:off x="1266825" y="3429000"/>
            <a:ext cx="9658350" cy="954107"/>
          </a:xfrm>
          <a:prstGeom prst="rect">
            <a:avLst/>
          </a:prstGeom>
          <a:noFill/>
        </p:spPr>
        <p:txBody>
          <a:bodyPr wrap="square" rtlCol="0">
            <a:spAutoFit/>
          </a:bodyPr>
          <a:lstStyle/>
          <a:p>
            <a:pPr algn="ctr"/>
            <a:r>
              <a:rPr lang="en-GB" sz="2800" dirty="0">
                <a:latin typeface="Comic Sans MS" panose="030F0902030302020204" pitchFamily="66" charset="0"/>
              </a:rPr>
              <a:t>Discuss this statement with a family member. Do you agree or disagree? Talk about why.</a:t>
            </a:r>
          </a:p>
        </p:txBody>
      </p:sp>
    </p:spTree>
    <p:extLst>
      <p:ext uri="{BB962C8B-B14F-4D97-AF65-F5344CB8AC3E}">
        <p14:creationId xmlns:p14="http://schemas.microsoft.com/office/powerpoint/2010/main" val="307018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0ECF0EC-7287-4C76-9A9A-825DB464C391}"/>
              </a:ext>
            </a:extLst>
          </p:cNvPr>
          <p:cNvGrpSpPr/>
          <p:nvPr/>
        </p:nvGrpSpPr>
        <p:grpSpPr>
          <a:xfrm>
            <a:off x="1639361" y="1920835"/>
            <a:ext cx="3244560" cy="2034354"/>
            <a:chOff x="968900" y="1628800"/>
            <a:chExt cx="3244560" cy="2034354"/>
          </a:xfrm>
        </p:grpSpPr>
        <p:sp>
          <p:nvSpPr>
            <p:cNvPr id="13" name="Cloud 12">
              <a:extLst>
                <a:ext uri="{FF2B5EF4-FFF2-40B4-BE49-F238E27FC236}">
                  <a16:creationId xmlns:a16="http://schemas.microsoft.com/office/drawing/2014/main" id="{9C332214-1EB7-4DC6-A082-31D1DA533B21}"/>
                </a:ext>
              </a:extLst>
            </p:cNvPr>
            <p:cNvSpPr/>
            <p:nvPr/>
          </p:nvSpPr>
          <p:spPr>
            <a:xfrm>
              <a:off x="968900" y="1628800"/>
              <a:ext cx="3244560" cy="203435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2152 w 43256"/>
                <a:gd name="connsiteY8" fmla="*/ 26460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16514 w 43256"/>
                <a:gd name="connsiteY0" fmla="*/ 38949 h 43219"/>
                <a:gd name="connsiteX1" fmla="*/ 15846 w 43256"/>
                <a:gd name="connsiteY1" fmla="*/ 3720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163" y="15648"/>
                  </a:moveTo>
                  <a:cubicBezTo>
                    <a:pt x="4060" y="15184"/>
                    <a:pt x="3984" y="14710"/>
                    <a:pt x="3936" y="14229"/>
                  </a:cubicBezTo>
                </a:path>
              </a:pathLst>
            </a:cu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Box 19">
              <a:extLst>
                <a:ext uri="{FF2B5EF4-FFF2-40B4-BE49-F238E27FC236}">
                  <a16:creationId xmlns:a16="http://schemas.microsoft.com/office/drawing/2014/main" id="{EA4CBDD0-B3D6-4C54-9508-609ACBFB4F75}"/>
                </a:ext>
              </a:extLst>
            </p:cNvPr>
            <p:cNvSpPr txBox="1"/>
            <p:nvPr/>
          </p:nvSpPr>
          <p:spPr>
            <a:xfrm>
              <a:off x="1331040" y="1958992"/>
              <a:ext cx="2520280" cy="1477328"/>
            </a:xfrm>
            <a:prstGeom prst="rect">
              <a:avLst/>
            </a:prstGeom>
            <a:noFill/>
          </p:spPr>
          <p:txBody>
            <a:bodyPr wrap="square" rtlCol="0">
              <a:spAutoFit/>
            </a:bodyPr>
            <a:lstStyle/>
            <a:p>
              <a:pPr algn="ctr"/>
              <a:r>
                <a:rPr lang="en-GB" dirty="0">
                  <a:solidFill>
                    <a:srgbClr val="FF0000"/>
                  </a:solidFill>
                  <a:latin typeface="Comic Sans MS" panose="030F0902030302020204" pitchFamily="66" charset="0"/>
                </a:rPr>
                <a:t>1. Think of all the examples of changes that could take place for you and write these down. </a:t>
              </a:r>
            </a:p>
          </p:txBody>
        </p:sp>
      </p:grpSp>
      <p:grpSp>
        <p:nvGrpSpPr>
          <p:cNvPr id="24" name="Group 23">
            <a:extLst>
              <a:ext uri="{FF2B5EF4-FFF2-40B4-BE49-F238E27FC236}">
                <a16:creationId xmlns:a16="http://schemas.microsoft.com/office/drawing/2014/main" id="{0E491287-C421-41FB-96A6-E723468F96F8}"/>
              </a:ext>
            </a:extLst>
          </p:cNvPr>
          <p:cNvGrpSpPr/>
          <p:nvPr/>
        </p:nvGrpSpPr>
        <p:grpSpPr>
          <a:xfrm>
            <a:off x="3042470" y="4104704"/>
            <a:ext cx="3483928" cy="2230025"/>
            <a:chOff x="4644008" y="1703031"/>
            <a:chExt cx="3483928" cy="2230025"/>
          </a:xfrm>
        </p:grpSpPr>
        <p:sp>
          <p:nvSpPr>
            <p:cNvPr id="21" name="Cloud 12">
              <a:extLst>
                <a:ext uri="{FF2B5EF4-FFF2-40B4-BE49-F238E27FC236}">
                  <a16:creationId xmlns:a16="http://schemas.microsoft.com/office/drawing/2014/main" id="{AB0732BE-91E2-43FB-B6E3-B30A32F1EF10}"/>
                </a:ext>
              </a:extLst>
            </p:cNvPr>
            <p:cNvSpPr/>
            <p:nvPr/>
          </p:nvSpPr>
          <p:spPr>
            <a:xfrm>
              <a:off x="4644008" y="1703031"/>
              <a:ext cx="3483928" cy="22300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2152 w 43256"/>
                <a:gd name="connsiteY8" fmla="*/ 26460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16514 w 43256"/>
                <a:gd name="connsiteY0" fmla="*/ 38949 h 43219"/>
                <a:gd name="connsiteX1" fmla="*/ 15846 w 43256"/>
                <a:gd name="connsiteY1" fmla="*/ 3720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163" y="15648"/>
                  </a:moveTo>
                  <a:cubicBezTo>
                    <a:pt x="4060" y="15184"/>
                    <a:pt x="3984" y="14710"/>
                    <a:pt x="3936" y="14229"/>
                  </a:cubicBezTo>
                </a:path>
              </a:pathLst>
            </a:cu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a:extLst>
                <a:ext uri="{FF2B5EF4-FFF2-40B4-BE49-F238E27FC236}">
                  <a16:creationId xmlns:a16="http://schemas.microsoft.com/office/drawing/2014/main" id="{C75ECCFA-0C60-4A46-8465-7ECED45AD7AD}"/>
                </a:ext>
              </a:extLst>
            </p:cNvPr>
            <p:cNvSpPr txBox="1"/>
            <p:nvPr/>
          </p:nvSpPr>
          <p:spPr>
            <a:xfrm>
              <a:off x="5125232" y="2079379"/>
              <a:ext cx="2772175" cy="1477328"/>
            </a:xfrm>
            <a:prstGeom prst="rect">
              <a:avLst/>
            </a:prstGeom>
            <a:noFill/>
          </p:spPr>
          <p:txBody>
            <a:bodyPr wrap="square" rtlCol="0">
              <a:spAutoFit/>
            </a:bodyPr>
            <a:lstStyle/>
            <a:p>
              <a:pPr algn="ctr"/>
              <a:r>
                <a:rPr lang="en-GB" dirty="0">
                  <a:solidFill>
                    <a:srgbClr val="0070C0"/>
                  </a:solidFill>
                  <a:latin typeface="Comic Sans MS" panose="030F0902030302020204" pitchFamily="66" charset="0"/>
                </a:rPr>
                <a:t>2. Areas to think about: personal interests, relationships, home life, school life, homework, exams and society.</a:t>
              </a:r>
            </a:p>
          </p:txBody>
        </p:sp>
      </p:grpSp>
      <p:pic>
        <p:nvPicPr>
          <p:cNvPr id="8" name="Picture 7" descr="A close up of a logo&#10;&#10;Description automatically generated">
            <a:extLst>
              <a:ext uri="{FF2B5EF4-FFF2-40B4-BE49-F238E27FC236}">
                <a16:creationId xmlns:a16="http://schemas.microsoft.com/office/drawing/2014/main" id="{B1CA53B9-B29F-4FE6-B1E3-1888A57009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607" y="3646188"/>
            <a:ext cx="2230639" cy="3036864"/>
          </a:xfrm>
          <a:prstGeom prst="rect">
            <a:avLst/>
          </a:prstGeom>
        </p:spPr>
      </p:pic>
      <p:sp>
        <p:nvSpPr>
          <p:cNvPr id="7" name="Title 6">
            <a:extLst>
              <a:ext uri="{FF2B5EF4-FFF2-40B4-BE49-F238E27FC236}">
                <a16:creationId xmlns:a16="http://schemas.microsoft.com/office/drawing/2014/main" id="{6A0D402F-29E0-0C46-AD9C-8133BEE62D24}"/>
              </a:ext>
            </a:extLst>
          </p:cNvPr>
          <p:cNvSpPr>
            <a:spLocks noGrp="1"/>
          </p:cNvSpPr>
          <p:nvPr>
            <p:ph type="title"/>
          </p:nvPr>
        </p:nvSpPr>
        <p:spPr>
          <a:xfrm>
            <a:off x="609598" y="478895"/>
            <a:ext cx="10663240" cy="994306"/>
          </a:xfrm>
        </p:spPr>
        <p:txBody>
          <a:bodyPr/>
          <a:lstStyle/>
          <a:p>
            <a:pPr algn="ctr"/>
            <a:r>
              <a:rPr lang="en-GB" b="1" dirty="0">
                <a:latin typeface="Comic Sans MS" panose="030F0902030302020204" pitchFamily="66" charset="0"/>
              </a:rPr>
              <a:t>What changes can you think of?</a:t>
            </a:r>
          </a:p>
        </p:txBody>
      </p:sp>
      <p:sp>
        <p:nvSpPr>
          <p:cNvPr id="11" name="TextBox 10">
            <a:extLst>
              <a:ext uri="{FF2B5EF4-FFF2-40B4-BE49-F238E27FC236}">
                <a16:creationId xmlns:a16="http://schemas.microsoft.com/office/drawing/2014/main" id="{D33C1478-E424-7347-9DCE-BC3EE2DAE45E}"/>
              </a:ext>
            </a:extLst>
          </p:cNvPr>
          <p:cNvSpPr txBox="1"/>
          <p:nvPr/>
        </p:nvSpPr>
        <p:spPr>
          <a:xfrm>
            <a:off x="7286625" y="4983602"/>
            <a:ext cx="3986213" cy="1631216"/>
          </a:xfrm>
          <a:prstGeom prst="rect">
            <a:avLst/>
          </a:prstGeom>
          <a:noFill/>
        </p:spPr>
        <p:txBody>
          <a:bodyPr wrap="square" rtlCol="0">
            <a:spAutoFit/>
          </a:bodyPr>
          <a:lstStyle/>
          <a:p>
            <a:pPr algn="ctr"/>
            <a:r>
              <a:rPr lang="en-GB" sz="2000" b="1" dirty="0">
                <a:latin typeface="Comic Sans MS" panose="030F0902030302020204" pitchFamily="66" charset="0"/>
              </a:rPr>
              <a:t>What did you come up with?</a:t>
            </a:r>
          </a:p>
          <a:p>
            <a:pPr algn="ctr"/>
            <a:endParaRPr lang="en-GB" sz="2000" b="1" dirty="0">
              <a:latin typeface="Comic Sans MS" panose="030F0902030302020204" pitchFamily="66" charset="0"/>
            </a:endParaRPr>
          </a:p>
          <a:p>
            <a:pPr algn="ctr"/>
            <a:r>
              <a:rPr lang="en-GB" sz="2000" b="1" dirty="0">
                <a:latin typeface="Comic Sans MS" panose="030F0902030302020204" pitchFamily="66" charset="0"/>
              </a:rPr>
              <a:t>Do you think your classmates will have similar ideas to you? </a:t>
            </a:r>
          </a:p>
          <a:p>
            <a:pPr algn="ctr"/>
            <a:endParaRPr lang="en-GB" sz="2000" b="1" dirty="0">
              <a:latin typeface="Comic Sans MS" panose="030F0902030302020204" pitchFamily="66" charset="0"/>
            </a:endParaRPr>
          </a:p>
        </p:txBody>
      </p:sp>
      <p:grpSp>
        <p:nvGrpSpPr>
          <p:cNvPr id="25" name="Group 24">
            <a:extLst>
              <a:ext uri="{FF2B5EF4-FFF2-40B4-BE49-F238E27FC236}">
                <a16:creationId xmlns:a16="http://schemas.microsoft.com/office/drawing/2014/main" id="{5BAC9213-09B7-9B4B-9D4C-E1044A64711B}"/>
              </a:ext>
            </a:extLst>
          </p:cNvPr>
          <p:cNvGrpSpPr/>
          <p:nvPr/>
        </p:nvGrpSpPr>
        <p:grpSpPr>
          <a:xfrm>
            <a:off x="5913706" y="1608390"/>
            <a:ext cx="3986212" cy="2606423"/>
            <a:chOff x="4644008" y="1703031"/>
            <a:chExt cx="3483928" cy="2230025"/>
          </a:xfrm>
        </p:grpSpPr>
        <p:sp>
          <p:nvSpPr>
            <p:cNvPr id="26" name="Cloud 12">
              <a:extLst>
                <a:ext uri="{FF2B5EF4-FFF2-40B4-BE49-F238E27FC236}">
                  <a16:creationId xmlns:a16="http://schemas.microsoft.com/office/drawing/2014/main" id="{311C6B59-A493-9049-91E5-E3AD9A19AC7F}"/>
                </a:ext>
              </a:extLst>
            </p:cNvPr>
            <p:cNvSpPr/>
            <p:nvPr/>
          </p:nvSpPr>
          <p:spPr>
            <a:xfrm>
              <a:off x="4644008" y="1703031"/>
              <a:ext cx="3483928" cy="22300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2152 w 43256"/>
                <a:gd name="connsiteY8" fmla="*/ 26460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16514 w 43256"/>
                <a:gd name="connsiteY0" fmla="*/ 38949 h 43219"/>
                <a:gd name="connsiteX1" fmla="*/ 15846 w 43256"/>
                <a:gd name="connsiteY1" fmla="*/ 3720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163" y="15648"/>
                  </a:moveTo>
                  <a:cubicBezTo>
                    <a:pt x="4060" y="15184"/>
                    <a:pt x="3984" y="14710"/>
                    <a:pt x="3936" y="14229"/>
                  </a:cubicBezTo>
                </a:path>
              </a:pathLst>
            </a:cu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TextBox 26">
              <a:extLst>
                <a:ext uri="{FF2B5EF4-FFF2-40B4-BE49-F238E27FC236}">
                  <a16:creationId xmlns:a16="http://schemas.microsoft.com/office/drawing/2014/main" id="{7518904D-689B-9E44-8394-9C3B11BE181D}"/>
                </a:ext>
              </a:extLst>
            </p:cNvPr>
            <p:cNvSpPr txBox="1"/>
            <p:nvPr/>
          </p:nvSpPr>
          <p:spPr>
            <a:xfrm>
              <a:off x="5149415" y="2170092"/>
              <a:ext cx="2473115" cy="1500981"/>
            </a:xfrm>
            <a:prstGeom prst="rect">
              <a:avLst/>
            </a:prstGeom>
            <a:noFill/>
          </p:spPr>
          <p:txBody>
            <a:bodyPr wrap="square" rtlCol="0">
              <a:spAutoFit/>
            </a:bodyPr>
            <a:lstStyle/>
            <a:p>
              <a:pPr algn="ctr"/>
              <a:r>
                <a:rPr lang="en-GB" dirty="0">
                  <a:solidFill>
                    <a:srgbClr val="00B050"/>
                  </a:solidFill>
                  <a:latin typeface="Comic Sans MS" panose="030F0902030302020204" pitchFamily="66" charset="0"/>
                </a:rPr>
                <a:t>3. Have a look at the list you created. Which of these changes are expected? </a:t>
              </a:r>
            </a:p>
            <a:p>
              <a:pPr algn="ctr"/>
              <a:r>
                <a:rPr lang="en-GB" dirty="0">
                  <a:solidFill>
                    <a:srgbClr val="00B050"/>
                  </a:solidFill>
                  <a:latin typeface="Comic Sans MS" panose="030F0902030302020204" pitchFamily="66" charset="0"/>
                </a:rPr>
                <a:t>Which of these changes are unexpected? </a:t>
              </a:r>
            </a:p>
          </p:txBody>
        </p:sp>
      </p:grpSp>
    </p:spTree>
    <p:extLst>
      <p:ext uri="{BB962C8B-B14F-4D97-AF65-F5344CB8AC3E}">
        <p14:creationId xmlns:p14="http://schemas.microsoft.com/office/powerpoint/2010/main" val="22603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0D402F-29E0-0C46-AD9C-8133BEE62D24}"/>
              </a:ext>
            </a:extLst>
          </p:cNvPr>
          <p:cNvSpPr>
            <a:spLocks noGrp="1"/>
          </p:cNvSpPr>
          <p:nvPr>
            <p:ph type="title"/>
          </p:nvPr>
        </p:nvSpPr>
        <p:spPr>
          <a:xfrm>
            <a:off x="609598" y="478895"/>
            <a:ext cx="10663240" cy="994306"/>
          </a:xfrm>
        </p:spPr>
        <p:txBody>
          <a:bodyPr/>
          <a:lstStyle/>
          <a:p>
            <a:pPr algn="ctr"/>
            <a:r>
              <a:rPr lang="en-GB" b="1" dirty="0">
                <a:latin typeface="Comic Sans MS" panose="030F0902030302020204" pitchFamily="66" charset="0"/>
              </a:rPr>
              <a:t>What changes can you think of?</a:t>
            </a:r>
          </a:p>
        </p:txBody>
      </p:sp>
      <p:sp>
        <p:nvSpPr>
          <p:cNvPr id="27" name="TextBox 26">
            <a:extLst>
              <a:ext uri="{FF2B5EF4-FFF2-40B4-BE49-F238E27FC236}">
                <a16:creationId xmlns:a16="http://schemas.microsoft.com/office/drawing/2014/main" id="{7518904D-689B-9E44-8394-9C3B11BE181D}"/>
              </a:ext>
            </a:extLst>
          </p:cNvPr>
          <p:cNvSpPr txBox="1"/>
          <p:nvPr/>
        </p:nvSpPr>
        <p:spPr>
          <a:xfrm>
            <a:off x="3558552" y="2230841"/>
            <a:ext cx="6804895" cy="3970318"/>
          </a:xfrm>
          <a:prstGeom prst="rect">
            <a:avLst/>
          </a:prstGeom>
          <a:noFill/>
        </p:spPr>
        <p:txBody>
          <a:bodyPr wrap="square" rtlCol="0">
            <a:spAutoFit/>
          </a:bodyPr>
          <a:lstStyle/>
          <a:p>
            <a:pPr algn="ctr"/>
            <a:r>
              <a:rPr lang="en-GB" sz="2800" dirty="0">
                <a:latin typeface="Comic Sans MS" panose="030F0902030302020204" pitchFamily="66" charset="0"/>
              </a:rPr>
              <a:t>Have another look at the list of changes you came up with. </a:t>
            </a:r>
          </a:p>
          <a:p>
            <a:pPr algn="ctr"/>
            <a:endParaRPr lang="en-GB" sz="2800" dirty="0">
              <a:latin typeface="Comic Sans MS" panose="030F0902030302020204" pitchFamily="66" charset="0"/>
            </a:endParaRPr>
          </a:p>
          <a:p>
            <a:pPr algn="ctr"/>
            <a:r>
              <a:rPr lang="en-GB" sz="2800" b="1" dirty="0">
                <a:solidFill>
                  <a:srgbClr val="0070C0"/>
                </a:solidFill>
                <a:latin typeface="Comic Sans MS" panose="030F0902030302020204" pitchFamily="66" charset="0"/>
              </a:rPr>
              <a:t>If/when that changed happened, how would you feel? </a:t>
            </a:r>
          </a:p>
          <a:p>
            <a:pPr algn="ctr"/>
            <a:endParaRPr lang="en-GB" sz="2800" b="1" dirty="0">
              <a:solidFill>
                <a:srgbClr val="0070C0"/>
              </a:solidFill>
              <a:latin typeface="Comic Sans MS" panose="030F0902030302020204" pitchFamily="66" charset="0"/>
            </a:endParaRPr>
          </a:p>
          <a:p>
            <a:pPr algn="ctr"/>
            <a:r>
              <a:rPr lang="en-GB" sz="2800" dirty="0">
                <a:latin typeface="Comic Sans MS" panose="030F0902030302020204" pitchFamily="66" charset="0"/>
              </a:rPr>
              <a:t>Draw an emoji next to each of the changes. Or, if you want, write the emotion you’d feel. </a:t>
            </a:r>
          </a:p>
        </p:txBody>
      </p:sp>
      <p:pic>
        <p:nvPicPr>
          <p:cNvPr id="14" name="Picture 13" descr="A drawing of a cartoon character&#10;&#10;Description automatically generated">
            <a:extLst>
              <a:ext uri="{FF2B5EF4-FFF2-40B4-BE49-F238E27FC236}">
                <a16:creationId xmlns:a16="http://schemas.microsoft.com/office/drawing/2014/main" id="{D8B89A81-EAB7-0F42-A2BE-16F3A597F5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7485" y="2230841"/>
            <a:ext cx="1383908" cy="4440273"/>
          </a:xfrm>
          <a:prstGeom prst="rect">
            <a:avLst/>
          </a:prstGeom>
        </p:spPr>
      </p:pic>
      <p:pic>
        <p:nvPicPr>
          <p:cNvPr id="2" name="Picture 1">
            <a:extLst>
              <a:ext uri="{FF2B5EF4-FFF2-40B4-BE49-F238E27FC236}">
                <a16:creationId xmlns:a16="http://schemas.microsoft.com/office/drawing/2014/main" id="{7091B742-5415-1745-97D3-D457295344E9}"/>
              </a:ext>
            </a:extLst>
          </p:cNvPr>
          <p:cNvPicPr>
            <a:picLocks noChangeAspect="1"/>
          </p:cNvPicPr>
          <p:nvPr/>
        </p:nvPicPr>
        <p:blipFill>
          <a:blip r:embed="rId3"/>
          <a:stretch>
            <a:fillRect/>
          </a:stretch>
        </p:blipFill>
        <p:spPr>
          <a:xfrm>
            <a:off x="187458" y="2230841"/>
            <a:ext cx="3314075" cy="3314075"/>
          </a:xfrm>
          <a:prstGeom prst="rect">
            <a:avLst/>
          </a:prstGeom>
        </p:spPr>
      </p:pic>
    </p:spTree>
    <p:extLst>
      <p:ext uri="{BB962C8B-B14F-4D97-AF65-F5344CB8AC3E}">
        <p14:creationId xmlns:p14="http://schemas.microsoft.com/office/powerpoint/2010/main" val="12995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0D402F-29E0-0C46-AD9C-8133BEE62D24}"/>
              </a:ext>
            </a:extLst>
          </p:cNvPr>
          <p:cNvSpPr>
            <a:spLocks noGrp="1"/>
          </p:cNvSpPr>
          <p:nvPr>
            <p:ph type="title"/>
          </p:nvPr>
        </p:nvSpPr>
        <p:spPr>
          <a:xfrm>
            <a:off x="609598" y="478895"/>
            <a:ext cx="10663240" cy="994306"/>
          </a:xfrm>
        </p:spPr>
        <p:txBody>
          <a:bodyPr/>
          <a:lstStyle/>
          <a:p>
            <a:pPr algn="ctr"/>
            <a:r>
              <a:rPr lang="en-GB" b="1" dirty="0">
                <a:latin typeface="Comic Sans MS" panose="030F0902030302020204" pitchFamily="66" charset="0"/>
              </a:rPr>
              <a:t>What changes can you think of?</a:t>
            </a:r>
          </a:p>
        </p:txBody>
      </p:sp>
      <p:sp>
        <p:nvSpPr>
          <p:cNvPr id="27" name="TextBox 26">
            <a:extLst>
              <a:ext uri="{FF2B5EF4-FFF2-40B4-BE49-F238E27FC236}">
                <a16:creationId xmlns:a16="http://schemas.microsoft.com/office/drawing/2014/main" id="{7518904D-689B-9E44-8394-9C3B11BE181D}"/>
              </a:ext>
            </a:extLst>
          </p:cNvPr>
          <p:cNvSpPr txBox="1"/>
          <p:nvPr/>
        </p:nvSpPr>
        <p:spPr>
          <a:xfrm>
            <a:off x="1434335" y="2204208"/>
            <a:ext cx="9013766" cy="2246769"/>
          </a:xfrm>
          <a:prstGeom prst="rect">
            <a:avLst/>
          </a:prstGeom>
          <a:noFill/>
        </p:spPr>
        <p:txBody>
          <a:bodyPr wrap="square" rtlCol="0">
            <a:spAutoFit/>
          </a:bodyPr>
          <a:lstStyle/>
          <a:p>
            <a:pPr algn="ctr"/>
            <a:r>
              <a:rPr lang="en-GB" sz="2800" dirty="0">
                <a:latin typeface="Comic Sans MS" panose="030F0902030302020204" pitchFamily="66" charset="0"/>
              </a:rPr>
              <a:t>Have a look at your list of changes again. </a:t>
            </a:r>
          </a:p>
          <a:p>
            <a:pPr algn="ctr"/>
            <a:endParaRPr lang="en-GB" sz="2800" dirty="0">
              <a:latin typeface="Comic Sans MS" panose="030F0902030302020204" pitchFamily="66" charset="0"/>
            </a:endParaRPr>
          </a:p>
          <a:p>
            <a:pPr algn="ctr"/>
            <a:r>
              <a:rPr lang="en-GB" sz="2800" dirty="0">
                <a:solidFill>
                  <a:srgbClr val="0070C0"/>
                </a:solidFill>
                <a:latin typeface="Comic Sans MS" panose="030F0902030302020204" pitchFamily="66" charset="0"/>
              </a:rPr>
              <a:t>What challenges may these changes cause?</a:t>
            </a:r>
          </a:p>
          <a:p>
            <a:pPr algn="ctr"/>
            <a:endParaRPr lang="en-GB" sz="2800" dirty="0">
              <a:latin typeface="Comic Sans MS" panose="030F0902030302020204" pitchFamily="66" charset="0"/>
            </a:endParaRPr>
          </a:p>
          <a:p>
            <a:pPr algn="ctr"/>
            <a:r>
              <a:rPr lang="en-GB" sz="2800" dirty="0">
                <a:solidFill>
                  <a:srgbClr val="0070C0"/>
                </a:solidFill>
                <a:latin typeface="Comic Sans MS" panose="030F0902030302020204" pitchFamily="66" charset="0"/>
              </a:rPr>
              <a:t>What opportunities might occur from them?</a:t>
            </a:r>
          </a:p>
        </p:txBody>
      </p:sp>
      <p:pic>
        <p:nvPicPr>
          <p:cNvPr id="14" name="Picture 13" descr="A drawing of a cartoon character&#10;&#10;Description automatically generated">
            <a:extLst>
              <a:ext uri="{FF2B5EF4-FFF2-40B4-BE49-F238E27FC236}">
                <a16:creationId xmlns:a16="http://schemas.microsoft.com/office/drawing/2014/main" id="{D8B89A81-EAB7-0F42-A2BE-16F3A597F5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7485" y="2230841"/>
            <a:ext cx="1383908" cy="4440273"/>
          </a:xfrm>
          <a:prstGeom prst="rect">
            <a:avLst/>
          </a:prstGeom>
        </p:spPr>
      </p:pic>
    </p:spTree>
    <p:extLst>
      <p:ext uri="{BB962C8B-B14F-4D97-AF65-F5344CB8AC3E}">
        <p14:creationId xmlns:p14="http://schemas.microsoft.com/office/powerpoint/2010/main" val="11089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6A5BF-AAC5-FF4D-950E-FBF6370790A7}"/>
              </a:ext>
            </a:extLst>
          </p:cNvPr>
          <p:cNvSpPr>
            <a:spLocks noGrp="1"/>
          </p:cNvSpPr>
          <p:nvPr>
            <p:ph type="title"/>
          </p:nvPr>
        </p:nvSpPr>
        <p:spPr/>
        <p:txBody>
          <a:bodyPr/>
          <a:lstStyle/>
          <a:p>
            <a:r>
              <a:rPr lang="en-GB" b="1" dirty="0">
                <a:latin typeface="Comic Sans MS" panose="030F0902030302020204" pitchFamily="66" charset="0"/>
              </a:rPr>
              <a:t>Let’s talk about dealing with change…</a:t>
            </a:r>
          </a:p>
        </p:txBody>
      </p:sp>
      <p:pic>
        <p:nvPicPr>
          <p:cNvPr id="4" name="Picture 3">
            <a:extLst>
              <a:ext uri="{FF2B5EF4-FFF2-40B4-BE49-F238E27FC236}">
                <a16:creationId xmlns:a16="http://schemas.microsoft.com/office/drawing/2014/main" id="{77D0EEBA-327C-1448-8E49-B9EBFAAF66FF}"/>
              </a:ext>
            </a:extLst>
          </p:cNvPr>
          <p:cNvPicPr>
            <a:picLocks noChangeAspect="1"/>
          </p:cNvPicPr>
          <p:nvPr/>
        </p:nvPicPr>
        <p:blipFill>
          <a:blip r:embed="rId2"/>
          <a:stretch>
            <a:fillRect/>
          </a:stretch>
        </p:blipFill>
        <p:spPr>
          <a:xfrm>
            <a:off x="2278505" y="2467507"/>
            <a:ext cx="7406418" cy="3965210"/>
          </a:xfrm>
          <a:prstGeom prst="rect">
            <a:avLst/>
          </a:prstGeom>
        </p:spPr>
      </p:pic>
      <p:sp>
        <p:nvSpPr>
          <p:cNvPr id="5" name="TextBox 4">
            <a:extLst>
              <a:ext uri="{FF2B5EF4-FFF2-40B4-BE49-F238E27FC236}">
                <a16:creationId xmlns:a16="http://schemas.microsoft.com/office/drawing/2014/main" id="{4B964BC7-9722-E34F-A601-461B0DE15F8A}"/>
              </a:ext>
            </a:extLst>
          </p:cNvPr>
          <p:cNvSpPr txBox="1"/>
          <p:nvPr/>
        </p:nvSpPr>
        <p:spPr>
          <a:xfrm>
            <a:off x="2278505" y="1473201"/>
            <a:ext cx="7390151" cy="830997"/>
          </a:xfrm>
          <a:prstGeom prst="rect">
            <a:avLst/>
          </a:prstGeom>
          <a:noFill/>
        </p:spPr>
        <p:txBody>
          <a:bodyPr wrap="square" rtlCol="0">
            <a:spAutoFit/>
          </a:bodyPr>
          <a:lstStyle/>
          <a:p>
            <a:pPr algn="ctr"/>
            <a:r>
              <a:rPr lang="en-GB" sz="2400" dirty="0">
                <a:latin typeface="Comic Sans MS" panose="030F0902030302020204" pitchFamily="66" charset="0"/>
              </a:rPr>
              <a:t>Watch this video about change. </a:t>
            </a:r>
          </a:p>
          <a:p>
            <a:pPr algn="ctr"/>
            <a:r>
              <a:rPr lang="en-GB" sz="2400" dirty="0">
                <a:latin typeface="Comic Sans MS" panose="030F0902030302020204" pitchFamily="66" charset="0"/>
              </a:rPr>
              <a:t>Did you have any of the changes any your list?</a:t>
            </a:r>
          </a:p>
        </p:txBody>
      </p:sp>
      <p:sp>
        <p:nvSpPr>
          <p:cNvPr id="6" name="Rectangle 5">
            <a:extLst>
              <a:ext uri="{FF2B5EF4-FFF2-40B4-BE49-F238E27FC236}">
                <a16:creationId xmlns:a16="http://schemas.microsoft.com/office/drawing/2014/main" id="{DEB48CDC-9D4C-EB48-87B2-DEFD5685FE00}"/>
              </a:ext>
            </a:extLst>
          </p:cNvPr>
          <p:cNvSpPr/>
          <p:nvPr/>
        </p:nvSpPr>
        <p:spPr>
          <a:xfrm>
            <a:off x="6625634" y="6432717"/>
            <a:ext cx="5416483" cy="369332"/>
          </a:xfrm>
          <a:prstGeom prst="rect">
            <a:avLst/>
          </a:prstGeom>
        </p:spPr>
        <p:txBody>
          <a:bodyPr wrap="none">
            <a:spAutoFit/>
          </a:bodyPr>
          <a:lstStyle/>
          <a:p>
            <a:r>
              <a:rPr lang="en-GB" dirty="0">
                <a:hlinkClick r:id="rId3"/>
              </a:rPr>
              <a:t>https://riseabove.org.uk/article/lets-talk-about-change/</a:t>
            </a:r>
            <a:endParaRPr lang="en-GB" dirty="0"/>
          </a:p>
        </p:txBody>
      </p:sp>
    </p:spTree>
    <p:extLst>
      <p:ext uri="{BB962C8B-B14F-4D97-AF65-F5344CB8AC3E}">
        <p14:creationId xmlns:p14="http://schemas.microsoft.com/office/powerpoint/2010/main" val="140814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3FFAA5-61A2-9F44-BEBE-8D326B81ED5A}"/>
              </a:ext>
            </a:extLst>
          </p:cNvPr>
          <p:cNvSpPr>
            <a:spLocks noGrp="1"/>
          </p:cNvSpPr>
          <p:nvPr>
            <p:ph type="title"/>
          </p:nvPr>
        </p:nvSpPr>
        <p:spPr/>
        <p:txBody>
          <a:bodyPr/>
          <a:lstStyle/>
          <a:p>
            <a:r>
              <a:rPr lang="en-GB" b="1" dirty="0">
                <a:latin typeface="Comic Sans MS" panose="030F0902030302020204" pitchFamily="66" charset="0"/>
              </a:rPr>
              <a:t>Dealing with change</a:t>
            </a:r>
            <a:endParaRPr lang="en-GB" dirty="0"/>
          </a:p>
        </p:txBody>
      </p:sp>
      <p:grpSp>
        <p:nvGrpSpPr>
          <p:cNvPr id="9" name="Group 8">
            <a:extLst>
              <a:ext uri="{FF2B5EF4-FFF2-40B4-BE49-F238E27FC236}">
                <a16:creationId xmlns:a16="http://schemas.microsoft.com/office/drawing/2014/main" id="{BEE8B0B0-D7AC-7842-B69C-C50D54396EF8}"/>
              </a:ext>
            </a:extLst>
          </p:cNvPr>
          <p:cNvGrpSpPr/>
          <p:nvPr/>
        </p:nvGrpSpPr>
        <p:grpSpPr>
          <a:xfrm>
            <a:off x="2965981" y="1608112"/>
            <a:ext cx="5816184" cy="4576892"/>
            <a:chOff x="968900" y="1628800"/>
            <a:chExt cx="3244560" cy="2245851"/>
          </a:xfrm>
        </p:grpSpPr>
        <p:sp>
          <p:nvSpPr>
            <p:cNvPr id="10" name="Cloud 12">
              <a:extLst>
                <a:ext uri="{FF2B5EF4-FFF2-40B4-BE49-F238E27FC236}">
                  <a16:creationId xmlns:a16="http://schemas.microsoft.com/office/drawing/2014/main" id="{78F75432-340B-CC46-8FCA-9E08CD63F10A}"/>
                </a:ext>
              </a:extLst>
            </p:cNvPr>
            <p:cNvSpPr/>
            <p:nvPr/>
          </p:nvSpPr>
          <p:spPr>
            <a:xfrm>
              <a:off x="968900" y="1628800"/>
              <a:ext cx="3244560" cy="203435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2152 w 43256"/>
                <a:gd name="connsiteY8" fmla="*/ 26460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16514 w 43256"/>
                <a:gd name="connsiteY0" fmla="*/ 38949 h 43219"/>
                <a:gd name="connsiteX1" fmla="*/ 15846 w 43256"/>
                <a:gd name="connsiteY1" fmla="*/ 37209 h 43219"/>
                <a:gd name="connsiteX2" fmla="*/ 28863 w 43256"/>
                <a:gd name="connsiteY2" fmla="*/ 34610 h 43219"/>
                <a:gd name="connsiteX3" fmla="*/ 28596 w 43256"/>
                <a:gd name="connsiteY3" fmla="*/ 3651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29114 w 43256"/>
                <a:gd name="connsiteY4" fmla="*/ 3811 h 43219"/>
                <a:gd name="connsiteX5" fmla="*/ 29856 w 43256"/>
                <a:gd name="connsiteY5" fmla="*/ 21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38360 w 43256"/>
                <a:gd name="connsiteY2" fmla="*/ 5285 h 43219"/>
                <a:gd name="connsiteX3" fmla="*/ 38436 w 43256"/>
                <a:gd name="connsiteY3" fmla="*/ 654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8360 w 43256"/>
                <a:gd name="connsiteY0" fmla="*/ 5285 h 43219"/>
                <a:gd name="connsiteX1" fmla="*/ 38436 w 43256"/>
                <a:gd name="connsiteY1" fmla="*/ 6549 h 43219"/>
                <a:gd name="connsiteX2" fmla="*/ 4163 w 43256"/>
                <a:gd name="connsiteY2" fmla="*/ 15648 h 43219"/>
                <a:gd name="connsiteX3" fmla="*/ 3936 w 43256"/>
                <a:gd name="connsiteY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163 w 43256"/>
                <a:gd name="connsiteY0" fmla="*/ 15648 h 43219"/>
                <a:gd name="connsiteX1" fmla="*/ 3936 w 43256"/>
                <a:gd name="connsiteY1" fmla="*/ 1422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163" y="15648"/>
                  </a:moveTo>
                  <a:cubicBezTo>
                    <a:pt x="4060" y="15184"/>
                    <a:pt x="3984" y="14710"/>
                    <a:pt x="3936" y="14229"/>
                  </a:cubicBezTo>
                </a:path>
              </a:pathLst>
            </a:cu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B01062C0-61E3-C04F-8A86-192DDC45C86E}"/>
                </a:ext>
              </a:extLst>
            </p:cNvPr>
            <p:cNvSpPr txBox="1"/>
            <p:nvPr/>
          </p:nvSpPr>
          <p:spPr>
            <a:xfrm>
              <a:off x="1331040" y="1958992"/>
              <a:ext cx="2520280" cy="1915659"/>
            </a:xfrm>
            <a:prstGeom prst="rect">
              <a:avLst/>
            </a:prstGeom>
            <a:noFill/>
          </p:spPr>
          <p:txBody>
            <a:bodyPr wrap="square" rtlCol="0">
              <a:spAutoFit/>
            </a:bodyPr>
            <a:lstStyle/>
            <a:p>
              <a:pPr algn="ctr"/>
              <a:r>
                <a:rPr lang="en-GB" sz="2400" dirty="0">
                  <a:solidFill>
                    <a:srgbClr val="0070C0"/>
                  </a:solidFill>
                  <a:latin typeface="Comic Sans MS" panose="030F0902030302020204" pitchFamily="66" charset="0"/>
                </a:rPr>
                <a:t>There are lots of ways to deal with change. Some are positive, some are negative. </a:t>
              </a:r>
            </a:p>
            <a:p>
              <a:pPr algn="ctr"/>
              <a:endParaRPr lang="en-GB" sz="2400" dirty="0">
                <a:solidFill>
                  <a:srgbClr val="0070C0"/>
                </a:solidFill>
                <a:latin typeface="Comic Sans MS" panose="030F0902030302020204" pitchFamily="66" charset="0"/>
              </a:endParaRPr>
            </a:p>
            <a:p>
              <a:pPr algn="ctr"/>
              <a:r>
                <a:rPr lang="en-GB" sz="2400" dirty="0">
                  <a:solidFill>
                    <a:srgbClr val="0070C0"/>
                  </a:solidFill>
                  <a:latin typeface="Comic Sans MS" panose="030F0902030302020204" pitchFamily="66" charset="0"/>
                </a:rPr>
                <a:t>Make a list of the positive ways you can deal with change. </a:t>
              </a:r>
            </a:p>
          </p:txBody>
        </p:sp>
      </p:grpSp>
      <p:pic>
        <p:nvPicPr>
          <p:cNvPr id="12" name="Picture 11" descr="A close up of a logo&#10;&#10;Description automatically generated">
            <a:extLst>
              <a:ext uri="{FF2B5EF4-FFF2-40B4-BE49-F238E27FC236}">
                <a16:creationId xmlns:a16="http://schemas.microsoft.com/office/drawing/2014/main" id="{B1C067AE-9B0A-4B48-A84E-F176FBD8AB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607" y="2762386"/>
            <a:ext cx="2879810" cy="3920666"/>
          </a:xfrm>
          <a:prstGeom prst="rect">
            <a:avLst/>
          </a:prstGeom>
        </p:spPr>
      </p:pic>
    </p:spTree>
    <p:extLst>
      <p:ext uri="{BB962C8B-B14F-4D97-AF65-F5344CB8AC3E}">
        <p14:creationId xmlns:p14="http://schemas.microsoft.com/office/powerpoint/2010/main" val="10176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6B41-F6DE-2042-950C-D57F75BAA531}"/>
              </a:ext>
            </a:extLst>
          </p:cNvPr>
          <p:cNvSpPr>
            <a:spLocks noGrp="1"/>
          </p:cNvSpPr>
          <p:nvPr>
            <p:ph type="title"/>
          </p:nvPr>
        </p:nvSpPr>
        <p:spPr/>
        <p:txBody>
          <a:bodyPr/>
          <a:lstStyle/>
          <a:p>
            <a:r>
              <a:rPr lang="en-GB" b="1" dirty="0">
                <a:latin typeface="Comic Sans MS" panose="030F0902030302020204" pitchFamily="66" charset="0"/>
              </a:rPr>
              <a:t>Dealing with change</a:t>
            </a:r>
          </a:p>
        </p:txBody>
      </p:sp>
      <p:pic>
        <p:nvPicPr>
          <p:cNvPr id="3" name="Picture 2">
            <a:extLst>
              <a:ext uri="{FF2B5EF4-FFF2-40B4-BE49-F238E27FC236}">
                <a16:creationId xmlns:a16="http://schemas.microsoft.com/office/drawing/2014/main" id="{1D17C24D-12BA-7F4A-8584-B716EBA4E266}"/>
              </a:ext>
            </a:extLst>
          </p:cNvPr>
          <p:cNvPicPr>
            <a:picLocks noChangeAspect="1"/>
          </p:cNvPicPr>
          <p:nvPr/>
        </p:nvPicPr>
        <p:blipFill>
          <a:blip r:embed="rId2"/>
          <a:stretch>
            <a:fillRect/>
          </a:stretch>
        </p:blipFill>
        <p:spPr>
          <a:xfrm>
            <a:off x="1595737" y="2304198"/>
            <a:ext cx="9000526" cy="4088567"/>
          </a:xfrm>
          <a:prstGeom prst="rect">
            <a:avLst/>
          </a:prstGeom>
        </p:spPr>
      </p:pic>
      <p:sp>
        <p:nvSpPr>
          <p:cNvPr id="4" name="TextBox 3">
            <a:extLst>
              <a:ext uri="{FF2B5EF4-FFF2-40B4-BE49-F238E27FC236}">
                <a16:creationId xmlns:a16="http://schemas.microsoft.com/office/drawing/2014/main" id="{D5D336ED-2F68-6C42-9528-939B02CD7231}"/>
              </a:ext>
            </a:extLst>
          </p:cNvPr>
          <p:cNvSpPr txBox="1"/>
          <p:nvPr/>
        </p:nvSpPr>
        <p:spPr>
          <a:xfrm>
            <a:off x="2394572" y="1353279"/>
            <a:ext cx="7390151" cy="830997"/>
          </a:xfrm>
          <a:prstGeom prst="rect">
            <a:avLst/>
          </a:prstGeom>
          <a:noFill/>
        </p:spPr>
        <p:txBody>
          <a:bodyPr wrap="square" rtlCol="0">
            <a:spAutoFit/>
          </a:bodyPr>
          <a:lstStyle/>
          <a:p>
            <a:pPr algn="ctr"/>
            <a:r>
              <a:rPr lang="en-GB" sz="2400" dirty="0">
                <a:latin typeface="Comic Sans MS" panose="030F0902030302020204" pitchFamily="66" charset="0"/>
              </a:rPr>
              <a:t>Watch this video about dealing with change.</a:t>
            </a:r>
          </a:p>
          <a:p>
            <a:pPr algn="ctr"/>
            <a:r>
              <a:rPr lang="en-GB" sz="2400" dirty="0">
                <a:latin typeface="Comic Sans MS" panose="030F0902030302020204" pitchFamily="66" charset="0"/>
              </a:rPr>
              <a:t>Do you have any of their suggestions on your list?</a:t>
            </a:r>
          </a:p>
        </p:txBody>
      </p:sp>
      <p:sp>
        <p:nvSpPr>
          <p:cNvPr id="5" name="Rectangle 4">
            <a:extLst>
              <a:ext uri="{FF2B5EF4-FFF2-40B4-BE49-F238E27FC236}">
                <a16:creationId xmlns:a16="http://schemas.microsoft.com/office/drawing/2014/main" id="{0C4D0B64-99B9-AA49-A8DF-F1990BE9DDE7}"/>
              </a:ext>
            </a:extLst>
          </p:cNvPr>
          <p:cNvSpPr/>
          <p:nvPr/>
        </p:nvSpPr>
        <p:spPr>
          <a:xfrm>
            <a:off x="6746697" y="6392765"/>
            <a:ext cx="5234318" cy="369332"/>
          </a:xfrm>
          <a:prstGeom prst="rect">
            <a:avLst/>
          </a:prstGeom>
        </p:spPr>
        <p:txBody>
          <a:bodyPr wrap="none">
            <a:spAutoFit/>
          </a:bodyPr>
          <a:lstStyle/>
          <a:p>
            <a:r>
              <a:rPr lang="en-GB" dirty="0">
                <a:hlinkClick r:id="rId3"/>
              </a:rPr>
              <a:t>https://riseabove.org.uk/article/dealing-with-change/</a:t>
            </a:r>
            <a:endParaRPr lang="en-GB" dirty="0"/>
          </a:p>
        </p:txBody>
      </p:sp>
    </p:spTree>
    <p:extLst>
      <p:ext uri="{BB962C8B-B14F-4D97-AF65-F5344CB8AC3E}">
        <p14:creationId xmlns:p14="http://schemas.microsoft.com/office/powerpoint/2010/main" val="178148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6B41-F6DE-2042-950C-D57F75BAA531}"/>
              </a:ext>
            </a:extLst>
          </p:cNvPr>
          <p:cNvSpPr>
            <a:spLocks noGrp="1"/>
          </p:cNvSpPr>
          <p:nvPr>
            <p:ph type="title"/>
          </p:nvPr>
        </p:nvSpPr>
        <p:spPr/>
        <p:txBody>
          <a:bodyPr/>
          <a:lstStyle/>
          <a:p>
            <a:r>
              <a:rPr lang="en-GB" b="1" dirty="0">
                <a:latin typeface="Comic Sans MS" panose="030F0902030302020204" pitchFamily="66" charset="0"/>
              </a:rPr>
              <a:t>Dealing with change: scenarios </a:t>
            </a:r>
          </a:p>
        </p:txBody>
      </p:sp>
      <p:sp>
        <p:nvSpPr>
          <p:cNvPr id="9" name="TextBox 8">
            <a:extLst>
              <a:ext uri="{FF2B5EF4-FFF2-40B4-BE49-F238E27FC236}">
                <a16:creationId xmlns:a16="http://schemas.microsoft.com/office/drawing/2014/main" id="{7E72E02F-90A1-7443-8E58-70BA84513934}"/>
              </a:ext>
            </a:extLst>
          </p:cNvPr>
          <p:cNvSpPr txBox="1"/>
          <p:nvPr/>
        </p:nvSpPr>
        <p:spPr>
          <a:xfrm>
            <a:off x="1344114" y="3326140"/>
            <a:ext cx="9208960"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Someone has just moved to this country</a:t>
            </a:r>
          </a:p>
          <a:p>
            <a:pPr marL="342900" indent="-342900">
              <a:buFont typeface="Arial" panose="020B0604020202020204" pitchFamily="34" charset="0"/>
              <a:buChar char="•"/>
            </a:pP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Someone is going through physical changes (puberty)</a:t>
            </a:r>
          </a:p>
          <a:p>
            <a:pPr marL="342900" indent="-342900">
              <a:buFont typeface="Arial" panose="020B0604020202020204" pitchFamily="34" charset="0"/>
              <a:buChar char="•"/>
            </a:pP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Someone’s parents are separating </a:t>
            </a:r>
          </a:p>
          <a:p>
            <a:pPr marL="342900" indent="-342900">
              <a:buFont typeface="Arial" panose="020B0604020202020204" pitchFamily="34" charset="0"/>
              <a:buChar char="•"/>
            </a:pPr>
            <a:endParaRPr lang="en-GB" sz="2400" dirty="0">
              <a:solidFill>
                <a:srgbClr val="0070C0"/>
              </a:solidFill>
              <a:latin typeface="Comic Sans MS" panose="030F0902030302020204" pitchFamily="66" charset="0"/>
            </a:endParaRPr>
          </a:p>
          <a:p>
            <a:pPr marL="342900" indent="-342900">
              <a:buFont typeface="Arial" panose="020B0604020202020204" pitchFamily="34" charset="0"/>
              <a:buChar char="•"/>
            </a:pPr>
            <a:r>
              <a:rPr lang="en-GB" sz="2400" dirty="0">
                <a:solidFill>
                  <a:srgbClr val="0070C0"/>
                </a:solidFill>
                <a:latin typeface="Comic Sans MS" panose="030F0902030302020204" pitchFamily="66" charset="0"/>
              </a:rPr>
              <a:t>Someone has experienced a change in their friendship group</a:t>
            </a:r>
          </a:p>
        </p:txBody>
      </p:sp>
      <p:sp>
        <p:nvSpPr>
          <p:cNvPr id="3" name="TextBox 2">
            <a:extLst>
              <a:ext uri="{FF2B5EF4-FFF2-40B4-BE49-F238E27FC236}">
                <a16:creationId xmlns:a16="http://schemas.microsoft.com/office/drawing/2014/main" id="{5B771F68-DC87-8F47-81C3-4A776F5582ED}"/>
              </a:ext>
            </a:extLst>
          </p:cNvPr>
          <p:cNvSpPr txBox="1"/>
          <p:nvPr/>
        </p:nvSpPr>
        <p:spPr>
          <a:xfrm>
            <a:off x="1069296" y="1549411"/>
            <a:ext cx="9758597" cy="1384995"/>
          </a:xfrm>
          <a:prstGeom prst="rect">
            <a:avLst/>
          </a:prstGeom>
          <a:noFill/>
        </p:spPr>
        <p:txBody>
          <a:bodyPr wrap="square" rtlCol="0">
            <a:spAutoFit/>
          </a:bodyPr>
          <a:lstStyle/>
          <a:p>
            <a:pPr algn="ctr"/>
            <a:r>
              <a:rPr lang="en-GB" sz="2800" dirty="0">
                <a:solidFill>
                  <a:srgbClr val="FF0000"/>
                </a:solidFill>
                <a:latin typeface="Comic Sans MS" panose="030F0902030302020204" pitchFamily="66" charset="0"/>
              </a:rPr>
              <a:t>Have a look at the scenarios below. For each scenario, what advice or ‘management strategies’ would you give to the person who is experiencing the change?</a:t>
            </a:r>
          </a:p>
        </p:txBody>
      </p:sp>
    </p:spTree>
    <p:extLst>
      <p:ext uri="{BB962C8B-B14F-4D97-AF65-F5344CB8AC3E}">
        <p14:creationId xmlns:p14="http://schemas.microsoft.com/office/powerpoint/2010/main" val="1890555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720</Words>
  <Application>Microsoft Macintosh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Twinkl SemiBold</vt:lpstr>
      <vt:lpstr>Arial</vt:lpstr>
      <vt:lpstr>Calibri</vt:lpstr>
      <vt:lpstr>Calibri Light</vt:lpstr>
      <vt:lpstr>Comic Sans MS</vt:lpstr>
      <vt:lpstr>Twinkl</vt:lpstr>
      <vt:lpstr>Office Theme</vt:lpstr>
      <vt:lpstr>PowerPoint Presentation</vt:lpstr>
      <vt:lpstr>Change is always negative.</vt:lpstr>
      <vt:lpstr>What changes can you think of?</vt:lpstr>
      <vt:lpstr>What changes can you think of?</vt:lpstr>
      <vt:lpstr>What changes can you think of?</vt:lpstr>
      <vt:lpstr>Let’s talk about dealing with change…</vt:lpstr>
      <vt:lpstr>Dealing with change</vt:lpstr>
      <vt:lpstr>Dealing with change</vt:lpstr>
      <vt:lpstr>Dealing with change: scenarios </vt:lpstr>
      <vt:lpstr>Dealing with change: scenarios </vt:lpstr>
      <vt:lpstr>What if someone is struggling to cope with change?</vt:lpstr>
      <vt:lpstr>What about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wilcox</dc:creator>
  <cp:lastModifiedBy>sarah wilcox</cp:lastModifiedBy>
  <cp:revision>9</cp:revision>
  <dcterms:created xsi:type="dcterms:W3CDTF">2020-06-05T11:33:21Z</dcterms:created>
  <dcterms:modified xsi:type="dcterms:W3CDTF">2020-06-05T13:55:59Z</dcterms:modified>
</cp:coreProperties>
</file>