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C832AC-A4C2-437C-B628-1C0A274DE216}"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3A525-8411-437B-9E61-8B6D59AE61B0}" type="slidenum">
              <a:rPr lang="en-GB" smtClean="0"/>
              <a:t>‹#›</a:t>
            </a:fld>
            <a:endParaRPr lang="en-GB"/>
          </a:p>
        </p:txBody>
      </p:sp>
    </p:spTree>
    <p:extLst>
      <p:ext uri="{BB962C8B-B14F-4D97-AF65-F5344CB8AC3E}">
        <p14:creationId xmlns:p14="http://schemas.microsoft.com/office/powerpoint/2010/main" val="244852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C832AC-A4C2-437C-B628-1C0A274DE216}"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3A525-8411-437B-9E61-8B6D59AE61B0}" type="slidenum">
              <a:rPr lang="en-GB" smtClean="0"/>
              <a:t>‹#›</a:t>
            </a:fld>
            <a:endParaRPr lang="en-GB"/>
          </a:p>
        </p:txBody>
      </p:sp>
    </p:spTree>
    <p:extLst>
      <p:ext uri="{BB962C8B-B14F-4D97-AF65-F5344CB8AC3E}">
        <p14:creationId xmlns:p14="http://schemas.microsoft.com/office/powerpoint/2010/main" val="126933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C832AC-A4C2-437C-B628-1C0A274DE216}"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3A525-8411-437B-9E61-8B6D59AE61B0}" type="slidenum">
              <a:rPr lang="en-GB" smtClean="0"/>
              <a:t>‹#›</a:t>
            </a:fld>
            <a:endParaRPr lang="en-GB"/>
          </a:p>
        </p:txBody>
      </p:sp>
    </p:spTree>
    <p:extLst>
      <p:ext uri="{BB962C8B-B14F-4D97-AF65-F5344CB8AC3E}">
        <p14:creationId xmlns:p14="http://schemas.microsoft.com/office/powerpoint/2010/main" val="203020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C832AC-A4C2-437C-B628-1C0A274DE216}"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3A525-8411-437B-9E61-8B6D59AE61B0}" type="slidenum">
              <a:rPr lang="en-GB" smtClean="0"/>
              <a:t>‹#›</a:t>
            </a:fld>
            <a:endParaRPr lang="en-GB"/>
          </a:p>
        </p:txBody>
      </p:sp>
    </p:spTree>
    <p:extLst>
      <p:ext uri="{BB962C8B-B14F-4D97-AF65-F5344CB8AC3E}">
        <p14:creationId xmlns:p14="http://schemas.microsoft.com/office/powerpoint/2010/main" val="59777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832AC-A4C2-437C-B628-1C0A274DE216}"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3A525-8411-437B-9E61-8B6D59AE61B0}" type="slidenum">
              <a:rPr lang="en-GB" smtClean="0"/>
              <a:t>‹#›</a:t>
            </a:fld>
            <a:endParaRPr lang="en-GB"/>
          </a:p>
        </p:txBody>
      </p:sp>
    </p:spTree>
    <p:extLst>
      <p:ext uri="{BB962C8B-B14F-4D97-AF65-F5344CB8AC3E}">
        <p14:creationId xmlns:p14="http://schemas.microsoft.com/office/powerpoint/2010/main" val="238707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C832AC-A4C2-437C-B628-1C0A274DE216}"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3A525-8411-437B-9E61-8B6D59AE61B0}" type="slidenum">
              <a:rPr lang="en-GB" smtClean="0"/>
              <a:t>‹#›</a:t>
            </a:fld>
            <a:endParaRPr lang="en-GB"/>
          </a:p>
        </p:txBody>
      </p:sp>
    </p:spTree>
    <p:extLst>
      <p:ext uri="{BB962C8B-B14F-4D97-AF65-F5344CB8AC3E}">
        <p14:creationId xmlns:p14="http://schemas.microsoft.com/office/powerpoint/2010/main" val="188141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C832AC-A4C2-437C-B628-1C0A274DE216}" type="datetimeFigureOut">
              <a:rPr lang="en-GB" smtClean="0"/>
              <a:t>06/11/2016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43A525-8411-437B-9E61-8B6D59AE61B0}" type="slidenum">
              <a:rPr lang="en-GB" smtClean="0"/>
              <a:t>‹#›</a:t>
            </a:fld>
            <a:endParaRPr lang="en-GB"/>
          </a:p>
        </p:txBody>
      </p:sp>
    </p:spTree>
    <p:extLst>
      <p:ext uri="{BB962C8B-B14F-4D97-AF65-F5344CB8AC3E}">
        <p14:creationId xmlns:p14="http://schemas.microsoft.com/office/powerpoint/2010/main" val="412540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C832AC-A4C2-437C-B628-1C0A274DE216}" type="datetimeFigureOut">
              <a:rPr lang="en-GB" smtClean="0"/>
              <a:t>06/11/2016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43A525-8411-437B-9E61-8B6D59AE61B0}" type="slidenum">
              <a:rPr lang="en-GB" smtClean="0"/>
              <a:t>‹#›</a:t>
            </a:fld>
            <a:endParaRPr lang="en-GB"/>
          </a:p>
        </p:txBody>
      </p:sp>
    </p:spTree>
    <p:extLst>
      <p:ext uri="{BB962C8B-B14F-4D97-AF65-F5344CB8AC3E}">
        <p14:creationId xmlns:p14="http://schemas.microsoft.com/office/powerpoint/2010/main" val="119518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832AC-A4C2-437C-B628-1C0A274DE216}" type="datetimeFigureOut">
              <a:rPr lang="en-GB" smtClean="0"/>
              <a:t>06/11/2016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43A525-8411-437B-9E61-8B6D59AE61B0}" type="slidenum">
              <a:rPr lang="en-GB" smtClean="0"/>
              <a:t>‹#›</a:t>
            </a:fld>
            <a:endParaRPr lang="en-GB"/>
          </a:p>
        </p:txBody>
      </p:sp>
    </p:spTree>
    <p:extLst>
      <p:ext uri="{BB962C8B-B14F-4D97-AF65-F5344CB8AC3E}">
        <p14:creationId xmlns:p14="http://schemas.microsoft.com/office/powerpoint/2010/main" val="1284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C832AC-A4C2-437C-B628-1C0A274DE216}"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3A525-8411-437B-9E61-8B6D59AE61B0}" type="slidenum">
              <a:rPr lang="en-GB" smtClean="0"/>
              <a:t>‹#›</a:t>
            </a:fld>
            <a:endParaRPr lang="en-GB"/>
          </a:p>
        </p:txBody>
      </p:sp>
    </p:spTree>
    <p:extLst>
      <p:ext uri="{BB962C8B-B14F-4D97-AF65-F5344CB8AC3E}">
        <p14:creationId xmlns:p14="http://schemas.microsoft.com/office/powerpoint/2010/main" val="322589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C832AC-A4C2-437C-B628-1C0A274DE216}"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3A525-8411-437B-9E61-8B6D59AE61B0}" type="slidenum">
              <a:rPr lang="en-GB" smtClean="0"/>
              <a:t>‹#›</a:t>
            </a:fld>
            <a:endParaRPr lang="en-GB"/>
          </a:p>
        </p:txBody>
      </p:sp>
    </p:spTree>
    <p:extLst>
      <p:ext uri="{BB962C8B-B14F-4D97-AF65-F5344CB8AC3E}">
        <p14:creationId xmlns:p14="http://schemas.microsoft.com/office/powerpoint/2010/main" val="391668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832AC-A4C2-437C-B628-1C0A274DE216}" type="datetimeFigureOut">
              <a:rPr lang="en-GB" smtClean="0"/>
              <a:t>06/11/2016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3A525-8411-437B-9E61-8B6D59AE61B0}" type="slidenum">
              <a:rPr lang="en-GB" smtClean="0"/>
              <a:t>‹#›</a:t>
            </a:fld>
            <a:endParaRPr lang="en-GB"/>
          </a:p>
        </p:txBody>
      </p:sp>
    </p:spTree>
    <p:extLst>
      <p:ext uri="{BB962C8B-B14F-4D97-AF65-F5344CB8AC3E}">
        <p14:creationId xmlns:p14="http://schemas.microsoft.com/office/powerpoint/2010/main" val="286511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#1</a:t>
            </a:r>
          </a:p>
        </p:txBody>
      </p:sp>
      <p:sp>
        <p:nvSpPr>
          <p:cNvPr id="5" name="Content Placeholder 4"/>
          <p:cNvSpPr>
            <a:spLocks noGrp="1"/>
          </p:cNvSpPr>
          <p:nvPr>
            <p:ph idx="1"/>
          </p:nvPr>
        </p:nvSpPr>
        <p:spPr>
          <a:xfrm>
            <a:off x="838200" y="1825625"/>
            <a:ext cx="7099852" cy="4217366"/>
          </a:xfrm>
        </p:spPr>
        <p:txBody>
          <a:bodyPr>
            <a:normAutofit/>
          </a:bodyPr>
          <a:lstStyle/>
          <a:p>
            <a:pPr marL="0" indent="0">
              <a:buNone/>
            </a:pPr>
            <a:r>
              <a:rPr lang="en-GB" sz="4800" dirty="0"/>
              <a:t>Barry was found in his pot, on a windowsill. The curtains were open and sun was streaming into his apartment.</a:t>
            </a:r>
          </a:p>
        </p:txBody>
      </p:sp>
      <p:pic>
        <p:nvPicPr>
          <p:cNvPr id="1026" name="Picture 2" descr="http://www.wpclipart.com/household/windows/window_open_with_su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519" y="2194270"/>
            <a:ext cx="3554653" cy="250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7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#10</a:t>
            </a:r>
          </a:p>
        </p:txBody>
      </p:sp>
      <p:sp>
        <p:nvSpPr>
          <p:cNvPr id="5" name="Content Placeholder 4"/>
          <p:cNvSpPr>
            <a:spLocks noGrp="1"/>
          </p:cNvSpPr>
          <p:nvPr>
            <p:ph idx="1"/>
          </p:nvPr>
        </p:nvSpPr>
        <p:spPr>
          <a:xfrm>
            <a:off x="838201" y="1825625"/>
            <a:ext cx="6127473" cy="4351338"/>
          </a:xfrm>
        </p:spPr>
        <p:txBody>
          <a:bodyPr>
            <a:normAutofit fontScale="92500"/>
          </a:bodyPr>
          <a:lstStyle/>
          <a:p>
            <a:pPr marL="0" indent="0">
              <a:buNone/>
            </a:pPr>
            <a:r>
              <a:rPr lang="en-GB" sz="4800" dirty="0"/>
              <a:t>According to Barry’s friends, Barry had recently fallen out with a guy named Simon the Sunflower. Details of the fight are unclear – but apparently it was fierce.</a:t>
            </a:r>
          </a:p>
        </p:txBody>
      </p:sp>
      <p:pic>
        <p:nvPicPr>
          <p:cNvPr id="10242" name="Picture 2" descr="https://www.scienceabc.com/wp-content/uploads/2015/09/Sunflower-with-sunglasses.jpg"/>
          <p:cNvPicPr>
            <a:picLocks noChangeAspect="1" noChangeArrowheads="1"/>
          </p:cNvPicPr>
          <p:nvPr/>
        </p:nvPicPr>
        <p:blipFill rotWithShape="1">
          <a:blip r:embed="rId2">
            <a:extLst>
              <a:ext uri="{28A0092B-C50C-407E-A947-70E740481C1C}">
                <a14:useLocalDpi xmlns:a14="http://schemas.microsoft.com/office/drawing/2010/main" val="0"/>
              </a:ext>
            </a:extLst>
          </a:blip>
          <a:srcRect r="20505"/>
          <a:stretch/>
        </p:blipFill>
        <p:spPr bwMode="auto">
          <a:xfrm>
            <a:off x="6965674" y="1825625"/>
            <a:ext cx="4761289" cy="399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1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#11</a:t>
            </a:r>
          </a:p>
        </p:txBody>
      </p:sp>
      <p:sp>
        <p:nvSpPr>
          <p:cNvPr id="5" name="Content Placeholder 4"/>
          <p:cNvSpPr>
            <a:spLocks noGrp="1"/>
          </p:cNvSpPr>
          <p:nvPr>
            <p:ph idx="1"/>
          </p:nvPr>
        </p:nvSpPr>
        <p:spPr>
          <a:xfrm>
            <a:off x="838200" y="1825625"/>
            <a:ext cx="7894983" cy="4351338"/>
          </a:xfrm>
        </p:spPr>
        <p:txBody>
          <a:bodyPr>
            <a:normAutofit fontScale="92500"/>
          </a:bodyPr>
          <a:lstStyle/>
          <a:p>
            <a:pPr marL="0" indent="0">
              <a:buNone/>
            </a:pPr>
            <a:r>
              <a:rPr lang="en-GB" sz="4800" dirty="0"/>
              <a:t>Plants that do not receive enough phosphorous have discoloured, purple leaves and small roots. They need phosphorous to make roots. If plants don’t have proper roots, they will not be able to absorb more minerals.</a:t>
            </a:r>
          </a:p>
        </p:txBody>
      </p:sp>
      <p:pic>
        <p:nvPicPr>
          <p:cNvPr id="11266" name="Picture 2" descr="https://upload.wikimedia.org/wikipedia/commons/7/75/Potas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183" y="2179982"/>
            <a:ext cx="3043858" cy="297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84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#12</a:t>
            </a:r>
          </a:p>
        </p:txBody>
      </p:sp>
      <p:sp>
        <p:nvSpPr>
          <p:cNvPr id="5" name="Content Placeholder 4"/>
          <p:cNvSpPr>
            <a:spLocks noGrp="1"/>
          </p:cNvSpPr>
          <p:nvPr>
            <p:ph idx="1"/>
          </p:nvPr>
        </p:nvSpPr>
        <p:spPr>
          <a:xfrm>
            <a:off x="838201" y="1825625"/>
            <a:ext cx="7576930" cy="4351338"/>
          </a:xfrm>
        </p:spPr>
        <p:txBody>
          <a:bodyPr>
            <a:normAutofit/>
          </a:bodyPr>
          <a:lstStyle/>
          <a:p>
            <a:pPr marL="0" indent="0">
              <a:buNone/>
            </a:pPr>
            <a:r>
              <a:rPr lang="en-GB" sz="4800" dirty="0"/>
              <a:t>Potassium is used by to make flowers and fruit. If the plants don’t have enough potassium they have poor flower and fruit growth. The leaves will be yellow with dead spots.</a:t>
            </a:r>
          </a:p>
        </p:txBody>
      </p:sp>
      <p:pic>
        <p:nvPicPr>
          <p:cNvPr id="12290" name="Picture 2" descr="http://www.extension.umn.edu/agriculture/nutrient-management/potassium/potassium-for-crop-production/img/6794p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805669" y="2494998"/>
            <a:ext cx="4753317" cy="287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57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#13</a:t>
            </a:r>
          </a:p>
        </p:txBody>
      </p:sp>
      <p:sp>
        <p:nvSpPr>
          <p:cNvPr id="5" name="Content Placeholder 4"/>
          <p:cNvSpPr>
            <a:spLocks noGrp="1"/>
          </p:cNvSpPr>
          <p:nvPr>
            <p:ph idx="1"/>
          </p:nvPr>
        </p:nvSpPr>
        <p:spPr>
          <a:xfrm>
            <a:off x="838200" y="1825625"/>
            <a:ext cx="5933661" cy="3965575"/>
          </a:xfrm>
        </p:spPr>
        <p:txBody>
          <a:bodyPr>
            <a:normAutofit fontScale="92500" lnSpcReduction="20000"/>
          </a:bodyPr>
          <a:lstStyle/>
          <a:p>
            <a:pPr marL="0" indent="0">
              <a:buNone/>
            </a:pPr>
            <a:r>
              <a:rPr lang="en-GB" sz="4800" dirty="0"/>
              <a:t>Magnesium is used to make chlorophyll which the plant needs for photosynthesis. If a plant does not have enough magnesium the lower leaves will start to turn yellow.</a:t>
            </a:r>
          </a:p>
        </p:txBody>
      </p:sp>
      <p:pic>
        <p:nvPicPr>
          <p:cNvPr id="13314" name="Picture 2" descr="http://hort.ifas.ufl.edu/database/images/nutdef/thy9568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524" y="2199447"/>
            <a:ext cx="4762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5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#14</a:t>
            </a:r>
          </a:p>
        </p:txBody>
      </p:sp>
      <p:sp>
        <p:nvSpPr>
          <p:cNvPr id="5" name="Content Placeholder 4"/>
          <p:cNvSpPr>
            <a:spLocks noGrp="1"/>
          </p:cNvSpPr>
          <p:nvPr>
            <p:ph idx="1"/>
          </p:nvPr>
        </p:nvSpPr>
        <p:spPr>
          <a:xfrm>
            <a:off x="838201" y="1825625"/>
            <a:ext cx="5549348" cy="4351338"/>
          </a:xfrm>
        </p:spPr>
        <p:txBody>
          <a:bodyPr>
            <a:normAutofit fontScale="77500" lnSpcReduction="20000"/>
          </a:bodyPr>
          <a:lstStyle/>
          <a:p>
            <a:pPr marL="0" indent="0">
              <a:buNone/>
            </a:pPr>
            <a:r>
              <a:rPr lang="en-GB" sz="4800" dirty="0"/>
              <a:t>Nitrogen is used by plants to make proteins, including those to make leaves. Plants need larger amounts of nitrogen than any other mineral. Nitrogen-deficient plants have poor growth and weak stems. The leaves will turn yellow and eventually die.</a:t>
            </a:r>
          </a:p>
        </p:txBody>
      </p:sp>
      <p:pic>
        <p:nvPicPr>
          <p:cNvPr id="14338" name="Picture 2" descr="http://www.knowledgebank.irri.org/images/stories/nutrients-nitrogen-deficien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9535" y="1825625"/>
            <a:ext cx="5324655" cy="421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579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#15</a:t>
            </a:r>
          </a:p>
        </p:txBody>
      </p:sp>
      <p:sp>
        <p:nvSpPr>
          <p:cNvPr id="5" name="Content Placeholder 4"/>
          <p:cNvSpPr>
            <a:spLocks noGrp="1"/>
          </p:cNvSpPr>
          <p:nvPr>
            <p:ph idx="1"/>
          </p:nvPr>
        </p:nvSpPr>
        <p:spPr>
          <a:xfrm>
            <a:off x="838200" y="1825625"/>
            <a:ext cx="6649278" cy="4351338"/>
          </a:xfrm>
        </p:spPr>
        <p:txBody>
          <a:bodyPr>
            <a:normAutofit fontScale="92500" lnSpcReduction="20000"/>
          </a:bodyPr>
          <a:lstStyle/>
          <a:p>
            <a:pPr marL="0" indent="0">
              <a:buNone/>
            </a:pPr>
            <a:r>
              <a:rPr lang="en-GB" sz="4800" dirty="0"/>
              <a:t>Barry’s friend, Sally the Seaweed, said that Barry was complaining that he was always feeling hungry. Sally said that she wanted to lend him some fresh soil – but as she is a seaweed she doesn’t have any at home!</a:t>
            </a:r>
          </a:p>
        </p:txBody>
      </p:sp>
      <p:pic>
        <p:nvPicPr>
          <p:cNvPr id="15362" name="Picture 2" descr="http://media.istockphoto.com/photos/seaweed-on-white-picture-id182458094?k=6&amp;m=182458094&amp;s=170667a&amp;w=0&amp;h=7nKXkkJWzyL2IDH-M0k4oH-GqmFdRISxV5IIjrtDB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68600"/>
            <a:ext cx="4002157" cy="597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55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#2</a:t>
            </a:r>
          </a:p>
        </p:txBody>
      </p:sp>
      <p:sp>
        <p:nvSpPr>
          <p:cNvPr id="5" name="Content Placeholder 4"/>
          <p:cNvSpPr>
            <a:spLocks noGrp="1"/>
          </p:cNvSpPr>
          <p:nvPr>
            <p:ph idx="1"/>
          </p:nvPr>
        </p:nvSpPr>
        <p:spPr>
          <a:xfrm>
            <a:off x="838200" y="1825625"/>
            <a:ext cx="6940826" cy="4351338"/>
          </a:xfrm>
        </p:spPr>
        <p:txBody>
          <a:bodyPr>
            <a:normAutofit/>
          </a:bodyPr>
          <a:lstStyle/>
          <a:p>
            <a:pPr marL="0" indent="0">
              <a:buNone/>
            </a:pPr>
            <a:r>
              <a:rPr lang="en-GB" sz="4800" dirty="0"/>
              <a:t>Our forensics team investigated the soil in Barry’s pot. The soil was damp, concluding that Barry had recently had a drink.</a:t>
            </a:r>
          </a:p>
        </p:txBody>
      </p:sp>
      <p:pic>
        <p:nvPicPr>
          <p:cNvPr id="2050" name="Picture 2" descr="http://www.mafs.biz/images/gallery/Forensic-Scienc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812" y="1825625"/>
            <a:ext cx="3819525"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2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#3</a:t>
            </a:r>
          </a:p>
        </p:txBody>
      </p:sp>
      <p:sp>
        <p:nvSpPr>
          <p:cNvPr id="5" name="Content Placeholder 4"/>
          <p:cNvSpPr>
            <a:spLocks noGrp="1"/>
          </p:cNvSpPr>
          <p:nvPr>
            <p:ph idx="1"/>
          </p:nvPr>
        </p:nvSpPr>
        <p:spPr>
          <a:xfrm>
            <a:off x="838201" y="1825625"/>
            <a:ext cx="5112026" cy="4351338"/>
          </a:xfrm>
        </p:spPr>
        <p:txBody>
          <a:bodyPr>
            <a:normAutofit/>
          </a:bodyPr>
          <a:lstStyle/>
          <a:p>
            <a:pPr marL="0" indent="0">
              <a:buNone/>
            </a:pPr>
            <a:r>
              <a:rPr lang="en-GB" sz="4800" dirty="0"/>
              <a:t>Barry’s neighbour, Fiona the flower, said that she saw Barry last week looking rather yellow.</a:t>
            </a:r>
          </a:p>
        </p:txBody>
      </p:sp>
      <p:pic>
        <p:nvPicPr>
          <p:cNvPr id="3074" name="Picture 2" descr="https://static.pexels.com/photos/36764/marguerite-daisy-beautiful-beauty.jpg"/>
          <p:cNvPicPr>
            <a:picLocks noChangeAspect="1" noChangeArrowheads="1"/>
          </p:cNvPicPr>
          <p:nvPr/>
        </p:nvPicPr>
        <p:blipFill rotWithShape="1">
          <a:blip r:embed="rId2">
            <a:extLst>
              <a:ext uri="{28A0092B-C50C-407E-A947-70E740481C1C}">
                <a14:useLocalDpi xmlns:a14="http://schemas.microsoft.com/office/drawing/2010/main" val="0"/>
              </a:ext>
            </a:extLst>
          </a:blip>
          <a:srcRect l="33269"/>
          <a:stretch/>
        </p:blipFill>
        <p:spPr bwMode="auto">
          <a:xfrm>
            <a:off x="6851374" y="1577009"/>
            <a:ext cx="4502426" cy="439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87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#4</a:t>
            </a:r>
          </a:p>
        </p:txBody>
      </p:sp>
      <p:sp>
        <p:nvSpPr>
          <p:cNvPr id="5" name="Content Placeholder 4"/>
          <p:cNvSpPr>
            <a:spLocks noGrp="1"/>
          </p:cNvSpPr>
          <p:nvPr>
            <p:ph idx="1"/>
          </p:nvPr>
        </p:nvSpPr>
        <p:spPr>
          <a:xfrm>
            <a:off x="838200" y="1825625"/>
            <a:ext cx="5946913" cy="4351338"/>
          </a:xfrm>
        </p:spPr>
        <p:txBody>
          <a:bodyPr>
            <a:normAutofit/>
          </a:bodyPr>
          <a:lstStyle/>
          <a:p>
            <a:pPr marL="0" indent="0">
              <a:buNone/>
            </a:pPr>
            <a:r>
              <a:rPr lang="en-GB" sz="4800" dirty="0"/>
              <a:t>A recent letter from the doctor. It seems Barry had taken some time off work, due to feeling weak in his stems.</a:t>
            </a:r>
          </a:p>
        </p:txBody>
      </p:sp>
      <p:pic>
        <p:nvPicPr>
          <p:cNvPr id="4098" name="Picture 2" descr="http://camgigandet.org/wp-content/uploads/2016/09/doctor-letter-template-lwmfhg3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8" y="1282286"/>
            <a:ext cx="3222831" cy="4432547"/>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04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#5</a:t>
            </a:r>
          </a:p>
        </p:txBody>
      </p:sp>
      <p:sp>
        <p:nvSpPr>
          <p:cNvPr id="5" name="Content Placeholder 4"/>
          <p:cNvSpPr>
            <a:spLocks noGrp="1"/>
          </p:cNvSpPr>
          <p:nvPr>
            <p:ph idx="1"/>
          </p:nvPr>
        </p:nvSpPr>
        <p:spPr>
          <a:xfrm>
            <a:off x="838200" y="1825625"/>
            <a:ext cx="6437243" cy="4351338"/>
          </a:xfrm>
        </p:spPr>
        <p:txBody>
          <a:bodyPr>
            <a:normAutofit/>
          </a:bodyPr>
          <a:lstStyle/>
          <a:p>
            <a:pPr marL="0" indent="0">
              <a:buNone/>
            </a:pPr>
            <a:r>
              <a:rPr lang="en-GB" sz="4800" dirty="0"/>
              <a:t>A bag of potting soil was found in Barry’s kitchen. It looks like it had been tampered with, as it had a fake label on </a:t>
            </a:r>
            <a:r>
              <a:rPr lang="en-GB" sz="4800"/>
              <a:t>the front.</a:t>
            </a:r>
            <a:endParaRPr lang="en-GB" sz="4800" dirty="0"/>
          </a:p>
        </p:txBody>
      </p:sp>
      <p:pic>
        <p:nvPicPr>
          <p:cNvPr id="5122" name="Picture 2" descr="https://mobileimages.lowes.com/product/converted/740114/7401141236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443" y="1571833"/>
            <a:ext cx="4605130" cy="460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20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#6</a:t>
            </a:r>
          </a:p>
        </p:txBody>
      </p:sp>
      <p:sp>
        <p:nvSpPr>
          <p:cNvPr id="5" name="Content Placeholder 4"/>
          <p:cNvSpPr>
            <a:spLocks noGrp="1"/>
          </p:cNvSpPr>
          <p:nvPr>
            <p:ph idx="1"/>
          </p:nvPr>
        </p:nvSpPr>
        <p:spPr>
          <a:xfrm>
            <a:off x="838200" y="1825625"/>
            <a:ext cx="7020339" cy="4351338"/>
          </a:xfrm>
        </p:spPr>
        <p:txBody>
          <a:bodyPr>
            <a:normAutofit/>
          </a:bodyPr>
          <a:lstStyle/>
          <a:p>
            <a:pPr marL="0" indent="0">
              <a:buNone/>
            </a:pPr>
            <a:r>
              <a:rPr lang="en-GB" sz="4800" dirty="0"/>
              <a:t>Barry worked at the local Wait-Rose. His boss said that he hadn’t been in for over a week, as Barry was feeling pale and weak.</a:t>
            </a:r>
          </a:p>
        </p:txBody>
      </p:sp>
      <p:pic>
        <p:nvPicPr>
          <p:cNvPr id="6146" name="Picture 2" descr="https://d1t6gdblzuqy70.cloudfront.net/content/uploads/2014/08/waitrose304-400x2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374" y="2271919"/>
            <a:ext cx="38100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15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#7</a:t>
            </a:r>
          </a:p>
        </p:txBody>
      </p:sp>
      <p:sp>
        <p:nvSpPr>
          <p:cNvPr id="5" name="Content Placeholder 4"/>
          <p:cNvSpPr>
            <a:spLocks noGrp="1"/>
          </p:cNvSpPr>
          <p:nvPr>
            <p:ph idx="1"/>
          </p:nvPr>
        </p:nvSpPr>
        <p:spPr>
          <a:xfrm>
            <a:off x="838200" y="1825625"/>
            <a:ext cx="6251713" cy="4351338"/>
          </a:xfrm>
        </p:spPr>
        <p:txBody>
          <a:bodyPr>
            <a:normAutofit/>
          </a:bodyPr>
          <a:lstStyle/>
          <a:p>
            <a:pPr marL="0" indent="0">
              <a:buNone/>
            </a:pPr>
            <a:r>
              <a:rPr lang="en-GB" sz="4800" dirty="0"/>
              <a:t>The forensics team took samples of the air, and found high levels of carbon dioxide in Barry’s apartment.</a:t>
            </a:r>
          </a:p>
        </p:txBody>
      </p:sp>
      <p:pic>
        <p:nvPicPr>
          <p:cNvPr id="7170" name="Picture 2" descr="http://www.dhresource.com/0x0s/f2-albu-g2-M00-6C-AF-rBVaGlbTjZOAKUykAAFMRDiZf-s461.jpg/25pcs-lot-0-5ml-plastic-transparent-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035" y="1414670"/>
            <a:ext cx="4197626" cy="419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67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#8</a:t>
            </a:r>
          </a:p>
        </p:txBody>
      </p:sp>
      <p:sp>
        <p:nvSpPr>
          <p:cNvPr id="5" name="Content Placeholder 4"/>
          <p:cNvSpPr>
            <a:spLocks noGrp="1"/>
          </p:cNvSpPr>
          <p:nvPr>
            <p:ph idx="1"/>
          </p:nvPr>
        </p:nvSpPr>
        <p:spPr>
          <a:xfrm>
            <a:off x="838200" y="1825625"/>
            <a:ext cx="6967330" cy="4351338"/>
          </a:xfrm>
        </p:spPr>
        <p:txBody>
          <a:bodyPr>
            <a:normAutofit fontScale="92500" lnSpcReduction="10000"/>
          </a:bodyPr>
          <a:lstStyle/>
          <a:p>
            <a:pPr marL="0" indent="0">
              <a:buNone/>
            </a:pPr>
            <a:r>
              <a:rPr lang="en-GB" sz="4800" dirty="0"/>
              <a:t>A statement from a plant expert:</a:t>
            </a:r>
          </a:p>
          <a:p>
            <a:pPr marL="0" indent="0">
              <a:buNone/>
            </a:pPr>
            <a:endParaRPr lang="en-GB" sz="4800" dirty="0"/>
          </a:p>
          <a:p>
            <a:pPr marL="0" indent="0">
              <a:buNone/>
            </a:pPr>
            <a:r>
              <a:rPr lang="en-GB" sz="4800" dirty="0"/>
              <a:t>“Plants need water, sunlight, carbon dioxide and minerals in order to stay healthy and alive.”</a:t>
            </a:r>
          </a:p>
        </p:txBody>
      </p:sp>
      <p:pic>
        <p:nvPicPr>
          <p:cNvPr id="8194" name="Picture 2" descr="http://www.gardenservicesportsmouth.co.uk/assets/images/garde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530" y="895987"/>
            <a:ext cx="3998222" cy="596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30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600" dirty="0"/>
              <a:t>Clue #9</a:t>
            </a:r>
          </a:p>
        </p:txBody>
      </p:sp>
      <p:sp>
        <p:nvSpPr>
          <p:cNvPr id="5" name="Content Placeholder 4"/>
          <p:cNvSpPr>
            <a:spLocks noGrp="1"/>
          </p:cNvSpPr>
          <p:nvPr>
            <p:ph idx="1"/>
          </p:nvPr>
        </p:nvSpPr>
        <p:spPr>
          <a:xfrm>
            <a:off x="838200" y="1825625"/>
            <a:ext cx="7020339" cy="4351338"/>
          </a:xfrm>
        </p:spPr>
        <p:txBody>
          <a:bodyPr>
            <a:normAutofit fontScale="92500" lnSpcReduction="20000"/>
          </a:bodyPr>
          <a:lstStyle/>
          <a:p>
            <a:pPr marL="0" indent="0">
              <a:buNone/>
            </a:pPr>
            <a:r>
              <a:rPr lang="en-GB" sz="4800" dirty="0"/>
              <a:t>Barry’s neighbour, Terry the tree, said that he saw a different plant delivering Barry’s weekly soil. He thinks that the delivery plant was some kind of yellow flower, but he can’t remember for sure.</a:t>
            </a:r>
          </a:p>
        </p:txBody>
      </p:sp>
      <p:pic>
        <p:nvPicPr>
          <p:cNvPr id="9218" name="Picture 2" descr="https://plantum.ro/img/cms/shi%20tgp-1.jpg2d9643fb-662b-4255-9f86-ff1662be25e2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538" y="1523999"/>
            <a:ext cx="4333461" cy="433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382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501</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Clue #1</vt:lpstr>
      <vt:lpstr>Clue #2</vt:lpstr>
      <vt:lpstr>Clue #3</vt:lpstr>
      <vt:lpstr>Clue #4</vt:lpstr>
      <vt:lpstr>Clue #5</vt:lpstr>
      <vt:lpstr>Clue #6</vt:lpstr>
      <vt:lpstr>Clue #7</vt:lpstr>
      <vt:lpstr>Clue #8</vt:lpstr>
      <vt:lpstr>Clue #9</vt:lpstr>
      <vt:lpstr>Clue #10</vt:lpstr>
      <vt:lpstr>Clue #11</vt:lpstr>
      <vt:lpstr>Clue #12</vt:lpstr>
      <vt:lpstr>Clue #13</vt:lpstr>
      <vt:lpstr>Clue #14</vt:lpstr>
      <vt:lpstr>Clue #15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Clue #1</dc:title>
  <dc:creator>Morgan Reid</dc:creator>
  <cp:lastModifiedBy>Morgan Reid</cp:lastModifiedBy>
  <cp:revision>5</cp:revision>
  <dcterms:created xsi:type="dcterms:W3CDTF">2016-11-06T17:03:51Z</dcterms:created>
  <dcterms:modified xsi:type="dcterms:W3CDTF">2016-11-06T17:42:59Z</dcterms:modified>
</cp:coreProperties>
</file>