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334" r:id="rId2"/>
    <p:sldId id="337" r:id="rId3"/>
    <p:sldId id="332" r:id="rId4"/>
    <p:sldId id="359" r:id="rId5"/>
    <p:sldId id="340" r:id="rId6"/>
    <p:sldId id="351" r:id="rId7"/>
    <p:sldId id="360" r:id="rId8"/>
    <p:sldId id="342" r:id="rId9"/>
    <p:sldId id="352" r:id="rId10"/>
    <p:sldId id="361" r:id="rId11"/>
    <p:sldId id="343" r:id="rId12"/>
    <p:sldId id="353" r:id="rId13"/>
    <p:sldId id="362" r:id="rId14"/>
    <p:sldId id="348" r:id="rId15"/>
    <p:sldId id="354" r:id="rId16"/>
    <p:sldId id="363" r:id="rId17"/>
    <p:sldId id="347" r:id="rId18"/>
    <p:sldId id="355" r:id="rId19"/>
    <p:sldId id="365" r:id="rId20"/>
    <p:sldId id="344" r:id="rId21"/>
    <p:sldId id="356" r:id="rId22"/>
    <p:sldId id="364" r:id="rId23"/>
    <p:sldId id="345" r:id="rId24"/>
    <p:sldId id="357" r:id="rId25"/>
    <p:sldId id="366" r:id="rId26"/>
    <p:sldId id="346" r:id="rId27"/>
    <p:sldId id="358" r:id="rId28"/>
    <p:sldId id="367" r:id="rId29"/>
    <p:sldId id="349" r:id="rId30"/>
    <p:sldId id="350" r:id="rId31"/>
    <p:sldId id="33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680" autoAdjust="0"/>
    <p:restoredTop sz="90167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5316226-0572-4758-9C05-3C33DED8EB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33723330-2759-43C3-81D7-07967E1A78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762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FDE35-BB76-4A69-8E5F-72B679A46468}" type="slidenum">
              <a:rPr lang="en-GB" smtClean="0"/>
              <a:pPr/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0586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0C4F1-F7CE-4E5B-8309-D7637732772E}" type="slidenum">
              <a:rPr lang="en-GB" smtClean="0"/>
              <a:pPr/>
              <a:t>26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78788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4D877-B577-4B8F-B14F-E1F4FB468329}" type="slidenum">
              <a:rPr lang="en-GB" smtClean="0"/>
              <a:pPr/>
              <a:t>29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6732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AFE24-BC8E-4EF1-9BF6-844F78B5A679}" type="slidenum">
              <a:rPr lang="en-GB" smtClean="0"/>
              <a:pPr/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1198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9851F4-0205-4853-B586-C7723FD0103B}" type="slidenum">
              <a:rPr lang="en-GB" smtClean="0"/>
              <a:pPr/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02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89E68-C3CD-4821-A5C6-56A37FDDCCDE}" type="slidenum">
              <a:rPr lang="en-GB" smtClean="0"/>
              <a:pPr/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4768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A8CA3-8BEC-4F2D-8B58-584648ED242E}" type="slidenum">
              <a:rPr lang="en-GB" smtClean="0"/>
              <a:pPr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0764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D098A-F8C2-450C-B9B4-3BE300999459}" type="slidenum">
              <a:rPr lang="en-GB" smtClean="0"/>
              <a:pPr/>
              <a:t>14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2682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054BE-E6F6-4D71-A135-BC4EEA62A77A}" type="slidenum">
              <a:rPr lang="en-GB" smtClean="0"/>
              <a:pPr/>
              <a:t>17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27469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4 images – One is the odd one out.  </a:t>
            </a:r>
          </a:p>
          <a:p>
            <a:r>
              <a:rPr lang="en-GB" smtClean="0"/>
              <a:t>Castell Henllys 3 images. http://www.coflein.gov.uk/en/site/94989/images/CASTELL+HENLLYS/?show=all</a:t>
            </a:r>
          </a:p>
          <a:p>
            <a:r>
              <a:rPr lang="en-GB" smtClean="0"/>
              <a:t>1950s living room - http://www.tournorfolk.co.uk/kingslynn/kingslynnlynnlife1950.jpg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76A57-B629-4649-B7B5-10A9BFF51696}" type="slidenum">
              <a:rPr lang="en-GB" smtClean="0"/>
              <a:pPr/>
              <a:t>20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75578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4 images – One is the odd one out.  </a:t>
            </a:r>
          </a:p>
          <a:p>
            <a:r>
              <a:rPr lang="en-GB" smtClean="0"/>
              <a:t>Castell Henllys 3 images. http://www.coflein.gov.uk/en/site/94989/images/CASTELL+HENLLYS/?show=all</a:t>
            </a:r>
          </a:p>
          <a:p>
            <a:r>
              <a:rPr lang="en-GB" smtClean="0"/>
              <a:t>1950s living room - http://www.tournorfolk.co.uk/kingslynn/kingslynnlynnlife1950.jpg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33281-0FC2-4585-A9AA-F8F17081BC5B}" type="slidenum">
              <a:rPr lang="en-GB" smtClean="0"/>
              <a:pPr/>
              <a:t>23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8562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E82FA-8B65-49B5-A50E-C60D2C81B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FB9E-6F57-4742-BDE1-6003295457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DCCAE-5309-4065-B67D-5F0941C71B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CDF3-DEBD-444D-A74E-9016FE3F75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B6161-449E-4A60-AC2F-A011AB9EB9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CD694-4587-4486-9247-809F7B24F6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19576-D394-4E37-A3C1-00DE504312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BCDB1-85DE-4792-A8AC-1AE554103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0A3B2-7B7E-4F72-9882-6012030F0F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541A-3009-4220-A373-16C13AE1CE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326E-6D06-4FEE-8125-280CF23FF6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27E66FC-D50B-4D14-B658-BE0B5C7AA6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179388" y="115888"/>
            <a:ext cx="8893175" cy="7207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baseline="-25000">
              <a:cs typeface="+mn-cs"/>
            </a:endParaRPr>
          </a:p>
        </p:txBody>
      </p:sp>
      <p:pic>
        <p:nvPicPr>
          <p:cNvPr id="1032" name="Picture 8" descr="curve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752600"/>
            <a:ext cx="8785225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179388" y="115888"/>
            <a:ext cx="8893175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baseline="-25000">
              <a:cs typeface="+mn-cs"/>
            </a:endParaRP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179388" y="908050"/>
            <a:ext cx="8893175" cy="5761038"/>
          </a:xfrm>
          <a:prstGeom prst="rect">
            <a:avLst/>
          </a:prstGeom>
          <a:solidFill>
            <a:schemeClr val="bg1">
              <a:alpha val="49001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baseline="-25000">
              <a:cs typeface="+mn-cs"/>
            </a:endParaRP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6372225" y="260350"/>
            <a:ext cx="258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FF0000"/>
                </a:solidFill>
                <a:cs typeface="+mn-cs"/>
              </a:rPr>
              <a:t>NG</a:t>
            </a:r>
            <a:r>
              <a:rPr lang="en-GB" sz="2000" b="1" dirty="0">
                <a:solidFill>
                  <a:srgbClr val="008000"/>
                </a:solidFill>
                <a:cs typeface="+mn-cs"/>
              </a:rPr>
              <a:t>f</a:t>
            </a:r>
            <a:r>
              <a:rPr lang="en-GB" sz="2000" b="1" dirty="0">
                <a:solidFill>
                  <a:srgbClr val="FF0000"/>
                </a:solidFill>
                <a:cs typeface="+mn-cs"/>
              </a:rPr>
              <a:t>L</a:t>
            </a:r>
            <a:r>
              <a:rPr lang="en-GB" sz="2000" dirty="0">
                <a:cs typeface="+mn-cs"/>
              </a:rPr>
              <a:t> CYMRU </a:t>
            </a:r>
            <a:r>
              <a:rPr lang="en-GB" sz="2000" b="1" dirty="0">
                <a:solidFill>
                  <a:srgbClr val="008000"/>
                </a:solidFill>
                <a:cs typeface="+mn-cs"/>
              </a:rPr>
              <a:t>GC</a:t>
            </a:r>
            <a:r>
              <a:rPr lang="en-GB" sz="2000" b="1" dirty="0">
                <a:solidFill>
                  <a:srgbClr val="FF0000"/>
                </a:solidFill>
                <a:cs typeface="+mn-cs"/>
              </a:rPr>
              <a:t>a</a:t>
            </a:r>
            <a:r>
              <a:rPr lang="en-GB" sz="2000" b="1" dirty="0">
                <a:solidFill>
                  <a:srgbClr val="008000"/>
                </a:solidFill>
                <a:cs typeface="+mn-cs"/>
              </a:rPr>
              <a:t>D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6645275" y="6326188"/>
            <a:ext cx="246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>
                <a:solidFill>
                  <a:schemeClr val="bg2"/>
                </a:solidFill>
                <a:latin typeface="Century Gothic" pitchFamily="34" charset="0"/>
                <a:cs typeface="+mn-cs"/>
              </a:rPr>
              <a:t>www.ngfl-cymru.org.uk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advClick="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" Target="slide12.xm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" Target="slide15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1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" Target="slide18.xml"/><Relationship Id="rId7" Type="http://schemas.openxmlformats.org/officeDocument/2006/relationships/slide" Target="slide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" Target="slide21.xml"/><Relationship Id="rId7" Type="http://schemas.openxmlformats.org/officeDocument/2006/relationships/slide" Target="slide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w.org.uk/" TargetMode="Externa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" Target="slide24.xm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25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" Target="slide27.xml"/><Relationship Id="rId7" Type="http://schemas.openxmlformats.org/officeDocument/2006/relationships/slide" Target="slide2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" Target="slide30.xml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slide" Target="slide31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tj.org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librarywales.com/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9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slide" Target="slide10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3400" y="1066800"/>
            <a:ext cx="8229600" cy="4018121"/>
          </a:xfrm>
          <a:prstGeom prst="roundRect">
            <a:avLst/>
          </a:prstGeom>
          <a:solidFill>
            <a:schemeClr val="accent6"/>
          </a:solidFill>
          <a:ln w="28575"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Houses and Homes </a:t>
            </a: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Odd One Out</a:t>
            </a:r>
          </a:p>
          <a:p>
            <a:pPr algn="ctr">
              <a:defRPr/>
            </a:pP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VICTORIANS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CYMRU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GC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2438400" y="1371600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CORRECT!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743200" y="4343400"/>
            <a:ext cx="36576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FOR NEXT CHALLENGE</a:t>
            </a:r>
            <a:endParaRPr lang="en-GB" b="1" dirty="0">
              <a:cs typeface="+mn-cs"/>
            </a:endParaRPr>
          </a:p>
        </p:txBody>
      </p:sp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1143000" y="2665413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000"/>
              <a:t>The images shown are examples of Victorian doorways. You can see that they have similarities in their design.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5410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Houses and Homes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Odd One Out</a:t>
            </a:r>
          </a:p>
        </p:txBody>
      </p:sp>
      <p:pic>
        <p:nvPicPr>
          <p:cNvPr id="29698" name="Picture 2" descr="C:\Users\austim\Desktop\Martin\History\HOMES ODD ONE OUT\20th century\1\71684PR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1138" y="1219200"/>
            <a:ext cx="3086100" cy="2057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699" name="Picture 3" descr="C:\Users\austim\Desktop\Martin\History\HOMES ODD ONE OUT\20th century\1\74107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3913" y="1143000"/>
            <a:ext cx="3267075" cy="2209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Picture 4" descr="C:\Users\austim\Desktop\Martin\History\HOMES ODD ONE OUT\20th century\1\74111AD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3594100"/>
            <a:ext cx="2667000" cy="2667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C:\Users\austim\Desktop\Martin\History\HOMES ODD ONE OUT\odd images\20th century odd images\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04950" y="3733800"/>
            <a:ext cx="1812925" cy="272256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 bwMode="auto">
          <a:xfrm>
            <a:off x="2819400" y="3124200"/>
            <a:ext cx="3657600" cy="1021556"/>
          </a:xfrm>
          <a:prstGeom prst="roundRect">
            <a:avLst/>
          </a:prstGeom>
          <a:solidFill>
            <a:schemeClr val="accent6"/>
          </a:solidFill>
          <a:ln w="28575"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the image you think is the odd one out?</a:t>
            </a:r>
          </a:p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do you think this?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6248400"/>
            <a:ext cx="16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VICTORIANS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743200"/>
            <a:ext cx="5562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TRY AGAIN!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124200" y="4419600"/>
            <a:ext cx="3048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TO TRY AGAIN</a:t>
            </a:r>
            <a:endParaRPr lang="en-GB" b="1" dirty="0"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2438400" y="1371600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CORRECT!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743200" y="4343400"/>
            <a:ext cx="36576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FOR NEXT CHALLENGE</a:t>
            </a:r>
            <a:endParaRPr lang="en-GB" b="1" dirty="0">
              <a:cs typeface="+mn-cs"/>
            </a:endParaRP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2133600" y="2362200"/>
            <a:ext cx="487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000"/>
              <a:t>The images are of Victorian interiors and the Victorian Arcades in Cardiff and Abertillery.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5410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Houses and Homes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Odd One Out</a:t>
            </a:r>
          </a:p>
        </p:txBody>
      </p:sp>
      <p:pic>
        <p:nvPicPr>
          <p:cNvPr id="33794" name="Picture 2" descr="C:\Users\austim\Desktop\Martin\History\HOMES ODD ONE OUT\20th century\1\71684PR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144588"/>
            <a:ext cx="2514600" cy="1673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5" name="Picture 3" descr="C:\Users\austim\Desktop\Martin\History\HOMES ODD ONE OUT\20th century\1\74107A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389313"/>
            <a:ext cx="2057400" cy="27146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6" name="Picture 4" descr="C:\Users\austim\Desktop\Martin\History\HOMES ODD ONE OUT\20th century\1\74111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87513" y="1219200"/>
            <a:ext cx="1349375" cy="203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C:\Users\austim\Desktop\Martin\History\HOMES ODD ONE OUT\odd images\20th century odd images\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81150" y="3657600"/>
            <a:ext cx="1866900" cy="280511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 bwMode="auto">
          <a:xfrm>
            <a:off x="2819400" y="3124200"/>
            <a:ext cx="3657600" cy="1021556"/>
          </a:xfrm>
          <a:prstGeom prst="roundRect">
            <a:avLst/>
          </a:prstGeom>
          <a:solidFill>
            <a:schemeClr val="accent6"/>
          </a:solidFill>
          <a:ln w="28575"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the image you think is the odd one out?</a:t>
            </a:r>
          </a:p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do you think this?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6248400"/>
            <a:ext cx="16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VICTORIANS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743200"/>
            <a:ext cx="5562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TRY AGAIN!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124200" y="4419600"/>
            <a:ext cx="3048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TO TRY AGAIN</a:t>
            </a:r>
            <a:endParaRPr lang="en-GB" b="1" dirty="0"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2438400" y="1371600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CORRECT!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743200" y="4343400"/>
            <a:ext cx="36576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FOR NEXT CHALLENGE</a:t>
            </a:r>
            <a:endParaRPr lang="en-GB" b="1" dirty="0">
              <a:cs typeface="+mn-cs"/>
            </a:endParaRPr>
          </a:p>
        </p:txBody>
      </p:sp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1524000" y="2592388"/>
            <a:ext cx="5791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000"/>
              <a:t>The three correct images are of Victorian shop fronts in Llandudno and Llandrindod Wells.  The odd image is from Tudor Times.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5410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Houses and Homes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Odd One Out</a:t>
            </a:r>
          </a:p>
        </p:txBody>
      </p:sp>
      <p:pic>
        <p:nvPicPr>
          <p:cNvPr id="37890" name="Picture 2" descr="C:\Users\austim\Desktop\Martin\History\HOMES ODD ONE OUT\20th century\1\71684PR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9738" y="1295400"/>
            <a:ext cx="1725612" cy="20018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1" name="Picture 3" descr="C:\Users\austim\Desktop\Martin\History\HOMES ODD ONE OUT\20th century\1\74107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4988" y="1371600"/>
            <a:ext cx="173355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2" name="Picture 4" descr="C:\Users\austim\Desktop\Martin\History\HOMES ODD ONE OUT\20th century\1\74111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8350" y="3962400"/>
            <a:ext cx="1725613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C:\Users\austim\Desktop\Martin\History\HOMES ODD ONE OUT\odd images\20th century odd images\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87388" y="3733800"/>
            <a:ext cx="3654425" cy="243840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 bwMode="auto">
          <a:xfrm>
            <a:off x="2819400" y="3124200"/>
            <a:ext cx="3657600" cy="1021556"/>
          </a:xfrm>
          <a:prstGeom prst="roundRect">
            <a:avLst/>
          </a:prstGeom>
          <a:solidFill>
            <a:schemeClr val="accent6"/>
          </a:solidFill>
          <a:ln w="28575"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the image you think is the odd one out?</a:t>
            </a:r>
          </a:p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do you think this?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6248400"/>
            <a:ext cx="16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VICTORIANS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743200"/>
            <a:ext cx="5562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TRY AGAIN!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124200" y="4419600"/>
            <a:ext cx="3048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TO TRY AGAIN</a:t>
            </a:r>
            <a:endParaRPr lang="en-GB" b="1" dirty="0"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2438400" y="1371600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CORRECT!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743200" y="4343400"/>
            <a:ext cx="36576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3" action="ppaction://hlinksldjump"/>
              </a:rPr>
              <a:t>CLICK FOR NEXT CHALLENGE</a:t>
            </a:r>
            <a:endParaRPr lang="en-GB" b="1" dirty="0">
              <a:cs typeface="+mn-cs"/>
            </a:endParaRPr>
          </a:p>
        </p:txBody>
      </p:sp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2209800" y="2438400"/>
            <a:ext cx="495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/>
              <a:t>The three correct images are from Rhuthin Gaol.  It was built in 1775, but was used mainly during Victorian times and retains many Victorian fittings.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5410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Houses and Homes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Odd One Out</a:t>
            </a:r>
          </a:p>
        </p:txBody>
      </p:sp>
      <p:pic>
        <p:nvPicPr>
          <p:cNvPr id="17410" name="Picture 2" descr="C:\Users\austim\Desktop\Martin\History\HOMES ODD ONE OUT\20th century\1\71684PR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6963" y="1163638"/>
            <a:ext cx="3213100" cy="20923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1" name="Picture 3" descr="C:\Users\austim\Desktop\Martin\History\HOMES ODD ONE OUT\20th century\1\74107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277938"/>
            <a:ext cx="2819400" cy="1879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2" name="Picture 4" descr="C:\Users\austim\Desktop\Martin\History\HOMES ODD ONE OUT\20th century\1\74111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981450"/>
            <a:ext cx="3097213" cy="20193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C:\Users\austim\Desktop\Martin\History\HOMES ODD ONE OUT\odd images\20th century odd images\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138238" y="3657600"/>
            <a:ext cx="2447925" cy="243840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6" name="Rounded Rectangle 15"/>
          <p:cNvSpPr/>
          <p:nvPr/>
        </p:nvSpPr>
        <p:spPr bwMode="auto">
          <a:xfrm>
            <a:off x="2819400" y="3124200"/>
            <a:ext cx="3657600" cy="1021556"/>
          </a:xfrm>
          <a:prstGeom prst="roundRect">
            <a:avLst/>
          </a:prstGeom>
          <a:solidFill>
            <a:schemeClr val="accent6"/>
          </a:solidFill>
          <a:ln w="28575"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the image you think is the odd one out?</a:t>
            </a:r>
          </a:p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do you think this?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6172200"/>
            <a:ext cx="16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VICTORIANS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5410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Houses and Homes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Odd One Out</a:t>
            </a:r>
          </a:p>
        </p:txBody>
      </p:sp>
      <p:pic>
        <p:nvPicPr>
          <p:cNvPr id="41986" name="Picture 2" descr="C:\Users\austim\Desktop\Martin\History\HOMES ODD ONE OUT\20th century\1\71684PR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423988"/>
            <a:ext cx="2590800" cy="17240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7" name="Picture 3" descr="C:\Users\austim\Desktop\Martin\History\HOMES ODD ONE OUT\20th century\1\74107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352550"/>
            <a:ext cx="2857500" cy="17907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8" name="Picture 4" descr="C:\Users\austim\Desktop\Martin\History\HOMES ODD ONE OUT\20th century\1\74111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4037013"/>
            <a:ext cx="3200400" cy="21510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C:\Users\austim\Desktop\Martin\History\HOMES ODD ONE OUT\odd images\20th century odd images\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 bwMode="auto">
          <a:xfrm>
            <a:off x="838200" y="4081463"/>
            <a:ext cx="2819400" cy="177800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 bwMode="auto">
          <a:xfrm>
            <a:off x="2819400" y="3124200"/>
            <a:ext cx="3657600" cy="1021556"/>
          </a:xfrm>
          <a:prstGeom prst="roundRect">
            <a:avLst/>
          </a:prstGeom>
          <a:solidFill>
            <a:schemeClr val="accent6"/>
          </a:solidFill>
          <a:ln w="28575"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the image you think is the odd one out?</a:t>
            </a:r>
          </a:p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do you think this?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6248400"/>
            <a:ext cx="16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VICTORIANS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743200"/>
            <a:ext cx="5562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TRY AGAIN!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124200" y="4419600"/>
            <a:ext cx="3048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TO TRY AGAIN</a:t>
            </a:r>
            <a:endParaRPr lang="en-GB" b="1" dirty="0"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2438400" y="1371600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CORRECT!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743200" y="4343400"/>
            <a:ext cx="36576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FOR NEXT CHALLENGE</a:t>
            </a:r>
            <a:endParaRPr lang="en-GB" b="1" dirty="0">
              <a:cs typeface="+mn-cs"/>
            </a:endParaRPr>
          </a:p>
        </p:txBody>
      </p:sp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1752600" y="2517775"/>
            <a:ext cx="556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000"/>
              <a:t>The linked images are of items that you might find in Victorian kitchens.  You can find more by searching at </a:t>
            </a:r>
            <a:r>
              <a:rPr lang="en-GB" sz="2000" u="sng">
                <a:hlinkClick r:id="rId3"/>
              </a:rPr>
              <a:t>www.gtw.org.uk</a:t>
            </a:r>
            <a:endParaRPr lang="en-GB" sz="200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5410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Houses and Homes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Odd One Out</a:t>
            </a:r>
          </a:p>
        </p:txBody>
      </p:sp>
      <p:pic>
        <p:nvPicPr>
          <p:cNvPr id="46082" name="Picture 2" descr="C:\Users\austim\Desktop\Martin\History\HOMES ODD ONE OUT\20th century\1\71684PR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419225"/>
            <a:ext cx="2438400" cy="15970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3" name="Picture 3" descr="C:\Users\austim\Desktop\Martin\History\HOMES ODD ONE OUT\20th century\1\74107A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9838" y="1219200"/>
            <a:ext cx="2216150" cy="2209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4" name="Picture 4" descr="C:\Users\austim\Desktop\Martin\History\HOMES ODD ONE OUT\20th century\1\74111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6913" y="3657600"/>
            <a:ext cx="1552575" cy="24749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C:\Users\austim\Desktop\Martin\History\HOMES ODD ONE OUT\odd images\20th century odd images\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295400" y="3967163"/>
            <a:ext cx="2514600" cy="207486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 bwMode="auto">
          <a:xfrm>
            <a:off x="2819400" y="3124200"/>
            <a:ext cx="3657600" cy="1021556"/>
          </a:xfrm>
          <a:prstGeom prst="roundRect">
            <a:avLst/>
          </a:prstGeom>
          <a:solidFill>
            <a:schemeClr val="accent6"/>
          </a:solidFill>
          <a:ln w="28575"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the image you think is the odd one out?</a:t>
            </a:r>
          </a:p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do you think this?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6200" y="6248400"/>
            <a:ext cx="16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VICTORIANS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743200"/>
            <a:ext cx="5562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TRY AGAIN!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124200" y="4419600"/>
            <a:ext cx="3048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TO TRY AGAIN</a:t>
            </a:r>
            <a:endParaRPr lang="en-GB" b="1" dirty="0"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/>
          <p:cNvSpPr txBox="1">
            <a:spLocks noChangeArrowheads="1"/>
          </p:cNvSpPr>
          <p:nvPr/>
        </p:nvSpPr>
        <p:spPr bwMode="auto">
          <a:xfrm>
            <a:off x="2438400" y="1371600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CORRECT!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743200" y="4343400"/>
            <a:ext cx="36576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FOR NEXT CHALLENGE</a:t>
            </a:r>
            <a:endParaRPr lang="en-GB" b="1" dirty="0"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8800" y="2286000"/>
            <a:ext cx="5105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2000"/>
              <a:t>  The three images are of Victorian furnishings in their kitchens.  Each image shows a different type of kitchen that would have existed for different purposes in Victorian times.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5410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Houses and Homes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Odd One Out</a:t>
            </a:r>
          </a:p>
        </p:txBody>
      </p:sp>
      <p:pic>
        <p:nvPicPr>
          <p:cNvPr id="50178" name="Picture 2" descr="C:\Users\austim\Desktop\Martin\History\HOMES ODD ONE OUT\20th century\1\71684PR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273550"/>
            <a:ext cx="2438400" cy="16335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179" name="Picture 3" descr="C:\Users\austim\Desktop\Martin\History\HOMES ODD ONE OUT\20th century\1\74107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357313"/>
            <a:ext cx="2590800" cy="17351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180" name="Picture 4" descr="C:\Users\austim\Desktop\Martin\History\HOMES ODD ONE OUT\20th century\1\74111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4130675"/>
            <a:ext cx="2514600" cy="16843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C:\Users\austim\Desktop\Martin\History\HOMES ODD ONE OUT\odd images\20th century odd images\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410200" y="949325"/>
            <a:ext cx="1676400" cy="2503488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 bwMode="auto">
          <a:xfrm>
            <a:off x="2819400" y="3124200"/>
            <a:ext cx="3657600" cy="1021556"/>
          </a:xfrm>
          <a:prstGeom prst="roundRect">
            <a:avLst/>
          </a:prstGeom>
          <a:solidFill>
            <a:schemeClr val="accent6"/>
          </a:solidFill>
          <a:ln w="28575"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the image you think is the odd one out?</a:t>
            </a:r>
          </a:p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do you think this?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3800" y="6248400"/>
            <a:ext cx="16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VICTORIANS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743200"/>
            <a:ext cx="5562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TRY AGAIN!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124200" y="4419600"/>
            <a:ext cx="3048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TO TRY AGAIN</a:t>
            </a:r>
            <a:endParaRPr lang="en-GB" b="1" dirty="0"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2438400" y="1371600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CORRECT!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743200" y="4343400"/>
            <a:ext cx="36576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FOR NEXT CHALLENGE</a:t>
            </a:r>
            <a:endParaRPr lang="en-GB" b="1" dirty="0">
              <a:cs typeface="+mn-cs"/>
            </a:endParaRPr>
          </a:p>
        </p:txBody>
      </p:sp>
      <p:sp>
        <p:nvSpPr>
          <p:cNvPr id="53253" name="Rectangle 1"/>
          <p:cNvSpPr>
            <a:spLocks noChangeArrowheads="1"/>
          </p:cNvSpPr>
          <p:nvPr/>
        </p:nvSpPr>
        <p:spPr bwMode="auto">
          <a:xfrm>
            <a:off x="1828800" y="2668588"/>
            <a:ext cx="556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000"/>
              <a:t>These images are from Greenfield Valley Museum and show a farmhouse as it would have appeared in Victorian times.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5410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Houses and Homes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Odd One Out</a:t>
            </a:r>
          </a:p>
        </p:txBody>
      </p:sp>
      <p:pic>
        <p:nvPicPr>
          <p:cNvPr id="54274" name="Picture 2" descr="C:\Users\austim\Desktop\Martin\History\HOMES ODD ONE OUT\20th century\1\71684PR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1313" y="990600"/>
            <a:ext cx="1882775" cy="25447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275" name="Picture 3" descr="C:\Users\austim\Desktop\Martin\History\HOMES ODD ONE OUT\20th century\1\74107A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014413"/>
            <a:ext cx="2667000" cy="2159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276" name="Picture 4" descr="C:\Users\austim\Desktop\Martin\History\HOMES ODD ONE OUT\20th century\1\74111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3950" y="3797300"/>
            <a:ext cx="2997200" cy="2362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C:\Users\austim\Desktop\Martin\History\HOMES ODD ONE OUT\odd images\20th century odd images\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63575" y="3810000"/>
            <a:ext cx="3254375" cy="259080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 bwMode="auto">
          <a:xfrm>
            <a:off x="2743200" y="3048000"/>
            <a:ext cx="3657600" cy="1021556"/>
          </a:xfrm>
          <a:prstGeom prst="roundRect">
            <a:avLst/>
          </a:prstGeom>
          <a:solidFill>
            <a:schemeClr val="accent6"/>
          </a:solidFill>
          <a:ln w="28575"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the image you think is the odd one out?</a:t>
            </a:r>
          </a:p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do you think this?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6248400"/>
            <a:ext cx="16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VICTORIANS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743200"/>
            <a:ext cx="5562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TRY AGAIN!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124200" y="4419600"/>
            <a:ext cx="3048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TO TRY AGAIN</a:t>
            </a:r>
            <a:endParaRPr lang="en-GB" b="1" dirty="0"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743200"/>
            <a:ext cx="5562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TRY AGAIN!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124200" y="4419600"/>
            <a:ext cx="3048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TO TRY AGAIN</a:t>
            </a:r>
            <a:endParaRPr lang="en-GB" b="1" dirty="0"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1"/>
          <p:cNvSpPr txBox="1">
            <a:spLocks noChangeArrowheads="1"/>
          </p:cNvSpPr>
          <p:nvPr/>
        </p:nvSpPr>
        <p:spPr bwMode="auto">
          <a:xfrm>
            <a:off x="2438400" y="1371600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CORRECT!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514600" y="4343400"/>
            <a:ext cx="43434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3" action="ppaction://hlinksldjump"/>
              </a:rPr>
              <a:t>CLICK TO GO BACK TO THE START</a:t>
            </a:r>
            <a:endParaRPr lang="en-GB" b="1" dirty="0">
              <a:cs typeface="+mn-cs"/>
            </a:endParaRPr>
          </a:p>
        </p:txBody>
      </p:sp>
      <p:sp>
        <p:nvSpPr>
          <p:cNvPr id="57349" name="Rectangle 1"/>
          <p:cNvSpPr>
            <a:spLocks noChangeArrowheads="1"/>
          </p:cNvSpPr>
          <p:nvPr/>
        </p:nvSpPr>
        <p:spPr bwMode="auto">
          <a:xfrm>
            <a:off x="2286000" y="2671763"/>
            <a:ext cx="434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000"/>
              <a:t>The three similar images are from the David Lloyd George Museum.  You can find more at </a:t>
            </a:r>
            <a:r>
              <a:rPr lang="en-GB" sz="2000" u="sng">
                <a:hlinkClick r:id="rId4"/>
              </a:rPr>
              <a:t>www.gtj.org.uk</a:t>
            </a:r>
            <a:r>
              <a:rPr lang="en-GB" sz="2000"/>
              <a:t> 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2438400" y="1371600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CORRECT!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743200" y="4343400"/>
            <a:ext cx="36576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FOR NEXT CHALLENGE</a:t>
            </a:r>
            <a:endParaRPr lang="en-GB" b="1" dirty="0">
              <a:cs typeface="+mn-cs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057400" y="2516188"/>
            <a:ext cx="472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2000" dirty="0">
                <a:cs typeface="+mn-cs"/>
              </a:rPr>
              <a:t>The images from Victorian times all feature arches in their architecture.  These images can be found at </a:t>
            </a:r>
            <a:r>
              <a:rPr lang="en-GB" sz="2000" u="sng" dirty="0">
                <a:cs typeface="+mn-cs"/>
                <a:hlinkClick r:id="rId3"/>
              </a:rPr>
              <a:t>www.photolibrarywales.com</a:t>
            </a:r>
            <a:endParaRPr lang="en-GB" sz="20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5410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Houses and Homes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Odd One Out</a:t>
            </a:r>
          </a:p>
        </p:txBody>
      </p:sp>
      <p:pic>
        <p:nvPicPr>
          <p:cNvPr id="21506" name="Picture 2" descr="C:\Users\austim\Desktop\Martin\History\HOMES ODD ONE OUT\20th century\1\71684PR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5313" y="990600"/>
            <a:ext cx="1603375" cy="24622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7" name="Picture 3" descr="C:\Users\austim\Desktop\Martin\History\HOMES ODD ONE OUT\20th century\1\74107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8413" y="990600"/>
            <a:ext cx="1654175" cy="24971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4" descr="C:\Users\austim\Desktop\Martin\History\HOMES ODD ONE OUT\20th century\1\74111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1000" y="3810000"/>
            <a:ext cx="2082800" cy="25749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C:\Users\austim\Desktop\Martin\History\HOMES ODD ONE OUT\odd images\20th century odd images\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85800" y="3886200"/>
            <a:ext cx="3602038" cy="2395538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 bwMode="auto">
          <a:xfrm>
            <a:off x="2819400" y="3124200"/>
            <a:ext cx="3657600" cy="1021556"/>
          </a:xfrm>
          <a:prstGeom prst="roundRect">
            <a:avLst/>
          </a:prstGeom>
          <a:solidFill>
            <a:schemeClr val="accent6"/>
          </a:solidFill>
          <a:ln w="28575"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the image you think is the odd one out?</a:t>
            </a:r>
          </a:p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do you think this?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6324600"/>
            <a:ext cx="16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VICTORIANS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743200"/>
            <a:ext cx="5562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TRY AGAIN!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124200" y="4419600"/>
            <a:ext cx="3048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TO TRY AGAIN</a:t>
            </a:r>
            <a:endParaRPr lang="en-GB" b="1" dirty="0"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438400" y="1371600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b="1">
                <a:solidFill>
                  <a:srgbClr val="FF0000"/>
                </a:solidFill>
              </a:rPr>
              <a:t>CORRECT!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743200" y="4343400"/>
            <a:ext cx="36576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FOR NEXT CHALLENGE</a:t>
            </a:r>
            <a:endParaRPr lang="en-GB" b="1" dirty="0">
              <a:cs typeface="+mn-cs"/>
            </a:endParaRPr>
          </a:p>
        </p:txBody>
      </p:sp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1981200" y="2287588"/>
            <a:ext cx="50292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000"/>
              <a:t>All three images are examples of Victorian architecture.  They are the Straining Tower on Lake Vyrnwy, the interior of Cardiff Prison and the old Pierhead building in Cardiff Bay.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5410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Houses and Homes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Odd One Out</a:t>
            </a:r>
          </a:p>
        </p:txBody>
      </p:sp>
      <p:pic>
        <p:nvPicPr>
          <p:cNvPr id="25602" name="Picture 2" descr="C:\Users\austim\Desktop\Martin\History\HOMES ODD ONE OUT\20th century\1\71684PR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066800"/>
            <a:ext cx="1590675" cy="23891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3" name="Picture 3" descr="C:\Users\austim\Desktop\Martin\History\HOMES ODD ONE OUT\20th century\1\74107A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4775" y="1066800"/>
            <a:ext cx="1898650" cy="28622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4" name="Picture 4" descr="C:\Users\austim\Desktop\Martin\History\HOMES ODD ONE OUT\20th century\1\74111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314825"/>
            <a:ext cx="2141538" cy="1422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C:\Users\austim\Desktop\Martin\History\HOMES ODD ONE OUT\odd images\20th century odd images\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447800" y="4219575"/>
            <a:ext cx="2667000" cy="177482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 bwMode="auto">
          <a:xfrm>
            <a:off x="2819400" y="2971800"/>
            <a:ext cx="3657600" cy="1021556"/>
          </a:xfrm>
          <a:prstGeom prst="roundRect">
            <a:avLst/>
          </a:prstGeom>
          <a:solidFill>
            <a:schemeClr val="accent6"/>
          </a:solidFill>
          <a:ln w="28575"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the image you think is the odd one out?</a:t>
            </a:r>
          </a:p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do you think this?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3800" y="6248400"/>
            <a:ext cx="16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VICTORIANS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743200"/>
            <a:ext cx="5562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TRY AGAIN!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124200" y="4419600"/>
            <a:ext cx="3048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+mn-cs"/>
                <a:hlinkClick r:id="rId2" action="ppaction://hlinksldjump"/>
              </a:rPr>
              <a:t>CLICK TO TRY AGAIN</a:t>
            </a:r>
            <a:endParaRPr lang="en-GB" b="1" dirty="0"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f Temp">
  <a:themeElements>
    <a:clrScheme name="irf 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rf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rf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f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f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f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f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f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f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f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f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f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f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f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 Temp</Template>
  <TotalTime>25699</TotalTime>
  <Words>687</Words>
  <Application>Microsoft Office PowerPoint</Application>
  <PresentationFormat>On-screen Show (4:3)</PresentationFormat>
  <Paragraphs>118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Century Gothic</vt:lpstr>
      <vt:lpstr>irf Temp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Sevcan Sevinc</cp:lastModifiedBy>
  <cp:revision>256</cp:revision>
  <cp:lastPrinted>1601-01-01T00:00:00Z</cp:lastPrinted>
  <dcterms:created xsi:type="dcterms:W3CDTF">1601-01-01T00:00:00Z</dcterms:created>
  <dcterms:modified xsi:type="dcterms:W3CDTF">2020-07-07T10:47:18Z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