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69" r:id="rId4"/>
    <p:sldId id="270" r:id="rId5"/>
    <p:sldId id="271" r:id="rId6"/>
    <p:sldId id="272" r:id="rId7"/>
    <p:sldId id="273" r:id="rId8"/>
    <p:sldId id="274" r:id="rId9"/>
    <p:sldId id="276" r:id="rId10"/>
    <p:sldId id="278" r:id="rId11"/>
    <p:sldId id="277" r:id="rId12"/>
    <p:sldId id="280" r:id="rId13"/>
    <p:sldId id="279"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charset="0"/>
      <p:regular r:id="rId22"/>
      <p:bold r:id="rId23"/>
    </p:embeddedFont>
    <p:embeddedFont>
      <p:font typeface="Twinkl SemiBold"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DE1E5A"/>
    <a:srgbClr val="18A0D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2" autoAdjust="0"/>
    <p:restoredTop sz="94660"/>
  </p:normalViewPr>
  <p:slideViewPr>
    <p:cSldViewPr snapToGrid="0" showGuides="1">
      <p:cViewPr varScale="1">
        <p:scale>
          <a:sx n="82" d="100"/>
          <a:sy n="82" d="100"/>
        </p:scale>
        <p:origin x="1277"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2.xml"/><Relationship Id="rId1" Type="http://schemas.openxmlformats.org/officeDocument/2006/relationships/slideLayout" Target="../slideLayouts/slideLayout3.xml"/><Relationship Id="rId4" Type="http://schemas.openxmlformats.org/officeDocument/2006/relationships/hyperlink" Target="https://www.twinkl.com.au/resource/t2-e-4294-raiders-peril-e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579814"/>
            <a:ext cx="8220075" cy="994306"/>
          </a:xfrm>
        </p:spPr>
        <p:txBody>
          <a:bodyPr/>
          <a:lstStyle/>
          <a:p>
            <a:pPr algn="ctr"/>
            <a:r>
              <a:rPr lang="en-GB" sz="3600" dirty="0">
                <a:latin typeface="Twinkl" pitchFamily="50" charset="0"/>
              </a:rPr>
              <a:t>Let’s Explore </a:t>
            </a:r>
            <a:r>
              <a:rPr lang="en-GB" sz="3600" dirty="0">
                <a:solidFill>
                  <a:srgbClr val="FFC000"/>
                </a:solidFill>
                <a:latin typeface="Twinkl" pitchFamily="50" charset="0"/>
              </a:rPr>
              <a:t>Summarising Sheba </a:t>
            </a:r>
            <a:r>
              <a:rPr lang="en-GB" sz="3600" dirty="0">
                <a:latin typeface="Twinkl" pitchFamily="50" charset="0"/>
              </a:rPr>
              <a:t>Questions Together</a:t>
            </a:r>
            <a:endParaRPr lang="en-GB" sz="3400" dirty="0"/>
          </a:p>
        </p:txBody>
      </p:sp>
      <p:sp>
        <p:nvSpPr>
          <p:cNvPr id="3" name="Rectangle 2"/>
          <p:cNvSpPr/>
          <p:nvPr/>
        </p:nvSpPr>
        <p:spPr>
          <a:xfrm>
            <a:off x="518061" y="1750128"/>
            <a:ext cx="8107879" cy="369332"/>
          </a:xfrm>
          <a:prstGeom prst="rect">
            <a:avLst/>
          </a:prstGeom>
        </p:spPr>
        <p:txBody>
          <a:bodyPr wrap="square">
            <a:spAutoFit/>
          </a:bodyPr>
          <a:lstStyle/>
          <a:p>
            <a:pPr algn="ctr"/>
            <a:r>
              <a:rPr lang="en-GB" dirty="0">
                <a:latin typeface="Twinkl" pitchFamily="50" charset="0"/>
              </a:rPr>
              <a:t>Read the extract from Raider’s Peril and answer the following questions: </a:t>
            </a:r>
          </a:p>
        </p:txBody>
      </p:sp>
      <p:sp>
        <p:nvSpPr>
          <p:cNvPr id="15" name="Content Placeholder 2">
            <a:extLst>
              <a:ext uri="{FF2B5EF4-FFF2-40B4-BE49-F238E27FC236}">
                <a16:creationId xmlns:a16="http://schemas.microsoft.com/office/drawing/2014/main" id="{7BB07A4B-616B-4ED1-8472-BDC30D781125}"/>
              </a:ext>
            </a:extLst>
          </p:cNvPr>
          <p:cNvSpPr txBox="1">
            <a:spLocks/>
          </p:cNvSpPr>
          <p:nvPr/>
        </p:nvSpPr>
        <p:spPr>
          <a:xfrm>
            <a:off x="1607897" y="4194620"/>
            <a:ext cx="5917418" cy="580268"/>
          </a:xfrm>
          <a:prstGeom prst="rect">
            <a:avLst/>
          </a:prstGeom>
          <a:noFill/>
          <a:ln w="38100">
            <a:solidFill>
              <a:srgbClr val="FFC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400" dirty="0">
                <a:latin typeface="Twinkl" pitchFamily="50" charset="0"/>
              </a:rPr>
              <a:t>This chapter is called </a:t>
            </a:r>
            <a:r>
              <a:rPr lang="en-GB" sz="1400" b="1" dirty="0">
                <a:latin typeface="Twinkl" pitchFamily="50" charset="0"/>
              </a:rPr>
              <a:t>Double Life.</a:t>
            </a:r>
            <a:r>
              <a:rPr lang="en-GB" sz="1400" dirty="0">
                <a:latin typeface="Twinkl" pitchFamily="50" charset="0"/>
              </a:rPr>
              <a:t>  Based on what you have read so far, write a new title for the chapter.</a:t>
            </a:r>
          </a:p>
        </p:txBody>
      </p:sp>
      <p:sp>
        <p:nvSpPr>
          <p:cNvPr id="16" name="Content Placeholder 2">
            <a:extLst>
              <a:ext uri="{FF2B5EF4-FFF2-40B4-BE49-F238E27FC236}">
                <a16:creationId xmlns:a16="http://schemas.microsoft.com/office/drawing/2014/main" id="{477EE5F8-A406-49A4-AD4F-FEF5D8E10E8F}"/>
              </a:ext>
            </a:extLst>
          </p:cNvPr>
          <p:cNvSpPr txBox="1">
            <a:spLocks/>
          </p:cNvSpPr>
          <p:nvPr/>
        </p:nvSpPr>
        <p:spPr>
          <a:xfrm>
            <a:off x="1607897" y="2223260"/>
            <a:ext cx="5928205" cy="1448558"/>
          </a:xfrm>
          <a:prstGeom prst="rect">
            <a:avLst/>
          </a:prstGeom>
          <a:noFill/>
          <a:ln w="38100">
            <a:solidFill>
              <a:srgbClr val="FFC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500" dirty="0">
                <a:latin typeface="Twinkl" pitchFamily="50" charset="0"/>
                <a:ea typeface="Tahoma" panose="020B0604030504040204" pitchFamily="34" charset="0"/>
                <a:cs typeface="Tahoma" panose="020B0604030504040204" pitchFamily="34" charset="0"/>
              </a:rPr>
              <a:t>What is the main argument in the last two paragraphs? Tick </a:t>
            </a:r>
            <a:r>
              <a:rPr lang="en-GB" sz="1500" b="1" dirty="0">
                <a:latin typeface="Twinkl" pitchFamily="50" charset="0"/>
                <a:ea typeface="Tahoma" panose="020B0604030504040204" pitchFamily="34" charset="0"/>
                <a:cs typeface="Tahoma" panose="020B0604030504040204" pitchFamily="34" charset="0"/>
              </a:rPr>
              <a:t>one</a:t>
            </a:r>
            <a:r>
              <a:rPr lang="en-GB" sz="1500" dirty="0">
                <a:latin typeface="Twinkl" pitchFamily="50" charset="0"/>
                <a:ea typeface="Tahoma" panose="020B0604030504040204" pitchFamily="34" charset="0"/>
                <a:cs typeface="Tahoma" panose="020B0604030504040204" pitchFamily="34" charset="0"/>
              </a:rPr>
              <a:t>.</a:t>
            </a:r>
          </a:p>
          <a:p>
            <a:pPr marL="0" indent="0">
              <a:lnSpc>
                <a:spcPct val="100000"/>
              </a:lnSpc>
              <a:buNone/>
            </a:pPr>
            <a:r>
              <a:rPr lang="en-GB" sz="1400" dirty="0">
                <a:latin typeface="Twinkl" pitchFamily="50" charset="0"/>
                <a:ea typeface="Tahoma" panose="020B0604030504040204" pitchFamily="34" charset="0"/>
                <a:cs typeface="Tahoma" panose="020B0604030504040204" pitchFamily="34" charset="0"/>
              </a:rPr>
              <a:t>   </a:t>
            </a:r>
            <a:r>
              <a:rPr lang="en-GB" sz="1400" dirty="0" err="1">
                <a:latin typeface="Twinkl" pitchFamily="50" charset="0"/>
                <a:ea typeface="Tahoma" panose="020B0604030504040204" pitchFamily="34" charset="0"/>
                <a:cs typeface="Tahoma" panose="020B0604030504040204" pitchFamily="34" charset="0"/>
              </a:rPr>
              <a:t>Catanna</a:t>
            </a:r>
            <a:r>
              <a:rPr lang="en-GB" sz="1400" dirty="0">
                <a:latin typeface="Twinkl" pitchFamily="50" charset="0"/>
                <a:ea typeface="Tahoma" panose="020B0604030504040204" pitchFamily="34" charset="0"/>
                <a:cs typeface="Tahoma" panose="020B0604030504040204" pitchFamily="34" charset="0"/>
              </a:rPr>
              <a:t> knew that she was truly unstoppable.</a:t>
            </a:r>
            <a:br>
              <a:rPr lang="en-GB" sz="1400" dirty="0">
                <a:latin typeface="Twinkl" pitchFamily="50" charset="0"/>
                <a:ea typeface="Tahoma" panose="020B0604030504040204" pitchFamily="34" charset="0"/>
                <a:cs typeface="Tahoma" panose="020B0604030504040204" pitchFamily="34" charset="0"/>
              </a:rPr>
            </a:br>
            <a:r>
              <a:rPr lang="en-GB" sz="1400" dirty="0">
                <a:latin typeface="Twinkl" pitchFamily="50" charset="0"/>
                <a:ea typeface="Tahoma" panose="020B0604030504040204" pitchFamily="34" charset="0"/>
                <a:cs typeface="Tahoma" panose="020B0604030504040204" pitchFamily="34" charset="0"/>
              </a:rPr>
              <a:t>   </a:t>
            </a:r>
            <a:r>
              <a:rPr lang="en-GB" sz="1400" dirty="0" err="1">
                <a:latin typeface="Twinkl" pitchFamily="50" charset="0"/>
                <a:ea typeface="Tahoma" panose="020B0604030504040204" pitchFamily="34" charset="0"/>
                <a:cs typeface="Tahoma" panose="020B0604030504040204" pitchFamily="34" charset="0"/>
              </a:rPr>
              <a:t>Catanna</a:t>
            </a:r>
            <a:r>
              <a:rPr lang="en-GB" sz="1400" dirty="0">
                <a:latin typeface="Twinkl" pitchFamily="50" charset="0"/>
                <a:ea typeface="Tahoma" panose="020B0604030504040204" pitchFamily="34" charset="0"/>
                <a:cs typeface="Tahoma" panose="020B0604030504040204" pitchFamily="34" charset="0"/>
              </a:rPr>
              <a:t> wanted to equip her guild with fire opal weapons.</a:t>
            </a:r>
            <a:br>
              <a:rPr lang="en-GB" sz="1400" dirty="0">
                <a:latin typeface="Twinkl" pitchFamily="50" charset="0"/>
                <a:ea typeface="Tahoma" panose="020B0604030504040204" pitchFamily="34" charset="0"/>
                <a:cs typeface="Tahoma" panose="020B0604030504040204" pitchFamily="34" charset="0"/>
              </a:rPr>
            </a:br>
            <a:r>
              <a:rPr lang="en-GB" sz="1400" dirty="0">
                <a:latin typeface="Twinkl" pitchFamily="50" charset="0"/>
                <a:ea typeface="Tahoma" panose="020B0604030504040204" pitchFamily="34" charset="0"/>
                <a:cs typeface="Tahoma" panose="020B0604030504040204" pitchFamily="34" charset="0"/>
              </a:rPr>
              <a:t>   </a:t>
            </a:r>
            <a:r>
              <a:rPr lang="en-GB" sz="1400" dirty="0" err="1">
                <a:latin typeface="Twinkl" pitchFamily="50" charset="0"/>
                <a:ea typeface="Tahoma" panose="020B0604030504040204" pitchFamily="34" charset="0"/>
                <a:cs typeface="Tahoma" panose="020B0604030504040204" pitchFamily="34" charset="0"/>
              </a:rPr>
              <a:t>Catanna</a:t>
            </a:r>
            <a:r>
              <a:rPr lang="en-GB" sz="1400" dirty="0">
                <a:latin typeface="Twinkl" pitchFamily="50" charset="0"/>
                <a:ea typeface="Tahoma" panose="020B0604030504040204" pitchFamily="34" charset="0"/>
                <a:cs typeface="Tahoma" panose="020B0604030504040204" pitchFamily="34" charset="0"/>
              </a:rPr>
              <a:t> had found topaz gems on her last raid.</a:t>
            </a:r>
            <a:br>
              <a:rPr lang="en-GB" sz="1400" dirty="0">
                <a:latin typeface="Twinkl" pitchFamily="50" charset="0"/>
                <a:ea typeface="Tahoma" panose="020B0604030504040204" pitchFamily="34" charset="0"/>
                <a:cs typeface="Tahoma" panose="020B0604030504040204" pitchFamily="34" charset="0"/>
              </a:rPr>
            </a:br>
            <a:r>
              <a:rPr lang="en-GB" sz="1400" dirty="0">
                <a:latin typeface="Twinkl" pitchFamily="50" charset="0"/>
                <a:ea typeface="Tahoma" panose="020B0604030504040204" pitchFamily="34" charset="0"/>
                <a:cs typeface="Tahoma" panose="020B0604030504040204" pitchFamily="34" charset="0"/>
              </a:rPr>
              <a:t>   </a:t>
            </a:r>
            <a:r>
              <a:rPr lang="en-GB" sz="1400" dirty="0" err="1">
                <a:latin typeface="Twinkl" pitchFamily="50" charset="0"/>
                <a:ea typeface="Tahoma" panose="020B0604030504040204" pitchFamily="34" charset="0"/>
                <a:cs typeface="Tahoma" panose="020B0604030504040204" pitchFamily="34" charset="0"/>
              </a:rPr>
              <a:t>Catanna</a:t>
            </a:r>
            <a:r>
              <a:rPr lang="en-GB" sz="1400" dirty="0">
                <a:latin typeface="Twinkl" pitchFamily="50" charset="0"/>
                <a:ea typeface="Tahoma" panose="020B0604030504040204" pitchFamily="34" charset="0"/>
                <a:cs typeface="Tahoma" panose="020B0604030504040204" pitchFamily="34" charset="0"/>
              </a:rPr>
              <a:t> was the leader of the </a:t>
            </a:r>
            <a:r>
              <a:rPr lang="en-GB" sz="1400" dirty="0" err="1">
                <a:latin typeface="Twinkl" pitchFamily="50" charset="0"/>
                <a:ea typeface="Tahoma" panose="020B0604030504040204" pitchFamily="34" charset="0"/>
                <a:cs typeface="Tahoma" panose="020B0604030504040204" pitchFamily="34" charset="0"/>
              </a:rPr>
              <a:t>Brittlestar</a:t>
            </a:r>
            <a:r>
              <a:rPr lang="en-GB" sz="1400" dirty="0">
                <a:latin typeface="Twinkl" pitchFamily="50" charset="0"/>
                <a:ea typeface="Tahoma" panose="020B0604030504040204" pitchFamily="34" charset="0"/>
                <a:cs typeface="Tahoma" panose="020B0604030504040204" pitchFamily="34" charset="0"/>
              </a:rPr>
              <a:t> guild.</a:t>
            </a:r>
          </a:p>
        </p:txBody>
      </p:sp>
      <p:sp>
        <p:nvSpPr>
          <p:cNvPr id="17" name="Content Placeholder 2">
            <a:extLst>
              <a:ext uri="{FF2B5EF4-FFF2-40B4-BE49-F238E27FC236}">
                <a16:creationId xmlns:a16="http://schemas.microsoft.com/office/drawing/2014/main" id="{2C253940-8B7D-4F9F-B8CD-1014061D066D}"/>
              </a:ext>
            </a:extLst>
          </p:cNvPr>
          <p:cNvSpPr txBox="1">
            <a:spLocks/>
          </p:cNvSpPr>
          <p:nvPr/>
        </p:nvSpPr>
        <p:spPr>
          <a:xfrm>
            <a:off x="1551799" y="5297690"/>
            <a:ext cx="5928205" cy="373979"/>
          </a:xfrm>
          <a:prstGeom prst="rect">
            <a:avLst/>
          </a:prstGeom>
          <a:noFill/>
          <a:ln w="38100">
            <a:solidFill>
              <a:srgbClr val="FFC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endParaRPr lang="en-GB" sz="500" dirty="0">
              <a:latin typeface="Twinkl" pitchFamily="50" charset="0"/>
            </a:endParaRPr>
          </a:p>
          <a:p>
            <a:pPr marL="0" indent="0" algn="ctr">
              <a:spcBef>
                <a:spcPts val="0"/>
              </a:spcBef>
              <a:buNone/>
            </a:pPr>
            <a:r>
              <a:rPr lang="en-GB" sz="1400" dirty="0">
                <a:latin typeface="Twinkl" pitchFamily="50" charset="0"/>
              </a:rPr>
              <a:t>Sum up what </a:t>
            </a:r>
            <a:r>
              <a:rPr lang="en-GB" sz="1400" dirty="0" err="1">
                <a:latin typeface="Twinkl" pitchFamily="50" charset="0"/>
              </a:rPr>
              <a:t>Catanna</a:t>
            </a:r>
            <a:r>
              <a:rPr lang="en-GB" sz="1400" dirty="0">
                <a:latin typeface="Twinkl" pitchFamily="50" charset="0"/>
              </a:rPr>
              <a:t> did with the topaz gems in less than 10 words.</a:t>
            </a:r>
          </a:p>
        </p:txBody>
      </p:sp>
    </p:spTree>
    <p:extLst>
      <p:ext uri="{BB962C8B-B14F-4D97-AF65-F5344CB8AC3E}">
        <p14:creationId xmlns:p14="http://schemas.microsoft.com/office/powerpoint/2010/main" val="215640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558551"/>
            <a:ext cx="8220075" cy="994306"/>
          </a:xfrm>
        </p:spPr>
        <p:txBody>
          <a:bodyPr/>
          <a:lstStyle/>
          <a:p>
            <a:pPr algn="ctr"/>
            <a:r>
              <a:rPr lang="en-GB" sz="3600" dirty="0">
                <a:latin typeface="Twinkl" pitchFamily="50" charset="0"/>
              </a:rPr>
              <a:t>Let’s Explore </a:t>
            </a:r>
            <a:r>
              <a:rPr lang="en-GB" sz="3600" dirty="0">
                <a:solidFill>
                  <a:srgbClr val="FFC000"/>
                </a:solidFill>
                <a:latin typeface="Twinkl" pitchFamily="50" charset="0"/>
              </a:rPr>
              <a:t>Summarising Sheba </a:t>
            </a:r>
            <a:r>
              <a:rPr lang="en-GB" sz="3600" dirty="0">
                <a:latin typeface="Twinkl" pitchFamily="50" charset="0"/>
              </a:rPr>
              <a:t>Questions Together</a:t>
            </a:r>
            <a:endParaRPr lang="en-GB" sz="3400" dirty="0"/>
          </a:p>
        </p:txBody>
      </p:sp>
      <p:sp>
        <p:nvSpPr>
          <p:cNvPr id="3" name="Rectangle 2"/>
          <p:cNvSpPr/>
          <p:nvPr/>
        </p:nvSpPr>
        <p:spPr>
          <a:xfrm>
            <a:off x="518061" y="1611907"/>
            <a:ext cx="8107879" cy="646331"/>
          </a:xfrm>
          <a:prstGeom prst="rect">
            <a:avLst/>
          </a:prstGeom>
        </p:spPr>
        <p:txBody>
          <a:bodyPr wrap="square">
            <a:spAutoFit/>
          </a:bodyPr>
          <a:lstStyle/>
          <a:p>
            <a:pPr algn="ctr"/>
            <a:r>
              <a:rPr lang="en-GB" dirty="0">
                <a:latin typeface="Twinkl" pitchFamily="50" charset="0"/>
              </a:rPr>
              <a:t>Read the extract on the next slide from Raider’s Peril and answer the questions as a class. </a:t>
            </a:r>
          </a:p>
        </p:txBody>
      </p:sp>
      <p:sp>
        <p:nvSpPr>
          <p:cNvPr id="18" name="Content Placeholder 2">
            <a:extLst>
              <a:ext uri="{FF2B5EF4-FFF2-40B4-BE49-F238E27FC236}">
                <a16:creationId xmlns:a16="http://schemas.microsoft.com/office/drawing/2014/main" id="{373C12F3-7366-4B27-8305-969636C001EB}"/>
              </a:ext>
            </a:extLst>
          </p:cNvPr>
          <p:cNvSpPr txBox="1">
            <a:spLocks/>
          </p:cNvSpPr>
          <p:nvPr/>
        </p:nvSpPr>
        <p:spPr>
          <a:xfrm>
            <a:off x="1607897" y="2360205"/>
            <a:ext cx="5928205" cy="2583713"/>
          </a:xfrm>
          <a:prstGeom prst="rect">
            <a:avLst/>
          </a:prstGeom>
          <a:noFill/>
          <a:ln w="38100">
            <a:solidFill>
              <a:srgbClr val="FFC000"/>
            </a:solidFill>
          </a:ln>
        </p:spPr>
        <p:txBody>
          <a:bodyPr vert="horz" lIns="180000" tIns="180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latin typeface="Twinkl" pitchFamily="50" charset="0"/>
              </a:rPr>
              <a:t>Number the following events 1-5 to show the order in which they  appear in the text. The first one has been done for you. </a:t>
            </a:r>
          </a:p>
          <a:p>
            <a:pPr marL="0" indent="0">
              <a:buNone/>
            </a:pPr>
            <a:endParaRPr lang="en-GB" sz="1500" dirty="0">
              <a:latin typeface="Twinkl" pitchFamily="50" charset="0"/>
            </a:endParaRPr>
          </a:p>
        </p:txBody>
      </p:sp>
      <p:graphicFrame>
        <p:nvGraphicFramePr>
          <p:cNvPr id="19" name="Table 18">
            <a:extLst>
              <a:ext uri="{FF2B5EF4-FFF2-40B4-BE49-F238E27FC236}">
                <a16:creationId xmlns:a16="http://schemas.microsoft.com/office/drawing/2014/main" id="{D613EFC3-B7BC-49C2-8A3E-8A35D5C7B09B}"/>
              </a:ext>
            </a:extLst>
          </p:cNvPr>
          <p:cNvGraphicFramePr>
            <a:graphicFrameLocks noGrp="1"/>
          </p:cNvGraphicFramePr>
          <p:nvPr>
            <p:extLst>
              <p:ext uri="{D42A27DB-BD31-4B8C-83A1-F6EECF244321}">
                <p14:modId xmlns:p14="http://schemas.microsoft.com/office/powerpoint/2010/main" val="2375313309"/>
              </p:ext>
            </p:extLst>
          </p:nvPr>
        </p:nvGraphicFramePr>
        <p:xfrm>
          <a:off x="1711842" y="2932137"/>
          <a:ext cx="5624622" cy="1560991"/>
        </p:xfrm>
        <a:graphic>
          <a:graphicData uri="http://schemas.openxmlformats.org/drawingml/2006/table">
            <a:tbl>
              <a:tblPr firstRow="1" bandRow="1">
                <a:tableStyleId>{5C22544A-7EE6-4342-B048-85BDC9FD1C3A}</a:tableStyleId>
              </a:tblPr>
              <a:tblGrid>
                <a:gridCol w="4939577">
                  <a:extLst>
                    <a:ext uri="{9D8B030D-6E8A-4147-A177-3AD203B41FA5}">
                      <a16:colId xmlns:a16="http://schemas.microsoft.com/office/drawing/2014/main" val="3168109098"/>
                    </a:ext>
                  </a:extLst>
                </a:gridCol>
                <a:gridCol w="257308">
                  <a:extLst>
                    <a:ext uri="{9D8B030D-6E8A-4147-A177-3AD203B41FA5}">
                      <a16:colId xmlns:a16="http://schemas.microsoft.com/office/drawing/2014/main" val="159242712"/>
                    </a:ext>
                  </a:extLst>
                </a:gridCol>
                <a:gridCol w="427737">
                  <a:extLst>
                    <a:ext uri="{9D8B030D-6E8A-4147-A177-3AD203B41FA5}">
                      <a16:colId xmlns:a16="http://schemas.microsoft.com/office/drawing/2014/main" val="3215648613"/>
                    </a:ext>
                  </a:extLst>
                </a:gridCol>
              </a:tblGrid>
              <a:tr h="252831">
                <a:tc>
                  <a:txBody>
                    <a:bodyPr/>
                    <a:lstStyle/>
                    <a:p>
                      <a:r>
                        <a:rPr lang="en-US" sz="1400" b="0" dirty="0">
                          <a:solidFill>
                            <a:schemeClr val="tx1"/>
                          </a:solidFill>
                          <a:latin typeface="Twinkl" pitchFamily="50" charset="0"/>
                        </a:rPr>
                        <a:t>The workstation was covered with instruments.</a:t>
                      </a:r>
                      <a:endParaRPr lang="en-GB" sz="1400" b="0" dirty="0">
                        <a:solidFill>
                          <a:schemeClr val="tx1"/>
                        </a:solidFill>
                        <a:latin typeface="Twinkl" pitchFamily="50"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2447327"/>
                  </a:ext>
                </a:extLst>
              </a:tr>
              <a:tr h="252831">
                <a:tc>
                  <a:txBody>
                    <a:bodyPr/>
                    <a:lstStyle/>
                    <a:p>
                      <a:r>
                        <a:rPr lang="en-US" sz="1400" b="0" dirty="0">
                          <a:solidFill>
                            <a:schemeClr val="tx1"/>
                          </a:solidFill>
                          <a:latin typeface="Twinkl" pitchFamily="50" charset="0"/>
                        </a:rPr>
                        <a:t>Diamond, sunstone and fire opal are rarer than topaz.</a:t>
                      </a:r>
                      <a:endParaRPr lang="en-GB" sz="1400" b="0" dirty="0">
                        <a:solidFill>
                          <a:schemeClr val="tx1"/>
                        </a:solidFill>
                        <a:latin typeface="Twinkl" pitchFamily="50"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559782"/>
                  </a:ext>
                </a:extLst>
              </a:tr>
              <a:tr h="252831">
                <a:tc>
                  <a:txBody>
                    <a:bodyPr/>
                    <a:lstStyle/>
                    <a:p>
                      <a:r>
                        <a:rPr lang="en-US" sz="1400" b="0" dirty="0">
                          <a:solidFill>
                            <a:schemeClr val="tx1"/>
                          </a:solidFill>
                          <a:latin typeface="Twinkl" pitchFamily="50" charset="0"/>
                        </a:rPr>
                        <a:t>The quartz spear glinted on the workstation. </a:t>
                      </a:r>
                      <a:endParaRPr lang="en-GB" sz="1400" b="0" dirty="0">
                        <a:solidFill>
                          <a:schemeClr val="tx1"/>
                        </a:solidFill>
                        <a:latin typeface="Twinkl" pitchFamily="50"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b="1" dirty="0">
                          <a:solidFill>
                            <a:schemeClr val="tx1"/>
                          </a:solidFill>
                          <a:latin typeface="Twinkl" pitchFamily="50"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339737"/>
                  </a:ext>
                </a:extLst>
              </a:tr>
              <a:tr h="252831">
                <a:tc>
                  <a:txBody>
                    <a:bodyPr/>
                    <a:lstStyle/>
                    <a:p>
                      <a:r>
                        <a:rPr lang="en-US" sz="1400" b="0" dirty="0">
                          <a:solidFill>
                            <a:schemeClr val="tx1"/>
                          </a:solidFill>
                          <a:latin typeface="Twinkl" pitchFamily="50" charset="0"/>
                        </a:rPr>
                        <a:t>Fire opal weapons are revered across the White Desert.</a:t>
                      </a:r>
                      <a:endParaRPr lang="en-GB" sz="1400" b="0" dirty="0">
                        <a:solidFill>
                          <a:schemeClr val="tx1"/>
                        </a:solidFill>
                        <a:latin typeface="Twinkl" pitchFamily="50"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111094"/>
                  </a:ext>
                </a:extLst>
              </a:tr>
              <a:tr h="341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err="1">
                          <a:solidFill>
                            <a:schemeClr val="tx1"/>
                          </a:solidFill>
                          <a:latin typeface="Twinkl" pitchFamily="50" charset="0"/>
                        </a:rPr>
                        <a:t>Catanna</a:t>
                      </a:r>
                      <a:r>
                        <a:rPr lang="en-US" sz="1400" b="0" dirty="0">
                          <a:solidFill>
                            <a:schemeClr val="tx1"/>
                          </a:solidFill>
                          <a:latin typeface="Twinkl" pitchFamily="50" charset="0"/>
                        </a:rPr>
                        <a:t> had found the gems on her last raid.</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200" b="0" dirty="0">
                        <a:solidFill>
                          <a:schemeClr val="tx1"/>
                        </a:solidFill>
                        <a:latin typeface="Twinkl"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5374653"/>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52" y="4394989"/>
            <a:ext cx="1585028" cy="1913860"/>
          </a:xfrm>
          <a:prstGeom prst="rect">
            <a:avLst/>
          </a:prstGeom>
        </p:spPr>
      </p:pic>
    </p:spTree>
    <p:extLst>
      <p:ext uri="{BB962C8B-B14F-4D97-AF65-F5344CB8AC3E}">
        <p14:creationId xmlns:p14="http://schemas.microsoft.com/office/powerpoint/2010/main" val="198819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53" y="0"/>
            <a:ext cx="8937693" cy="6858000"/>
          </a:xfrm>
          <a:prstGeom prst="rect">
            <a:avLst/>
          </a:prstGeom>
        </p:spPr>
      </p:pic>
      <p:grpSp>
        <p:nvGrpSpPr>
          <p:cNvPr id="4" name="Group 3"/>
          <p:cNvGrpSpPr/>
          <p:nvPr/>
        </p:nvGrpSpPr>
        <p:grpSpPr>
          <a:xfrm>
            <a:off x="7836192" y="6172224"/>
            <a:ext cx="1111545" cy="563841"/>
            <a:chOff x="457196" y="468005"/>
            <a:chExt cx="1111545" cy="563841"/>
          </a:xfrm>
        </p:grpSpPr>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6" name="TextBox 5">
              <a:hlinkClick r:id="rId3"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Tree>
    <p:extLst>
      <p:ext uri="{BB962C8B-B14F-4D97-AF65-F5344CB8AC3E}">
        <p14:creationId xmlns:p14="http://schemas.microsoft.com/office/powerpoint/2010/main" val="323853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p:cNvSpPr>
            <a:spLocks noGrp="1"/>
          </p:cNvSpPr>
          <p:nvPr>
            <p:ph type="title"/>
          </p:nvPr>
        </p:nvSpPr>
        <p:spPr>
          <a:xfrm>
            <a:off x="461962" y="473172"/>
            <a:ext cx="8220075" cy="994306"/>
          </a:xfrm>
        </p:spPr>
        <p:txBody>
          <a:bodyPr/>
          <a:lstStyle/>
          <a:p>
            <a:pPr algn="ctr"/>
            <a:r>
              <a:rPr lang="en-GB" sz="3600" dirty="0">
                <a:latin typeface="Twinkl" pitchFamily="50" charset="0"/>
              </a:rPr>
              <a:t>Summing Up </a:t>
            </a:r>
            <a:r>
              <a:rPr lang="en-GB" sz="3600" dirty="0">
                <a:solidFill>
                  <a:srgbClr val="FFC000"/>
                </a:solidFill>
                <a:latin typeface="Twinkl" pitchFamily="50" charset="0"/>
              </a:rPr>
              <a:t>Summarising Sheba</a:t>
            </a:r>
            <a:endParaRPr lang="en-GB" sz="3400" dirty="0"/>
          </a:p>
        </p:txBody>
      </p:sp>
      <p:sp>
        <p:nvSpPr>
          <p:cNvPr id="10" name="Content Placeholder 2">
            <a:extLst>
              <a:ext uri="{FF2B5EF4-FFF2-40B4-BE49-F238E27FC236}">
                <a16:creationId xmlns:a16="http://schemas.microsoft.com/office/drawing/2014/main" id="{2BD89DE5-B43D-46F0-BCD1-987B26D98798}"/>
              </a:ext>
            </a:extLst>
          </p:cNvPr>
          <p:cNvSpPr txBox="1">
            <a:spLocks/>
          </p:cNvSpPr>
          <p:nvPr/>
        </p:nvSpPr>
        <p:spPr>
          <a:xfrm>
            <a:off x="869274" y="1442592"/>
            <a:ext cx="7405450" cy="715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latin typeface="Twinkl" pitchFamily="50" charset="0"/>
              </a:rPr>
              <a:t>Prove your understanding of what Summarising Sheba does by answering the following questions:</a:t>
            </a:r>
          </a:p>
        </p:txBody>
      </p:sp>
      <p:sp>
        <p:nvSpPr>
          <p:cNvPr id="11" name="Content Placeholder 2">
            <a:extLst>
              <a:ext uri="{FF2B5EF4-FFF2-40B4-BE49-F238E27FC236}">
                <a16:creationId xmlns:a16="http://schemas.microsoft.com/office/drawing/2014/main" id="{61FE79B5-66D8-4318-9036-3D54F9B76400}"/>
              </a:ext>
            </a:extLst>
          </p:cNvPr>
          <p:cNvSpPr txBox="1">
            <a:spLocks/>
          </p:cNvSpPr>
          <p:nvPr/>
        </p:nvSpPr>
        <p:spPr>
          <a:xfrm>
            <a:off x="461963" y="2436897"/>
            <a:ext cx="8192258"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winkl" pitchFamily="50" charset="0"/>
              </a:rPr>
              <a:t>What does Summarising Sheba help you to do?</a:t>
            </a:r>
          </a:p>
        </p:txBody>
      </p:sp>
      <p:sp>
        <p:nvSpPr>
          <p:cNvPr id="12" name="Content Placeholder 2">
            <a:extLst>
              <a:ext uri="{FF2B5EF4-FFF2-40B4-BE49-F238E27FC236}">
                <a16:creationId xmlns:a16="http://schemas.microsoft.com/office/drawing/2014/main" id="{AFB19929-23A3-481E-A7ED-E885C4376BEC}"/>
              </a:ext>
            </a:extLst>
          </p:cNvPr>
          <p:cNvSpPr txBox="1">
            <a:spLocks/>
          </p:cNvSpPr>
          <p:nvPr/>
        </p:nvSpPr>
        <p:spPr>
          <a:xfrm>
            <a:off x="461962" y="3154896"/>
            <a:ext cx="8192257"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winkl" pitchFamily="50" charset="0"/>
              </a:rPr>
              <a:t>What sort of question might Summarising Sheba ask?</a:t>
            </a:r>
          </a:p>
        </p:txBody>
      </p:sp>
      <p:sp>
        <p:nvSpPr>
          <p:cNvPr id="13" name="Content Placeholder 2">
            <a:extLst>
              <a:ext uri="{FF2B5EF4-FFF2-40B4-BE49-F238E27FC236}">
                <a16:creationId xmlns:a16="http://schemas.microsoft.com/office/drawing/2014/main" id="{DE8B5852-4BB5-407D-B3F4-B6BD9CCCC859}"/>
              </a:ext>
            </a:extLst>
          </p:cNvPr>
          <p:cNvSpPr txBox="1">
            <a:spLocks/>
          </p:cNvSpPr>
          <p:nvPr/>
        </p:nvSpPr>
        <p:spPr>
          <a:xfrm>
            <a:off x="461962" y="3860648"/>
            <a:ext cx="8192257" cy="533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Twinkl" pitchFamily="50" charset="0"/>
              </a:rPr>
              <a:t>How can you make sure you get full marks</a:t>
            </a:r>
            <a:br>
              <a:rPr lang="en-GB" sz="2000" dirty="0">
                <a:latin typeface="Twinkl" pitchFamily="50" charset="0"/>
              </a:rPr>
            </a:br>
            <a:r>
              <a:rPr lang="en-GB" sz="2000" dirty="0">
                <a:latin typeface="Twinkl" pitchFamily="50" charset="0"/>
              </a:rPr>
              <a:t>on Summarising Sheba questions?</a:t>
            </a:r>
          </a:p>
        </p:txBody>
      </p:sp>
      <p:sp>
        <p:nvSpPr>
          <p:cNvPr id="6" name="Oval 5"/>
          <p:cNvSpPr/>
          <p:nvPr/>
        </p:nvSpPr>
        <p:spPr>
          <a:xfrm>
            <a:off x="720985" y="4201010"/>
            <a:ext cx="1833761" cy="1933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554" y="4222150"/>
            <a:ext cx="1716263" cy="2072321"/>
          </a:xfrm>
          <a:prstGeom prst="rect">
            <a:avLst/>
          </a:prstGeom>
        </p:spPr>
      </p:pic>
    </p:spTree>
    <p:extLst>
      <p:ext uri="{BB962C8B-B14F-4D97-AF65-F5344CB8AC3E}">
        <p14:creationId xmlns:p14="http://schemas.microsoft.com/office/powerpoint/2010/main" val="27932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What Does </a:t>
            </a:r>
            <a:r>
              <a:rPr lang="en-GB" sz="3600" dirty="0">
                <a:solidFill>
                  <a:srgbClr val="FFC000"/>
                </a:solidFill>
                <a:latin typeface="Twinkl" pitchFamily="50" charset="0"/>
              </a:rPr>
              <a:t>Summarising Sheba </a:t>
            </a:r>
            <a:r>
              <a:rPr lang="en-GB" sz="3600" dirty="0">
                <a:latin typeface="Twinkl" pitchFamily="50" charset="0"/>
              </a:rPr>
              <a:t>Do?</a:t>
            </a:r>
            <a:endParaRPr lang="en-GB" sz="3600" dirty="0"/>
          </a:p>
        </p:txBody>
      </p:sp>
      <p:sp>
        <p:nvSpPr>
          <p:cNvPr id="5" name="Rectangle 4"/>
          <p:cNvSpPr/>
          <p:nvPr/>
        </p:nvSpPr>
        <p:spPr>
          <a:xfrm>
            <a:off x="755650" y="1337778"/>
            <a:ext cx="7632700" cy="422405"/>
          </a:xfrm>
          <a:prstGeom prst="rect">
            <a:avLst/>
          </a:prstGeom>
        </p:spPr>
        <p:txBody>
          <a:bodyPr wrap="square" lIns="0" tIns="72000" rIns="0" bIns="72000">
            <a:spAutoFit/>
          </a:bodyPr>
          <a:lstStyle/>
          <a:p>
            <a:pPr algn="ctr"/>
            <a:r>
              <a:rPr lang="en-GB" dirty="0">
                <a:latin typeface="Twinkl" pitchFamily="50" charset="0"/>
              </a:rPr>
              <a:t>:</a:t>
            </a:r>
          </a:p>
        </p:txBody>
      </p:sp>
      <p:sp>
        <p:nvSpPr>
          <p:cNvPr id="2" name="Rectangle 1"/>
          <p:cNvSpPr/>
          <p:nvPr/>
        </p:nvSpPr>
        <p:spPr>
          <a:xfrm>
            <a:off x="755650" y="2847368"/>
            <a:ext cx="7692064" cy="52588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endParaRPr lang="en-GB" sz="2000" b="1" dirty="0">
              <a:solidFill>
                <a:schemeClr val="tx1"/>
              </a:solidFill>
              <a:latin typeface="Twinkl" pitchFamily="50" charset="0"/>
            </a:endParaRPr>
          </a:p>
        </p:txBody>
      </p:sp>
      <p:sp>
        <p:nvSpPr>
          <p:cNvPr id="7" name="Rectangle 6"/>
          <p:cNvSpPr/>
          <p:nvPr/>
        </p:nvSpPr>
        <p:spPr>
          <a:xfrm>
            <a:off x="839625" y="2357591"/>
            <a:ext cx="7692064" cy="2031325"/>
          </a:xfrm>
          <a:prstGeom prst="rect">
            <a:avLst/>
          </a:prstGeom>
        </p:spPr>
        <p:txBody>
          <a:bodyPr wrap="square">
            <a:spAutoFit/>
          </a:bodyPr>
          <a:lstStyle/>
          <a:p>
            <a:r>
              <a:rPr lang="en-GB" dirty="0">
                <a:latin typeface="Twinkl" pitchFamily="50" charset="0"/>
              </a:rPr>
              <a:t>She is there to help you </a:t>
            </a:r>
            <a:r>
              <a:rPr lang="en-GB" b="1" dirty="0">
                <a:latin typeface="Twinkl" pitchFamily="50" charset="0"/>
              </a:rPr>
              <a:t>sum up </a:t>
            </a:r>
            <a:r>
              <a:rPr lang="en-GB" dirty="0">
                <a:latin typeface="Twinkl" pitchFamily="50" charset="0"/>
              </a:rPr>
              <a:t>what you’ve read.</a:t>
            </a:r>
          </a:p>
          <a:p>
            <a:r>
              <a:rPr lang="en-GB" dirty="0">
                <a:latin typeface="Twinkl" pitchFamily="50" charset="0"/>
              </a:rPr>
              <a:t>She helps you to do this by reading the text, </a:t>
            </a:r>
            <a:r>
              <a:rPr lang="en-GB" b="1" dirty="0">
                <a:latin typeface="Twinkl" pitchFamily="50" charset="0"/>
              </a:rPr>
              <a:t>picking out the key points </a:t>
            </a:r>
            <a:r>
              <a:rPr lang="en-GB" dirty="0">
                <a:latin typeface="Twinkl" pitchFamily="50" charset="0"/>
              </a:rPr>
              <a:t>that are really important and giving a quick rundown of the text’s</a:t>
            </a:r>
            <a:br>
              <a:rPr lang="en-GB" dirty="0">
                <a:latin typeface="Twinkl" pitchFamily="50" charset="0"/>
              </a:rPr>
            </a:br>
            <a:r>
              <a:rPr lang="en-GB" dirty="0">
                <a:latin typeface="Twinkl" pitchFamily="50" charset="0"/>
              </a:rPr>
              <a:t>main ideas.</a:t>
            </a:r>
          </a:p>
          <a:p>
            <a:r>
              <a:rPr lang="en-GB" dirty="0">
                <a:latin typeface="Twinkl" pitchFamily="50" charset="0"/>
              </a:rPr>
              <a:t>Imagine that you’ve read a book and have to message your friend about the plot – which key messages would you tell them and which would you leave out?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39860"/>
            <a:ext cx="8220075" cy="994306"/>
          </a:xfrm>
        </p:spPr>
        <p:txBody>
          <a:bodyPr/>
          <a:lstStyle/>
          <a:p>
            <a:pPr algn="ctr"/>
            <a:r>
              <a:rPr lang="en-GB" sz="3600" dirty="0">
                <a:latin typeface="Twinkl" pitchFamily="50" charset="0"/>
              </a:rPr>
              <a:t>When Have We Seen</a:t>
            </a:r>
            <a:br>
              <a:rPr lang="en-GB" sz="3600" dirty="0">
                <a:latin typeface="Twinkl" pitchFamily="50" charset="0"/>
              </a:rPr>
            </a:br>
            <a:r>
              <a:rPr lang="en-GB" sz="3600" dirty="0">
                <a:solidFill>
                  <a:srgbClr val="FFC000"/>
                </a:solidFill>
                <a:latin typeface="Twinkl" pitchFamily="50" charset="0"/>
              </a:rPr>
              <a:t>Summarising Sheba</a:t>
            </a:r>
            <a:r>
              <a:rPr lang="en-GB" sz="3600" dirty="0">
                <a:latin typeface="Twinkl" pitchFamily="50" charset="0"/>
              </a:rPr>
              <a:t>?</a:t>
            </a:r>
            <a:endParaRPr lang="en-GB" sz="3600" dirty="0"/>
          </a:p>
        </p:txBody>
      </p:sp>
      <p:sp>
        <p:nvSpPr>
          <p:cNvPr id="5" name="Rectangle 4"/>
          <p:cNvSpPr/>
          <p:nvPr/>
        </p:nvSpPr>
        <p:spPr>
          <a:xfrm>
            <a:off x="755650" y="1555891"/>
            <a:ext cx="7632700" cy="699404"/>
          </a:xfrm>
          <a:prstGeom prst="rect">
            <a:avLst/>
          </a:prstGeom>
        </p:spPr>
        <p:txBody>
          <a:bodyPr wrap="square" lIns="0" tIns="72000" rIns="0" bIns="72000">
            <a:spAutoFit/>
          </a:bodyPr>
          <a:lstStyle/>
          <a:p>
            <a:pPr algn="ctr"/>
            <a:r>
              <a:rPr lang="en-GB" dirty="0">
                <a:latin typeface="Twinkl" pitchFamily="50" charset="0"/>
              </a:rPr>
              <a:t> Here are some examples of questions that Summarising Sheba can help with:</a:t>
            </a:r>
          </a:p>
        </p:txBody>
      </p:sp>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347" y="2277020"/>
            <a:ext cx="3656366" cy="1860518"/>
          </a:xfrm>
          <a:prstGeom prst="rect">
            <a:avLst/>
          </a:prstGeom>
          <a:ln w="28575">
            <a:solidFill>
              <a:schemeClr val="accent3"/>
            </a:solidFill>
          </a:ln>
        </p:spPr>
      </p:pic>
      <p:pic>
        <p:nvPicPr>
          <p:cNvPr id="3" name="Picture 2">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288" y="4610928"/>
            <a:ext cx="3206097" cy="1498021"/>
          </a:xfrm>
          <a:prstGeom prst="rect">
            <a:avLst/>
          </a:prstGeom>
          <a:ln w="28575">
            <a:solidFill>
              <a:schemeClr val="accent3"/>
            </a:solidFill>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289" y="2277020"/>
            <a:ext cx="3206097" cy="2249353"/>
          </a:xfrm>
          <a:prstGeom prst="rect">
            <a:avLst/>
          </a:prstGeom>
          <a:ln w="28575">
            <a:solidFill>
              <a:schemeClr val="accent3"/>
            </a:solidFill>
          </a:ln>
        </p:spPr>
      </p:pic>
      <p:pic>
        <p:nvPicPr>
          <p:cNvPr id="6" name="Picture 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t="4204"/>
          <a:stretch/>
        </p:blipFill>
        <p:spPr>
          <a:xfrm>
            <a:off x="4412347" y="4236440"/>
            <a:ext cx="3656366" cy="1872509"/>
          </a:xfrm>
          <a:prstGeom prst="rect">
            <a:avLst/>
          </a:prstGeom>
          <a:ln w="28575">
            <a:solidFill>
              <a:schemeClr val="accent3"/>
            </a:solidFill>
          </a:ln>
        </p:spPr>
      </p:pic>
    </p:spTree>
    <p:extLst>
      <p:ext uri="{BB962C8B-B14F-4D97-AF65-F5344CB8AC3E}">
        <p14:creationId xmlns:p14="http://schemas.microsoft.com/office/powerpoint/2010/main" val="38913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39860"/>
            <a:ext cx="8220075" cy="994306"/>
          </a:xfrm>
        </p:spPr>
        <p:txBody>
          <a:bodyPr/>
          <a:lstStyle/>
          <a:p>
            <a:pPr algn="ctr"/>
            <a:r>
              <a:rPr lang="en-GB" sz="3600" dirty="0">
                <a:latin typeface="Twinkl" pitchFamily="50" charset="0"/>
              </a:rPr>
              <a:t>The ‘</a:t>
            </a:r>
            <a:r>
              <a:rPr lang="en-GB" sz="3600" dirty="0">
                <a:solidFill>
                  <a:srgbClr val="FFC000"/>
                </a:solidFill>
                <a:latin typeface="Twinkl" pitchFamily="50" charset="0"/>
              </a:rPr>
              <a:t>Number It</a:t>
            </a:r>
            <a:r>
              <a:rPr lang="en-GB" sz="3600" dirty="0">
                <a:latin typeface="Twinkl" pitchFamily="50" charset="0"/>
              </a:rPr>
              <a:t>’ Questions</a:t>
            </a:r>
            <a:endParaRPr lang="en-GB" sz="36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grpSp>
        <p:nvGrpSpPr>
          <p:cNvPr id="15" name="Group 14"/>
          <p:cNvGrpSpPr/>
          <p:nvPr/>
        </p:nvGrpSpPr>
        <p:grpSpPr>
          <a:xfrm>
            <a:off x="623642" y="1600854"/>
            <a:ext cx="7896716" cy="2412479"/>
            <a:chOff x="615253" y="1709472"/>
            <a:chExt cx="7896716" cy="241247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53" y="1709472"/>
              <a:ext cx="3438608" cy="2412479"/>
            </a:xfrm>
            <a:prstGeom prst="rect">
              <a:avLst/>
            </a:prstGeom>
            <a:ln w="28575">
              <a:solidFill>
                <a:schemeClr val="accent3"/>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109" y="1709472"/>
              <a:ext cx="4175860" cy="2412479"/>
            </a:xfrm>
            <a:prstGeom prst="rect">
              <a:avLst/>
            </a:prstGeom>
            <a:ln w="28575">
              <a:solidFill>
                <a:schemeClr val="accent3"/>
              </a:solidFill>
            </a:ln>
          </p:spPr>
        </p:pic>
      </p:grpSp>
      <p:sp>
        <p:nvSpPr>
          <p:cNvPr id="13" name="Rectangle 12"/>
          <p:cNvSpPr/>
          <p:nvPr/>
        </p:nvSpPr>
        <p:spPr>
          <a:xfrm>
            <a:off x="1792479" y="4397577"/>
            <a:ext cx="5559043" cy="646331"/>
          </a:xfrm>
          <a:prstGeom prst="rect">
            <a:avLst/>
          </a:prstGeom>
        </p:spPr>
        <p:txBody>
          <a:bodyPr wrap="square">
            <a:spAutoFit/>
          </a:bodyPr>
          <a:lstStyle/>
          <a:p>
            <a:pPr algn="ctr"/>
            <a:r>
              <a:rPr lang="en-GB" dirty="0">
                <a:latin typeface="Twinkl" pitchFamily="50" charset="0"/>
              </a:rPr>
              <a:t>This type of question will give you multiple statements from or about the text. </a:t>
            </a:r>
          </a:p>
        </p:txBody>
      </p:sp>
      <p:sp>
        <p:nvSpPr>
          <p:cNvPr id="16" name="Rectangle 15"/>
          <p:cNvSpPr/>
          <p:nvPr/>
        </p:nvSpPr>
        <p:spPr>
          <a:xfrm>
            <a:off x="2281234" y="5184871"/>
            <a:ext cx="4572000" cy="646331"/>
          </a:xfrm>
          <a:prstGeom prst="rect">
            <a:avLst/>
          </a:prstGeom>
        </p:spPr>
        <p:txBody>
          <a:bodyPr>
            <a:spAutoFit/>
          </a:bodyPr>
          <a:lstStyle/>
          <a:p>
            <a:pPr algn="ctr"/>
            <a:r>
              <a:rPr lang="en-GB" dirty="0">
                <a:latin typeface="Twinkl" pitchFamily="50" charset="0"/>
              </a:rPr>
              <a:t>You have to </a:t>
            </a:r>
            <a:r>
              <a:rPr lang="en-GB" b="1" dirty="0">
                <a:latin typeface="Twinkl" pitchFamily="50" charset="0"/>
              </a:rPr>
              <a:t>number them </a:t>
            </a:r>
            <a:r>
              <a:rPr lang="en-GB" dirty="0">
                <a:latin typeface="Twinkl" pitchFamily="50" charset="0"/>
              </a:rPr>
              <a:t>to show the order that they appear in the text.</a:t>
            </a:r>
            <a:endParaRPr lang="en-GB" dirty="0"/>
          </a:p>
        </p:txBody>
      </p:sp>
    </p:spTree>
    <p:extLst>
      <p:ext uri="{BB962C8B-B14F-4D97-AF65-F5344CB8AC3E}">
        <p14:creationId xmlns:p14="http://schemas.microsoft.com/office/powerpoint/2010/main" val="33257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39860"/>
            <a:ext cx="8220075" cy="994306"/>
          </a:xfrm>
        </p:spPr>
        <p:txBody>
          <a:bodyPr/>
          <a:lstStyle/>
          <a:p>
            <a:pPr algn="ctr"/>
            <a:r>
              <a:rPr lang="en-GB" sz="3600" dirty="0">
                <a:latin typeface="Twinkl" pitchFamily="50" charset="0"/>
              </a:rPr>
              <a:t>The ‘</a:t>
            </a:r>
            <a:r>
              <a:rPr lang="en-GB" sz="3600" dirty="0">
                <a:solidFill>
                  <a:srgbClr val="FFC000"/>
                </a:solidFill>
                <a:latin typeface="Twinkl" pitchFamily="50" charset="0"/>
              </a:rPr>
              <a:t>New Title</a:t>
            </a:r>
            <a:r>
              <a:rPr lang="en-GB" sz="3600" dirty="0">
                <a:latin typeface="Twinkl" pitchFamily="50" charset="0"/>
              </a:rPr>
              <a:t>’ Questions</a:t>
            </a:r>
            <a:endParaRPr lang="en-GB" sz="36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
        <p:nvSpPr>
          <p:cNvPr id="13" name="Rectangle 12"/>
          <p:cNvSpPr/>
          <p:nvPr/>
        </p:nvSpPr>
        <p:spPr>
          <a:xfrm>
            <a:off x="1369501" y="4435779"/>
            <a:ext cx="6395466" cy="1754326"/>
          </a:xfrm>
          <a:prstGeom prst="rect">
            <a:avLst/>
          </a:prstGeom>
        </p:spPr>
        <p:txBody>
          <a:bodyPr wrap="square">
            <a:spAutoFit/>
          </a:bodyPr>
          <a:lstStyle/>
          <a:p>
            <a:pPr algn="ctr"/>
            <a:r>
              <a:rPr lang="en-GB" dirty="0">
                <a:latin typeface="Twinkl" pitchFamily="50" charset="0"/>
              </a:rPr>
              <a:t>This type of question will give you phrases which could be new titles for the text you have read. Based on your understanding of the text’s key points, you must choose the </a:t>
            </a:r>
            <a:r>
              <a:rPr lang="en-GB" b="1" dirty="0">
                <a:latin typeface="Twinkl" pitchFamily="50" charset="0"/>
              </a:rPr>
              <a:t>most suitable new title</a:t>
            </a:r>
            <a:r>
              <a:rPr lang="en-GB" dirty="0">
                <a:latin typeface="Twinkl" pitchFamily="50" charset="0"/>
              </a:rPr>
              <a:t>.</a:t>
            </a:r>
          </a:p>
          <a:p>
            <a:pPr algn="ctr"/>
            <a:r>
              <a:rPr lang="en-GB" dirty="0">
                <a:latin typeface="Twinkl" pitchFamily="50" charset="0"/>
              </a:rPr>
              <a:t>Sometimes, you may be asked to </a:t>
            </a:r>
            <a:r>
              <a:rPr lang="en-GB" b="1" dirty="0">
                <a:latin typeface="Twinkl" pitchFamily="50" charset="0"/>
              </a:rPr>
              <a:t>write your own </a:t>
            </a:r>
            <a:r>
              <a:rPr lang="en-GB" dirty="0">
                <a:latin typeface="Twinkl" pitchFamily="50" charset="0"/>
              </a:rPr>
              <a:t>suitable new title for the text.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113" y="1534166"/>
            <a:ext cx="5590242" cy="2611992"/>
          </a:xfrm>
          <a:prstGeom prst="rect">
            <a:avLst/>
          </a:prstGeom>
          <a:ln w="28575">
            <a:solidFill>
              <a:schemeClr val="accent3"/>
            </a:solidFill>
          </a:ln>
        </p:spPr>
      </p:pic>
    </p:spTree>
    <p:extLst>
      <p:ext uri="{BB962C8B-B14F-4D97-AF65-F5344CB8AC3E}">
        <p14:creationId xmlns:p14="http://schemas.microsoft.com/office/powerpoint/2010/main" val="6575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755092"/>
            <a:ext cx="8220075" cy="994306"/>
          </a:xfrm>
        </p:spPr>
        <p:txBody>
          <a:bodyPr/>
          <a:lstStyle/>
          <a:p>
            <a:pPr algn="ctr"/>
            <a:r>
              <a:rPr lang="en-GB" sz="3400" dirty="0">
                <a:latin typeface="Twinkl" pitchFamily="50" charset="0"/>
              </a:rPr>
              <a:t>The ‘</a:t>
            </a:r>
            <a:r>
              <a:rPr lang="en-GB" sz="3400" dirty="0">
                <a:solidFill>
                  <a:srgbClr val="FFC000"/>
                </a:solidFill>
                <a:latin typeface="Twinkl" pitchFamily="50" charset="0"/>
              </a:rPr>
              <a:t>Sum up the Message</a:t>
            </a:r>
            <a:r>
              <a:rPr lang="en-GB" sz="3400" dirty="0">
                <a:latin typeface="Twinkl" pitchFamily="50" charset="0"/>
              </a:rPr>
              <a:t>’ Questions</a:t>
            </a:r>
            <a:endParaRPr lang="en-GB" sz="34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
        <p:nvSpPr>
          <p:cNvPr id="13" name="Rectangle 12"/>
          <p:cNvSpPr/>
          <p:nvPr/>
        </p:nvSpPr>
        <p:spPr>
          <a:xfrm>
            <a:off x="1086850" y="4280381"/>
            <a:ext cx="6960767" cy="1754326"/>
          </a:xfrm>
          <a:prstGeom prst="rect">
            <a:avLst/>
          </a:prstGeom>
        </p:spPr>
        <p:txBody>
          <a:bodyPr wrap="square">
            <a:spAutoFit/>
          </a:bodyPr>
          <a:lstStyle/>
          <a:p>
            <a:pPr algn="ctr"/>
            <a:r>
              <a:rPr lang="en-GB" dirty="0">
                <a:latin typeface="Twinkl" pitchFamily="50" charset="0"/>
              </a:rPr>
              <a:t>This type of question will give you phrases which could sum up the key message of the text. Based on your understanding of the text’s key points, you must choose the </a:t>
            </a:r>
            <a:r>
              <a:rPr lang="en-GB" b="1" dirty="0">
                <a:latin typeface="Twinkl" pitchFamily="50" charset="0"/>
              </a:rPr>
              <a:t>most reasonable summary.</a:t>
            </a:r>
            <a:br>
              <a:rPr lang="en-GB" b="1" dirty="0">
                <a:latin typeface="Twinkl" pitchFamily="50" charset="0"/>
              </a:rPr>
            </a:br>
            <a:endParaRPr lang="en-GB" dirty="0">
              <a:latin typeface="Twinkl" pitchFamily="50" charset="0"/>
            </a:endParaRPr>
          </a:p>
          <a:p>
            <a:pPr algn="ctr"/>
            <a:r>
              <a:rPr lang="en-GB" dirty="0">
                <a:latin typeface="Twinkl" pitchFamily="50" charset="0"/>
              </a:rPr>
              <a:t>Sometimes, you may be asked to </a:t>
            </a:r>
            <a:r>
              <a:rPr lang="en-GB" b="1" dirty="0">
                <a:latin typeface="Twinkl" pitchFamily="50" charset="0"/>
              </a:rPr>
              <a:t>write your own </a:t>
            </a:r>
            <a:r>
              <a:rPr lang="en-GB" dirty="0">
                <a:latin typeface="Twinkl" pitchFamily="50" charset="0"/>
              </a:rPr>
              <a:t>summary of the text’s main message, moral or viewpoint.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437" y="1749398"/>
            <a:ext cx="4471594" cy="2275341"/>
          </a:xfrm>
          <a:prstGeom prst="rect">
            <a:avLst/>
          </a:prstGeom>
          <a:ln w="28575">
            <a:solidFill>
              <a:schemeClr val="accent3"/>
            </a:solidFill>
          </a:ln>
        </p:spPr>
      </p:pic>
    </p:spTree>
    <p:extLst>
      <p:ext uri="{BB962C8B-B14F-4D97-AF65-F5344CB8AC3E}">
        <p14:creationId xmlns:p14="http://schemas.microsoft.com/office/powerpoint/2010/main" val="19640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473172"/>
            <a:ext cx="8220075" cy="994306"/>
          </a:xfrm>
        </p:spPr>
        <p:txBody>
          <a:bodyPr/>
          <a:lstStyle/>
          <a:p>
            <a:pPr algn="ctr"/>
            <a:r>
              <a:rPr lang="en-GB" sz="3400" dirty="0">
                <a:latin typeface="Twinkl" pitchFamily="50" charset="0"/>
              </a:rPr>
              <a:t>The ‘</a:t>
            </a:r>
            <a:r>
              <a:rPr lang="en-GB" sz="3400" dirty="0">
                <a:solidFill>
                  <a:srgbClr val="FFC000"/>
                </a:solidFill>
                <a:latin typeface="Twinkl" pitchFamily="50" charset="0"/>
              </a:rPr>
              <a:t>True or False</a:t>
            </a:r>
            <a:r>
              <a:rPr lang="en-GB" sz="3400" dirty="0">
                <a:latin typeface="Twinkl" pitchFamily="50" charset="0"/>
              </a:rPr>
              <a:t>’ Questions</a:t>
            </a:r>
            <a:endParaRPr lang="en-GB" sz="34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
        <p:nvSpPr>
          <p:cNvPr id="13" name="Rectangle 12"/>
          <p:cNvSpPr/>
          <p:nvPr/>
        </p:nvSpPr>
        <p:spPr>
          <a:xfrm>
            <a:off x="1625605" y="4447645"/>
            <a:ext cx="5892790" cy="923330"/>
          </a:xfrm>
          <a:prstGeom prst="rect">
            <a:avLst/>
          </a:prstGeom>
        </p:spPr>
        <p:txBody>
          <a:bodyPr wrap="square">
            <a:spAutoFit/>
          </a:bodyPr>
          <a:lstStyle/>
          <a:p>
            <a:pPr algn="ctr"/>
            <a:r>
              <a:rPr lang="en-GB" dirty="0">
                <a:latin typeface="Twinkl" pitchFamily="50" charset="0"/>
              </a:rPr>
              <a:t>This type of question will give you four different sentences which summarise what you have read. </a:t>
            </a:r>
            <a:br>
              <a:rPr lang="en-GB" dirty="0">
                <a:latin typeface="Twinkl" pitchFamily="50" charset="0"/>
              </a:rPr>
            </a:br>
            <a:r>
              <a:rPr lang="en-GB" dirty="0">
                <a:latin typeface="Twinkl" pitchFamily="50" charset="0"/>
              </a:rPr>
              <a:t>It will ask you to </a:t>
            </a:r>
            <a:r>
              <a:rPr lang="en-GB" b="1" dirty="0">
                <a:latin typeface="Twinkl" pitchFamily="50" charset="0"/>
              </a:rPr>
              <a:t>tick</a:t>
            </a:r>
            <a:r>
              <a:rPr lang="en-GB" dirty="0">
                <a:latin typeface="Twinkl" pitchFamily="50" charset="0"/>
              </a:rPr>
              <a:t> whether they are </a:t>
            </a:r>
            <a:r>
              <a:rPr lang="en-GB" b="1" dirty="0">
                <a:latin typeface="Twinkl" pitchFamily="50" charset="0"/>
              </a:rPr>
              <a:t>true or false</a:t>
            </a:r>
            <a:r>
              <a:rPr lang="en-GB" dirty="0">
                <a:latin typeface="Twinkl" pitchFamily="50" charset="0"/>
              </a:rPr>
              <a:t>. </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204"/>
          <a:stretch/>
        </p:blipFill>
        <p:spPr>
          <a:xfrm>
            <a:off x="2014643" y="1647881"/>
            <a:ext cx="5114711" cy="2619361"/>
          </a:xfrm>
          <a:prstGeom prst="rect">
            <a:avLst/>
          </a:prstGeom>
          <a:ln w="28575">
            <a:solidFill>
              <a:schemeClr val="accent3"/>
            </a:solidFill>
          </a:ln>
        </p:spPr>
      </p:pic>
      <p:sp>
        <p:nvSpPr>
          <p:cNvPr id="2" name="Rectangle 1"/>
          <p:cNvSpPr/>
          <p:nvPr/>
        </p:nvSpPr>
        <p:spPr>
          <a:xfrm>
            <a:off x="1832993" y="5551378"/>
            <a:ext cx="5478010" cy="646331"/>
          </a:xfrm>
          <a:prstGeom prst="rect">
            <a:avLst/>
          </a:prstGeom>
        </p:spPr>
        <p:txBody>
          <a:bodyPr wrap="square">
            <a:spAutoFit/>
          </a:bodyPr>
          <a:lstStyle/>
          <a:p>
            <a:pPr algn="ctr"/>
            <a:r>
              <a:rPr lang="en-GB" b="1" dirty="0">
                <a:latin typeface="Twinkl" pitchFamily="50" charset="0"/>
              </a:rPr>
              <a:t>Be careful: </a:t>
            </a:r>
            <a:r>
              <a:rPr lang="en-GB" dirty="0">
                <a:latin typeface="Twinkl" pitchFamily="50" charset="0"/>
              </a:rPr>
              <a:t>the false sentences are purposely close to real things which happen within the text.</a:t>
            </a:r>
            <a:endParaRPr lang="en-GB" dirty="0"/>
          </a:p>
        </p:txBody>
      </p:sp>
    </p:spTree>
    <p:extLst>
      <p:ext uri="{BB962C8B-B14F-4D97-AF65-F5344CB8AC3E}">
        <p14:creationId xmlns:p14="http://schemas.microsoft.com/office/powerpoint/2010/main" val="410033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755092"/>
            <a:ext cx="8220075" cy="994306"/>
          </a:xfrm>
        </p:spPr>
        <p:txBody>
          <a:bodyPr/>
          <a:lstStyle/>
          <a:p>
            <a:pPr algn="ctr"/>
            <a:r>
              <a:rPr lang="en-GB" sz="3400" dirty="0">
                <a:latin typeface="Twinkl" pitchFamily="50" charset="0"/>
              </a:rPr>
              <a:t>What Might </a:t>
            </a:r>
            <a:r>
              <a:rPr lang="en-GB" sz="3400" dirty="0">
                <a:solidFill>
                  <a:srgbClr val="FFC000"/>
                </a:solidFill>
                <a:latin typeface="Twinkl" pitchFamily="50" charset="0"/>
              </a:rPr>
              <a:t>Summarising Sheba </a:t>
            </a:r>
            <a:r>
              <a:rPr lang="en-GB" sz="3400" dirty="0">
                <a:latin typeface="Twinkl" pitchFamily="50" charset="0"/>
              </a:rPr>
              <a:t>Ask?</a:t>
            </a:r>
            <a:endParaRPr lang="en-GB" sz="3400" dirty="0"/>
          </a:p>
        </p:txBody>
      </p:sp>
      <p:grpSp>
        <p:nvGrpSpPr>
          <p:cNvPr id="9" name="Group 8"/>
          <p:cNvGrpSpPr/>
          <p:nvPr/>
        </p:nvGrpSpPr>
        <p:grpSpPr>
          <a:xfrm>
            <a:off x="457197" y="473172"/>
            <a:ext cx="1111545" cy="563841"/>
            <a:chOff x="457196" y="468005"/>
            <a:chExt cx="1111545" cy="563841"/>
          </a:xfrm>
        </p:grpSpPr>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196" y="468005"/>
              <a:ext cx="540183" cy="563841"/>
            </a:xfrm>
            <a:prstGeom prst="rect">
              <a:avLst/>
            </a:prstGeom>
          </p:spPr>
        </p:pic>
        <p:sp>
          <p:nvSpPr>
            <p:cNvPr id="8" name="TextBox 7">
              <a:hlinkClick r:id="rId2" action="ppaction://hlinksldjump"/>
            </p:cNvPr>
            <p:cNvSpPr txBox="1"/>
            <p:nvPr/>
          </p:nvSpPr>
          <p:spPr>
            <a:xfrm>
              <a:off x="864096" y="565259"/>
              <a:ext cx="704645" cy="369332"/>
            </a:xfrm>
            <a:prstGeom prst="rect">
              <a:avLst/>
            </a:prstGeom>
            <a:noFill/>
          </p:spPr>
          <p:txBody>
            <a:bodyPr wrap="square" rtlCol="0">
              <a:spAutoFit/>
            </a:bodyPr>
            <a:lstStyle/>
            <a:p>
              <a:r>
                <a:rPr lang="en-GB" b="1" dirty="0">
                  <a:solidFill>
                    <a:schemeClr val="accent3"/>
                  </a:solidFill>
                </a:rPr>
                <a:t>Back</a:t>
              </a:r>
            </a:p>
          </p:txBody>
        </p:sp>
      </p:grpSp>
      <p:sp>
        <p:nvSpPr>
          <p:cNvPr id="10" name="Content Placeholder 2">
            <a:extLst>
              <a:ext uri="{FF2B5EF4-FFF2-40B4-BE49-F238E27FC236}">
                <a16:creationId xmlns:a16="http://schemas.microsoft.com/office/drawing/2014/main" id="{2BD89DE5-B43D-46F0-BCD1-987B26D98798}"/>
              </a:ext>
            </a:extLst>
          </p:cNvPr>
          <p:cNvSpPr txBox="1">
            <a:spLocks/>
          </p:cNvSpPr>
          <p:nvPr/>
        </p:nvSpPr>
        <p:spPr>
          <a:xfrm>
            <a:off x="1696048" y="1853225"/>
            <a:ext cx="5758919" cy="417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a:latin typeface="Twinkl" pitchFamily="50" charset="0"/>
              </a:rPr>
              <a:t>Summarising Sheba might ask questions like these:</a:t>
            </a:r>
          </a:p>
        </p:txBody>
      </p:sp>
      <p:sp>
        <p:nvSpPr>
          <p:cNvPr id="20" name="Content Placeholder 2">
            <a:extLst>
              <a:ext uri="{FF2B5EF4-FFF2-40B4-BE49-F238E27FC236}">
                <a16:creationId xmlns:a16="http://schemas.microsoft.com/office/drawing/2014/main" id="{2F2C95FC-3B05-433C-A7A0-126CC56DD7BB}"/>
              </a:ext>
            </a:extLst>
          </p:cNvPr>
          <p:cNvSpPr txBox="1">
            <a:spLocks/>
          </p:cNvSpPr>
          <p:nvPr/>
        </p:nvSpPr>
        <p:spPr>
          <a:xfrm>
            <a:off x="997380" y="2339277"/>
            <a:ext cx="7179317"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What is the main theme, argument or message of this paragraph?</a:t>
            </a:r>
          </a:p>
        </p:txBody>
      </p:sp>
      <p:sp>
        <p:nvSpPr>
          <p:cNvPr id="22" name="Content Placeholder 2">
            <a:extLst>
              <a:ext uri="{FF2B5EF4-FFF2-40B4-BE49-F238E27FC236}">
                <a16:creationId xmlns:a16="http://schemas.microsoft.com/office/drawing/2014/main" id="{D7B4FA6F-37C9-497F-AC91-FF4F156038BC}"/>
              </a:ext>
            </a:extLst>
          </p:cNvPr>
          <p:cNvSpPr txBox="1">
            <a:spLocks/>
          </p:cNvSpPr>
          <p:nvPr/>
        </p:nvSpPr>
        <p:spPr>
          <a:xfrm>
            <a:off x="1838020" y="2941027"/>
            <a:ext cx="5498036"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Can you describe what happened in this chapter?</a:t>
            </a:r>
          </a:p>
        </p:txBody>
      </p:sp>
      <p:sp>
        <p:nvSpPr>
          <p:cNvPr id="23" name="Content Placeholder 2">
            <a:extLst>
              <a:ext uri="{FF2B5EF4-FFF2-40B4-BE49-F238E27FC236}">
                <a16:creationId xmlns:a16="http://schemas.microsoft.com/office/drawing/2014/main" id="{276C8E38-48BF-4A9A-8E0C-E8EA750F2627}"/>
              </a:ext>
            </a:extLst>
          </p:cNvPr>
          <p:cNvSpPr txBox="1">
            <a:spLocks/>
          </p:cNvSpPr>
          <p:nvPr/>
        </p:nvSpPr>
        <p:spPr>
          <a:xfrm>
            <a:off x="1475413" y="3542777"/>
            <a:ext cx="6223250"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Write a new blurb for this story using 20 words or less.</a:t>
            </a:r>
          </a:p>
        </p:txBody>
      </p:sp>
      <p:sp>
        <p:nvSpPr>
          <p:cNvPr id="24" name="Content Placeholder 2">
            <a:extLst>
              <a:ext uri="{FF2B5EF4-FFF2-40B4-BE49-F238E27FC236}">
                <a16:creationId xmlns:a16="http://schemas.microsoft.com/office/drawing/2014/main" id="{52A41505-4823-4E3A-AA02-025FBDD8E707}"/>
              </a:ext>
            </a:extLst>
          </p:cNvPr>
          <p:cNvSpPr txBox="1">
            <a:spLocks/>
          </p:cNvSpPr>
          <p:nvPr/>
        </p:nvSpPr>
        <p:spPr>
          <a:xfrm>
            <a:off x="1407096" y="4144527"/>
            <a:ext cx="6359885"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Can you describe what happened in three short sentences?</a:t>
            </a:r>
          </a:p>
        </p:txBody>
      </p:sp>
      <p:sp>
        <p:nvSpPr>
          <p:cNvPr id="25" name="Content Placeholder 2">
            <a:extLst>
              <a:ext uri="{FF2B5EF4-FFF2-40B4-BE49-F238E27FC236}">
                <a16:creationId xmlns:a16="http://schemas.microsoft.com/office/drawing/2014/main" id="{B5C2D611-B336-4E95-9AE1-BDF9DE547AA1}"/>
              </a:ext>
            </a:extLst>
          </p:cNvPr>
          <p:cNvSpPr txBox="1">
            <a:spLocks/>
          </p:cNvSpPr>
          <p:nvPr/>
        </p:nvSpPr>
        <p:spPr>
          <a:xfrm>
            <a:off x="3010111" y="4746277"/>
            <a:ext cx="3153854"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How would you sum up…?</a:t>
            </a:r>
          </a:p>
        </p:txBody>
      </p:sp>
      <p:sp>
        <p:nvSpPr>
          <p:cNvPr id="26" name="Content Placeholder 2">
            <a:extLst>
              <a:ext uri="{FF2B5EF4-FFF2-40B4-BE49-F238E27FC236}">
                <a16:creationId xmlns:a16="http://schemas.microsoft.com/office/drawing/2014/main" id="{257BD728-D17A-4207-AA7C-D8BF3D0502E2}"/>
              </a:ext>
            </a:extLst>
          </p:cNvPr>
          <p:cNvSpPr txBox="1">
            <a:spLocks/>
          </p:cNvSpPr>
          <p:nvPr/>
        </p:nvSpPr>
        <p:spPr>
          <a:xfrm>
            <a:off x="1696048" y="5348029"/>
            <a:ext cx="5781980" cy="533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Twinkl" pitchFamily="50" charset="0"/>
              </a:rPr>
              <a:t>What is the most important message in this book?</a:t>
            </a:r>
          </a:p>
        </p:txBody>
      </p:sp>
    </p:spTree>
    <p:extLst>
      <p:ext uri="{BB962C8B-B14F-4D97-AF65-F5344CB8AC3E}">
        <p14:creationId xmlns:p14="http://schemas.microsoft.com/office/powerpoint/2010/main" val="7918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3" y="473487"/>
            <a:ext cx="8220075" cy="994306"/>
          </a:xfrm>
        </p:spPr>
        <p:txBody>
          <a:bodyPr/>
          <a:lstStyle/>
          <a:p>
            <a:pPr algn="ctr"/>
            <a:r>
              <a:rPr lang="en-GB" sz="3600" dirty="0">
                <a:latin typeface="Twinkl" pitchFamily="50" charset="0"/>
              </a:rPr>
              <a:t>Let’s Explore </a:t>
            </a:r>
            <a:r>
              <a:rPr lang="en-GB" sz="3600" dirty="0">
                <a:solidFill>
                  <a:srgbClr val="FFC000"/>
                </a:solidFill>
                <a:latin typeface="Twinkl" pitchFamily="50" charset="0"/>
              </a:rPr>
              <a:t>Summarising Sheba </a:t>
            </a:r>
            <a:r>
              <a:rPr lang="en-GB" sz="3600" dirty="0">
                <a:latin typeface="Twinkl" pitchFamily="50" charset="0"/>
              </a:rPr>
              <a:t>Questions Together</a:t>
            </a:r>
            <a:endParaRPr lang="en-GB" sz="3400" dirty="0"/>
          </a:p>
        </p:txBody>
      </p:sp>
      <p:sp>
        <p:nvSpPr>
          <p:cNvPr id="3" name="Rectangle 2"/>
          <p:cNvSpPr/>
          <p:nvPr/>
        </p:nvSpPr>
        <p:spPr>
          <a:xfrm>
            <a:off x="461963" y="1569122"/>
            <a:ext cx="8107879" cy="369332"/>
          </a:xfrm>
          <a:prstGeom prst="rect">
            <a:avLst/>
          </a:prstGeom>
        </p:spPr>
        <p:txBody>
          <a:bodyPr wrap="square">
            <a:spAutoFit/>
          </a:bodyPr>
          <a:lstStyle/>
          <a:p>
            <a:pPr algn="ctr"/>
            <a:r>
              <a:rPr lang="en-GB" dirty="0">
                <a:latin typeface="Twinkl" pitchFamily="50" charset="0"/>
              </a:rPr>
              <a:t>Read the extract from Raider’s Peril and answer the questions as a class. </a:t>
            </a:r>
          </a:p>
        </p:txBody>
      </p:sp>
      <p:pic>
        <p:nvPicPr>
          <p:cNvPr id="27" name="Picture 26">
            <a:hlinkClick r:id="rId2" action="ppaction://hlinksldjump"/>
            <a:extLst>
              <a:ext uri="{FF2B5EF4-FFF2-40B4-BE49-F238E27FC236}">
                <a16:creationId xmlns:a16="http://schemas.microsoft.com/office/drawing/2014/main" id="{4AE0BF69-3671-4A39-AB76-11F0BD4ED0FF}"/>
              </a:ext>
            </a:extLst>
          </p:cNvPr>
          <p:cNvPicPr>
            <a:picLocks noChangeAspect="1"/>
          </p:cNvPicPr>
          <p:nvPr/>
        </p:nvPicPr>
        <p:blipFill>
          <a:blip r:embed="rId3"/>
          <a:stretch>
            <a:fillRect/>
          </a:stretch>
        </p:blipFill>
        <p:spPr>
          <a:xfrm>
            <a:off x="3516980" y="2443156"/>
            <a:ext cx="2110037" cy="3380597"/>
          </a:xfrm>
          <a:prstGeom prst="rect">
            <a:avLst/>
          </a:prstGeom>
        </p:spPr>
      </p:pic>
      <p:sp>
        <p:nvSpPr>
          <p:cNvPr id="28" name="Content Placeholder 2">
            <a:extLst>
              <a:ext uri="{FF2B5EF4-FFF2-40B4-BE49-F238E27FC236}">
                <a16:creationId xmlns:a16="http://schemas.microsoft.com/office/drawing/2014/main" id="{1CBDF38C-2FFE-4B27-818E-00932B1AA75E}"/>
              </a:ext>
            </a:extLst>
          </p:cNvPr>
          <p:cNvSpPr txBox="1">
            <a:spLocks/>
          </p:cNvSpPr>
          <p:nvPr/>
        </p:nvSpPr>
        <p:spPr>
          <a:xfrm>
            <a:off x="2123537" y="5928358"/>
            <a:ext cx="4896927" cy="4184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Read the rest of the Raider’s Peril story </a:t>
            </a:r>
            <a:r>
              <a:rPr lang="en-GB" b="1" dirty="0">
                <a:hlinkClick r:id="rId4"/>
              </a:rPr>
              <a:t>here</a:t>
            </a:r>
            <a:r>
              <a:rPr lang="en-GB" dirty="0"/>
              <a:t>.</a:t>
            </a:r>
          </a:p>
        </p:txBody>
      </p:sp>
      <p:sp>
        <p:nvSpPr>
          <p:cNvPr id="29" name="Content Placeholder 2">
            <a:extLst>
              <a:ext uri="{FF2B5EF4-FFF2-40B4-BE49-F238E27FC236}">
                <a16:creationId xmlns:a16="http://schemas.microsoft.com/office/drawing/2014/main" id="{C1D29071-4F43-4673-A04F-37CB366068EB}"/>
              </a:ext>
            </a:extLst>
          </p:cNvPr>
          <p:cNvSpPr txBox="1">
            <a:spLocks/>
          </p:cNvSpPr>
          <p:nvPr/>
        </p:nvSpPr>
        <p:spPr>
          <a:xfrm>
            <a:off x="2621398" y="2024738"/>
            <a:ext cx="3901200" cy="418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a:latin typeface="Twinkl" pitchFamily="50" charset="0"/>
              </a:rPr>
              <a:t>Click on the image to read the text.</a:t>
            </a:r>
          </a:p>
        </p:txBody>
      </p:sp>
    </p:spTree>
    <p:extLst>
      <p:ext uri="{BB962C8B-B14F-4D97-AF65-F5344CB8AC3E}">
        <p14:creationId xmlns:p14="http://schemas.microsoft.com/office/powerpoint/2010/main" val="14645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259</TotalTime>
  <Words>709</Words>
  <Application>Microsoft Office PowerPoint</Application>
  <PresentationFormat>On-screen Show (4:3)</PresentationFormat>
  <Paragraphs>58</Paragraphs>
  <Slides>14</Slides>
  <Notes>0</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Twinkl SemiBold</vt:lpstr>
      <vt:lpstr>Twinkl</vt:lpstr>
      <vt:lpstr>Calibri</vt:lpstr>
      <vt:lpstr>Office Theme</vt:lpstr>
      <vt:lpstr>PowerPoint Presentation</vt:lpstr>
      <vt:lpstr>What Does Summarising Sheba Do?</vt:lpstr>
      <vt:lpstr>When Have We Seen Summarising Sheba?</vt:lpstr>
      <vt:lpstr>The ‘Number It’ Questions</vt:lpstr>
      <vt:lpstr>The ‘New Title’ Questions</vt:lpstr>
      <vt:lpstr>The ‘Sum up the Message’ Questions</vt:lpstr>
      <vt:lpstr>The ‘True or False’ Questions</vt:lpstr>
      <vt:lpstr>What Might Summarising Sheba Ask?</vt:lpstr>
      <vt:lpstr>Let’s Explore Summarising Sheba Questions Together</vt:lpstr>
      <vt:lpstr>Let’s Explore Summarising Sheba Questions Together</vt:lpstr>
      <vt:lpstr>Let’s Explore Summarising Sheba Questions Together</vt:lpstr>
      <vt:lpstr>PowerPoint Presentation</vt:lpstr>
      <vt:lpstr>Summing Up Summarising Sheba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Chanel Barnard</cp:lastModifiedBy>
  <cp:revision>21</cp:revision>
  <dcterms:created xsi:type="dcterms:W3CDTF">2018-04-02T16:07:52Z</dcterms:created>
  <dcterms:modified xsi:type="dcterms:W3CDTF">2020-06-19T12:21:39Z</dcterms:modified>
</cp:coreProperties>
</file>