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56" r:id="rId6"/>
    <p:sldId id="274" r:id="rId7"/>
    <p:sldId id="264" r:id="rId8"/>
    <p:sldId id="265" r:id="rId9"/>
    <p:sldId id="266" r:id="rId10"/>
    <p:sldId id="267" r:id="rId11"/>
    <p:sldId id="268" r:id="rId12"/>
    <p:sldId id="270" r:id="rId13"/>
    <p:sldId id="275" r:id="rId14"/>
    <p:sldId id="260" r:id="rId15"/>
    <p:sldId id="259" r:id="rId16"/>
    <p:sldId id="262" r:id="rId17"/>
    <p:sldId id="273" r:id="rId18"/>
    <p:sldId id="271" r:id="rId19"/>
    <p:sldId id="272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BB"/>
    <a:srgbClr val="FF3399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F152-E75B-4BFB-9F50-F7659A7066F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7AB12-DEA6-4742-B496-03F51E36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7AB12-DEA6-4742-B496-03F51E367C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4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9316-B2A4-4AFF-9D79-365C676B20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4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F02B-687A-4D0B-B660-14CD715FA1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8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A95D-BF1A-4E46-8208-7FC862C54D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4FCA-0322-4C88-B4C6-BA27089C76D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7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A6FE-BA79-46D3-A615-EF250AB00F7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8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02D8-C4CE-490D-8A09-334918ADC9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42EC-B121-4C7A-8434-AED851646F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79E5-E723-46D6-ADB1-DBB67FC6336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0CC2-9169-4794-924D-655B6E85C49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6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269E-47E1-45FA-B7A2-05BC255932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C857-4225-4594-82A7-3C8E96AE52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3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9316-B2A4-4AFF-9D79-365C676B20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4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F02B-687A-4D0B-B660-14CD715FA1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8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A95D-BF1A-4E46-8208-7FC862C54D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4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4FCA-0322-4C88-B4C6-BA27089C76D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A6FE-BA79-46D3-A615-EF250AB00F7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8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02D8-C4CE-490D-8A09-334918ADC9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3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42EC-B121-4C7A-8434-AED851646F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2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79E5-E723-46D6-ADB1-DBB67FC6336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0CC2-9169-4794-924D-655B6E85C49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66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269E-47E1-45FA-B7A2-05BC255932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C857-4225-4594-82A7-3C8E96AE52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3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9316-B2A4-4AFF-9D79-365C676B20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80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F02B-687A-4D0B-B660-14CD715FA1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32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A95D-BF1A-4E46-8208-7FC862C54D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5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4FCA-0322-4C88-B4C6-BA27089C76D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7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A6FE-BA79-46D3-A615-EF250AB00F7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71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02D8-C4CE-490D-8A09-334918ADC9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20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42EC-B121-4C7A-8434-AED851646F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7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79E5-E723-46D6-ADB1-DBB67FC6336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0CC2-9169-4794-924D-655B6E85C49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95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269E-47E1-45FA-B7A2-05BC255932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3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C857-4225-4594-82A7-3C8E96AE52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1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91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2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04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6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00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0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74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88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8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4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7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71F1-D702-4011-ACCC-E104E3F1FD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FAF5-251A-42C5-8BC1-D85A1BAE6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54225-54C6-4EF0-AA8F-3C38B130E6AA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0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54225-54C6-4EF0-AA8F-3C38B130E6AA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0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54225-54C6-4EF0-AA8F-3C38B130E6AA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8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71F1-D702-4011-ACCC-E104E3F1FD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FAF5-251A-42C5-8BC1-D85A1BAE652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B36BB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Les planètes de notre</a:t>
            </a:r>
            <a:r>
              <a:rPr lang="en-GB" dirty="0" smtClean="0">
                <a:solidFill>
                  <a:srgbClr val="1B36BB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rgbClr val="1B36BB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rgbClr val="1B36BB"/>
                </a:solidFill>
                <a:latin typeface="Comic Sans MS" pitchFamily="66" charset="0"/>
              </a:rPr>
              <a:t>système</a:t>
            </a:r>
            <a:r>
              <a:rPr lang="en-GB" dirty="0" smtClean="0">
                <a:solidFill>
                  <a:srgbClr val="1B36BB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1B36BB"/>
                </a:solidFill>
                <a:latin typeface="Comic Sans MS" pitchFamily="66" charset="0"/>
              </a:rPr>
              <a:t>solaire</a:t>
            </a:r>
            <a:r>
              <a:rPr lang="en-GB" dirty="0">
                <a:solidFill>
                  <a:srgbClr val="1B36BB"/>
                </a:solidFill>
              </a:rPr>
              <a:t/>
            </a:r>
            <a:br>
              <a:rPr lang="en-GB" dirty="0">
                <a:solidFill>
                  <a:srgbClr val="1B36BB"/>
                </a:solidFill>
              </a:rPr>
            </a:br>
            <a:endParaRPr lang="en-GB" dirty="0">
              <a:solidFill>
                <a:srgbClr val="1B36B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2142"/>
            <a:ext cx="51816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lrg_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36" r="3969" b="8025"/>
          <a:stretch>
            <a:fillRect/>
          </a:stretch>
        </p:blipFill>
        <p:spPr bwMode="auto">
          <a:xfrm>
            <a:off x="3419475" y="2636838"/>
            <a:ext cx="14414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 descr="saturn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8252" b="9163"/>
          <a:stretch>
            <a:fillRect/>
          </a:stretch>
        </p:blipFill>
        <p:spPr bwMode="auto">
          <a:xfrm>
            <a:off x="4500563" y="393382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9004347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25" y="-19002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8" name="Picture 6" descr="MC9000372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96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0" name="Picture 8" descr="Venus-Transit-First-images-and-video-1-640x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813" r="3151" b="5937"/>
          <a:stretch>
            <a:fillRect/>
          </a:stretch>
        </p:blipFill>
        <p:spPr bwMode="auto">
          <a:xfrm>
            <a:off x="2413000" y="1341438"/>
            <a:ext cx="287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Picture 10" descr="MC90043256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165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2" descr="vote-mars-landings-10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48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8" name="Picture 16" descr="planet%20uran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90" name="Picture 18" descr="opo983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717" r="14632" b="13319"/>
          <a:stretch>
            <a:fillRect/>
          </a:stretch>
        </p:blipFill>
        <p:spPr bwMode="auto">
          <a:xfrm>
            <a:off x="6300788" y="5516563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4219345" y="797448"/>
            <a:ext cx="4924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ea typeface="Times New Roman"/>
                <a:cs typeface="Times New Roman"/>
              </a:rPr>
              <a:t>Notre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système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solaire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1B36BB"/>
                </a:solidFill>
              </a:rPr>
              <a:t>(our solar System)</a:t>
            </a:r>
            <a:endParaRPr lang="en-GB" dirty="0">
              <a:solidFill>
                <a:srgbClr val="1B36BB"/>
              </a:solidFill>
            </a:endParaRP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3276600" y="609282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6507308" y="863312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4" grpId="0"/>
      <p:bldP spid="284695" grpId="0"/>
      <p:bldP spid="2846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lrg_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36" r="3969" b="8025"/>
          <a:stretch>
            <a:fillRect/>
          </a:stretch>
        </p:blipFill>
        <p:spPr bwMode="auto">
          <a:xfrm>
            <a:off x="3419475" y="2636838"/>
            <a:ext cx="14414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 descr="saturn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8252" b="9163"/>
          <a:stretch>
            <a:fillRect/>
          </a:stretch>
        </p:blipFill>
        <p:spPr bwMode="auto">
          <a:xfrm>
            <a:off x="4500563" y="393382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9004347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25" y="-19002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-3661596">
            <a:off x="-395288" y="4032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le Soleil</a:t>
            </a:r>
          </a:p>
        </p:txBody>
      </p:sp>
      <p:pic>
        <p:nvPicPr>
          <p:cNvPr id="284678" name="Picture 6" descr="MC9000372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96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FFFFFF"/>
                </a:solidFill>
              </a:rPr>
              <a:t>Mercure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84680" name="Picture 8" descr="Venus-Transit-First-images-and-video-1-640x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813" r="3151" b="5937"/>
          <a:stretch>
            <a:fillRect/>
          </a:stretch>
        </p:blipFill>
        <p:spPr bwMode="auto">
          <a:xfrm>
            <a:off x="2413000" y="1341438"/>
            <a:ext cx="287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700338" y="11969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Vénus</a:t>
            </a:r>
          </a:p>
        </p:txBody>
      </p:sp>
      <p:pic>
        <p:nvPicPr>
          <p:cNvPr id="284682" name="Picture 10" descr="MC90043256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165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2987675" y="170021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la Terre</a:t>
            </a:r>
          </a:p>
        </p:txBody>
      </p:sp>
      <p:pic>
        <p:nvPicPr>
          <p:cNvPr id="284684" name="Picture 12" descr="vote-mars-landings-10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48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3419475" y="2205038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4716463" y="29972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Jupiter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5580063" y="40767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Saturne</a:t>
            </a:r>
          </a:p>
        </p:txBody>
      </p:sp>
      <p:pic>
        <p:nvPicPr>
          <p:cNvPr id="284688" name="Picture 16" descr="planet%20uran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6264275" y="47974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Uranus</a:t>
            </a:r>
          </a:p>
        </p:txBody>
      </p:sp>
      <p:pic>
        <p:nvPicPr>
          <p:cNvPr id="284690" name="Picture 18" descr="opo983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717" r="14632" b="13319"/>
          <a:stretch>
            <a:fillRect/>
          </a:stretch>
        </p:blipFill>
        <p:spPr bwMode="auto">
          <a:xfrm>
            <a:off x="6300788" y="5516563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6732588" y="54451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Neptune</a:t>
            </a:r>
          </a:p>
        </p:txBody>
      </p:sp>
      <p:pic>
        <p:nvPicPr>
          <p:cNvPr id="284692" name="Picture 20" descr="Pluto-The-Plan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165850"/>
            <a:ext cx="309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3995936" y="188913"/>
            <a:ext cx="50405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 smtClean="0">
                <a:ea typeface="Times New Roman"/>
                <a:cs typeface="Times New Roman"/>
              </a:rPr>
              <a:t>Les  noms  des  planètes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3399"/>
                </a:solidFill>
                <a:cs typeface="Times New Roman"/>
              </a:rPr>
              <a:t> </a:t>
            </a:r>
            <a:r>
              <a:rPr lang="fr-FR" dirty="0" smtClean="0">
                <a:solidFill>
                  <a:srgbClr val="FF3399"/>
                </a:solidFill>
                <a:cs typeface="Times New Roman"/>
              </a:rPr>
              <a:t>        </a:t>
            </a:r>
            <a:r>
              <a:rPr lang="fr-FR" sz="2600" dirty="0" err="1" smtClean="0">
                <a:solidFill>
                  <a:schemeClr val="bg1"/>
                </a:solidFill>
                <a:cs typeface="Times New Roman"/>
              </a:rPr>
              <a:t>names</a:t>
            </a:r>
            <a:r>
              <a:rPr lang="fr-FR" sz="2600" dirty="0" smtClean="0">
                <a:solidFill>
                  <a:schemeClr val="bg1"/>
                </a:solidFill>
                <a:cs typeface="Times New Roman"/>
              </a:rPr>
              <a:t> of the </a:t>
            </a:r>
            <a:r>
              <a:rPr lang="fr-FR" sz="2600" dirty="0" err="1" smtClean="0">
                <a:solidFill>
                  <a:schemeClr val="bg1"/>
                </a:solidFill>
                <a:cs typeface="Times New Roman"/>
              </a:rPr>
              <a:t>planets</a:t>
            </a:r>
            <a:endParaRPr lang="en-GB" sz="2600" dirty="0">
              <a:solidFill>
                <a:srgbClr val="FF3399"/>
              </a:solidFill>
            </a:endParaRP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3276600" y="609282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6156325" y="1268413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72" y="5842684"/>
            <a:ext cx="4916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As you can see the names of the </a:t>
            </a:r>
          </a:p>
          <a:p>
            <a:r>
              <a:rPr lang="en-GB" dirty="0" smtClean="0"/>
              <a:t>planets are very similar in English and French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9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/>
      <p:bldP spid="284681" grpId="0"/>
      <p:bldP spid="284683" grpId="0"/>
      <p:bldP spid="284685" grpId="0"/>
      <p:bldP spid="284686" grpId="0"/>
      <p:bldP spid="284687" grpId="0"/>
      <p:bldP spid="284689" grpId="0"/>
      <p:bldP spid="284691" grpId="0"/>
      <p:bldP spid="284694" grpId="0"/>
      <p:bldP spid="284695" grpId="0"/>
      <p:bldP spid="2846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lrg_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36" r="3969" b="8025"/>
          <a:stretch>
            <a:fillRect/>
          </a:stretch>
        </p:blipFill>
        <p:spPr bwMode="auto">
          <a:xfrm>
            <a:off x="3419475" y="2636838"/>
            <a:ext cx="14414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 descr="saturn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8252" b="9163"/>
          <a:stretch>
            <a:fillRect/>
          </a:stretch>
        </p:blipFill>
        <p:spPr bwMode="auto">
          <a:xfrm>
            <a:off x="4500563" y="393382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9004347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25" y="-19002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8" name="Picture 6" descr="MC9000372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96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0" name="Picture 8" descr="Venus-Transit-First-images-and-video-1-640x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813" r="3151" b="5937"/>
          <a:stretch>
            <a:fillRect/>
          </a:stretch>
        </p:blipFill>
        <p:spPr bwMode="auto">
          <a:xfrm>
            <a:off x="2413000" y="1341438"/>
            <a:ext cx="287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Picture 10" descr="MC90043256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165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2" descr="vote-mars-landings-10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48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8" name="Picture 16" descr="planet%20uran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90" name="Picture 18" descr="opo983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717" r="14632" b="13319"/>
          <a:stretch>
            <a:fillRect/>
          </a:stretch>
        </p:blipFill>
        <p:spPr bwMode="auto">
          <a:xfrm>
            <a:off x="6300788" y="5516563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5436393" y="47893"/>
            <a:ext cx="3313113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Times New Roman"/>
                <a:cs typeface="Times New Roman"/>
              </a:rPr>
              <a:t>Watch a video about the planets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a typeface="Times New Roman"/>
                <a:cs typeface="Times New Roman"/>
              </a:rPr>
              <a:t>https://www.youtube.com/watch?v=shQJd3oGYn8</a:t>
            </a: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3276600" y="609282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6316663" y="1252106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16563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See how much you can understand?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4" grpId="0" animBg="1"/>
      <p:bldP spid="284695" grpId="0"/>
      <p:bldP spid="284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lrg_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36" r="3969" b="8025"/>
          <a:stretch>
            <a:fillRect/>
          </a:stretch>
        </p:blipFill>
        <p:spPr bwMode="auto">
          <a:xfrm>
            <a:off x="3419475" y="2636838"/>
            <a:ext cx="14414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 descr="saturn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8252" b="9163"/>
          <a:stretch>
            <a:fillRect/>
          </a:stretch>
        </p:blipFill>
        <p:spPr bwMode="auto">
          <a:xfrm>
            <a:off x="4500563" y="393382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9004347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25" y="-19002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-3661596">
            <a:off x="-395288" y="4032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le Soleil</a:t>
            </a:r>
          </a:p>
        </p:txBody>
      </p:sp>
      <p:pic>
        <p:nvPicPr>
          <p:cNvPr id="284678" name="Picture 6" descr="MC9000372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96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err="1">
                <a:solidFill>
                  <a:srgbClr val="FFFFFF"/>
                </a:solidFill>
              </a:rPr>
              <a:t>Mercure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84680" name="Picture 8" descr="Venus-Transit-First-images-and-video-1-640x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813" r="3151" b="5937"/>
          <a:stretch>
            <a:fillRect/>
          </a:stretch>
        </p:blipFill>
        <p:spPr bwMode="auto">
          <a:xfrm>
            <a:off x="2413000" y="1341438"/>
            <a:ext cx="287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700338" y="11969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Vénus</a:t>
            </a:r>
          </a:p>
        </p:txBody>
      </p:sp>
      <p:pic>
        <p:nvPicPr>
          <p:cNvPr id="284682" name="Picture 10" descr="MC90043256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165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2987675" y="170021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la Terre</a:t>
            </a:r>
          </a:p>
        </p:txBody>
      </p:sp>
      <p:pic>
        <p:nvPicPr>
          <p:cNvPr id="284684" name="Picture 12" descr="vote-mars-landings-10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48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3419475" y="2205038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4716463" y="29972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Jupiter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5580063" y="40767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Saturne</a:t>
            </a:r>
          </a:p>
        </p:txBody>
      </p:sp>
      <p:pic>
        <p:nvPicPr>
          <p:cNvPr id="284688" name="Picture 16" descr="planet%20uran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6264275" y="47974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Uranus</a:t>
            </a:r>
          </a:p>
        </p:txBody>
      </p:sp>
      <p:pic>
        <p:nvPicPr>
          <p:cNvPr id="284690" name="Picture 18" descr="opo983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717" r="14632" b="13319"/>
          <a:stretch>
            <a:fillRect/>
          </a:stretch>
        </p:blipFill>
        <p:spPr bwMode="auto">
          <a:xfrm>
            <a:off x="6300788" y="5516563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6732588" y="54451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Neptune</a:t>
            </a:r>
          </a:p>
        </p:txBody>
      </p:sp>
      <p:pic>
        <p:nvPicPr>
          <p:cNvPr id="284692" name="Picture 20" descr="Pluto-The-Plan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165850"/>
            <a:ext cx="309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3995936" y="188913"/>
            <a:ext cx="50405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ea typeface="Times New Roman"/>
                <a:cs typeface="Times New Roman"/>
              </a:rPr>
              <a:t>Les  noms  des  planètes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3399"/>
                </a:solidFill>
                <a:cs typeface="Times New Roman"/>
              </a:rPr>
              <a:t>         </a:t>
            </a:r>
            <a:r>
              <a:rPr lang="fr-FR" sz="2600" dirty="0" err="1">
                <a:solidFill>
                  <a:srgbClr val="3333CC"/>
                </a:solidFill>
                <a:cs typeface="Times New Roman"/>
              </a:rPr>
              <a:t>names</a:t>
            </a:r>
            <a:r>
              <a:rPr lang="fr-FR" sz="2600" dirty="0">
                <a:solidFill>
                  <a:srgbClr val="3333CC"/>
                </a:solidFill>
                <a:cs typeface="Times New Roman"/>
              </a:rPr>
              <a:t> of the </a:t>
            </a:r>
            <a:r>
              <a:rPr lang="fr-FR" sz="2600" dirty="0" err="1">
                <a:solidFill>
                  <a:srgbClr val="3333CC"/>
                </a:solidFill>
                <a:cs typeface="Times New Roman"/>
              </a:rPr>
              <a:t>planets</a:t>
            </a:r>
            <a:endParaRPr lang="en-GB" sz="2600" dirty="0">
              <a:solidFill>
                <a:srgbClr val="FF3399"/>
              </a:solidFill>
            </a:endParaRP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3276600" y="609282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6156325" y="1268413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5" y="4076700"/>
            <a:ext cx="3600400" cy="1754326"/>
          </a:xfrm>
          <a:prstGeom prst="rect">
            <a:avLst/>
          </a:prstGeom>
          <a:solidFill>
            <a:srgbClr val="1B36BB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you can see the names of the </a:t>
            </a:r>
          </a:p>
          <a:p>
            <a:r>
              <a:rPr lang="en-GB" dirty="0">
                <a:solidFill>
                  <a:srgbClr val="FFFFFF"/>
                </a:solidFill>
              </a:rPr>
              <a:t>planets are very similar in English and French </a:t>
            </a:r>
            <a:r>
              <a:rPr lang="en-GB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Can you match a day of the week in French to a planet? 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/>
      <p:bldP spid="284681" grpId="0"/>
      <p:bldP spid="284683" grpId="0"/>
      <p:bldP spid="284685" grpId="0"/>
      <p:bldP spid="284686" grpId="0"/>
      <p:bldP spid="284687" grpId="0"/>
      <p:bldP spid="284689" grpId="0"/>
      <p:bldP spid="284691" grpId="0"/>
      <p:bldP spid="284694" grpId="0"/>
      <p:bldP spid="284695" grpId="0"/>
      <p:bldP spid="284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lrg_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36" r="3969" b="8025"/>
          <a:stretch>
            <a:fillRect/>
          </a:stretch>
        </p:blipFill>
        <p:spPr bwMode="auto">
          <a:xfrm>
            <a:off x="3419475" y="2636838"/>
            <a:ext cx="14414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 descr="saturn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8252" b="9163"/>
          <a:stretch>
            <a:fillRect/>
          </a:stretch>
        </p:blipFill>
        <p:spPr bwMode="auto">
          <a:xfrm>
            <a:off x="4500563" y="393382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C9004347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25" y="-19002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-3661596">
            <a:off x="-395288" y="4032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</a:rPr>
              <a:t>le Soleil</a:t>
            </a:r>
          </a:p>
        </p:txBody>
      </p:sp>
      <p:pic>
        <p:nvPicPr>
          <p:cNvPr id="284678" name="Picture 6" descr="MC90003721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96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Mercure</a:t>
            </a:r>
          </a:p>
        </p:txBody>
      </p:sp>
      <p:pic>
        <p:nvPicPr>
          <p:cNvPr id="284680" name="Picture 8" descr="Venus-Transit-First-images-and-video-1-640x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813" r="3151" b="5937"/>
          <a:stretch>
            <a:fillRect/>
          </a:stretch>
        </p:blipFill>
        <p:spPr bwMode="auto">
          <a:xfrm>
            <a:off x="2413000" y="1341438"/>
            <a:ext cx="287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700338" y="11969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Vénus</a:t>
            </a:r>
          </a:p>
        </p:txBody>
      </p:sp>
      <p:pic>
        <p:nvPicPr>
          <p:cNvPr id="284682" name="Picture 10" descr="MC90043256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165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2987675" y="170021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la Terre</a:t>
            </a:r>
          </a:p>
        </p:txBody>
      </p:sp>
      <p:pic>
        <p:nvPicPr>
          <p:cNvPr id="284684" name="Picture 12" descr="vote-mars-landings-10-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48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3419475" y="2205038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4716463" y="29972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Jupiter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5580063" y="40767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Saturne</a:t>
            </a:r>
          </a:p>
        </p:txBody>
      </p:sp>
      <p:pic>
        <p:nvPicPr>
          <p:cNvPr id="284688" name="Picture 16" descr="planet%20uran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7556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6264275" y="47974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Uranus</a:t>
            </a:r>
          </a:p>
        </p:txBody>
      </p:sp>
      <p:pic>
        <p:nvPicPr>
          <p:cNvPr id="284690" name="Picture 18" descr="opo983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717" r="14632" b="13319"/>
          <a:stretch>
            <a:fillRect/>
          </a:stretch>
        </p:blipFill>
        <p:spPr bwMode="auto">
          <a:xfrm>
            <a:off x="6300788" y="5516563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6732588" y="544512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</a:rPr>
              <a:t>Neptune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2791980" y="165605"/>
            <a:ext cx="6352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près</a:t>
            </a:r>
            <a:r>
              <a:rPr lang="en-GB" dirty="0">
                <a:solidFill>
                  <a:schemeClr val="bg1"/>
                </a:solidFill>
              </a:rPr>
              <a:t> du </a:t>
            </a:r>
            <a:r>
              <a:rPr lang="en-GB" dirty="0" smtClean="0">
                <a:solidFill>
                  <a:schemeClr val="bg1"/>
                </a:solidFill>
              </a:rPr>
              <a:t>Soleil </a:t>
            </a:r>
            <a:r>
              <a:rPr lang="en-GB" dirty="0" smtClean="0">
                <a:solidFill>
                  <a:srgbClr val="FF3399"/>
                </a:solidFill>
              </a:rPr>
              <a:t>(close to the sun)</a:t>
            </a: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287325" y="5627241"/>
            <a:ext cx="48260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1B36BB"/>
                </a:solidFill>
              </a:rPr>
              <a:t>loin du </a:t>
            </a:r>
            <a:r>
              <a:rPr lang="en-GB" dirty="0" smtClean="0">
                <a:solidFill>
                  <a:srgbClr val="1B36BB"/>
                </a:solidFill>
              </a:rPr>
              <a:t>Soleil</a:t>
            </a:r>
            <a:r>
              <a:rPr lang="en-GB" dirty="0" smtClean="0">
                <a:solidFill>
                  <a:srgbClr val="FF3399"/>
                </a:solidFill>
              </a:rPr>
              <a:t> (far from the sun)</a:t>
            </a: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6156325" y="1268413"/>
            <a:ext cx="2987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très</a:t>
            </a:r>
            <a:r>
              <a:rPr lang="en-GB" dirty="0">
                <a:solidFill>
                  <a:srgbClr val="FF3399"/>
                </a:solidFill>
              </a:rPr>
              <a:t> (very)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err="1">
                <a:solidFill>
                  <a:schemeClr val="bg1"/>
                </a:solidFill>
              </a:rPr>
              <a:t>assez</a:t>
            </a:r>
            <a:r>
              <a:rPr lang="en-GB" dirty="0">
                <a:solidFill>
                  <a:srgbClr val="FF3399"/>
                </a:solidFill>
              </a:rPr>
              <a:t> (quite)</a:t>
            </a:r>
          </a:p>
        </p:txBody>
      </p:sp>
    </p:spTree>
    <p:extLst>
      <p:ext uri="{BB962C8B-B14F-4D97-AF65-F5344CB8AC3E}">
        <p14:creationId xmlns:p14="http://schemas.microsoft.com/office/powerpoint/2010/main" val="41298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/>
      <p:bldP spid="284681" grpId="0"/>
      <p:bldP spid="284683" grpId="0"/>
      <p:bldP spid="284685" grpId="0"/>
      <p:bldP spid="284686" grpId="0"/>
      <p:bldP spid="284687" grpId="0"/>
      <p:bldP spid="284689" grpId="0"/>
      <p:bldP spid="284691" grpId="0"/>
      <p:bldP spid="284694" grpId="0"/>
      <p:bldP spid="284695" grpId="0"/>
      <p:bldP spid="2846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72816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latin typeface="Comic Sans MS" pitchFamily="66" charset="0"/>
              </a:rPr>
              <a:t>Writing task</a:t>
            </a:r>
          </a:p>
          <a:p>
            <a:r>
              <a:rPr lang="en-GB" sz="3600" dirty="0" smtClean="0">
                <a:latin typeface="Comic Sans MS" pitchFamily="66" charset="0"/>
              </a:rPr>
              <a:t>Using the grid on the next slide, draw and label the planets in the solar system.</a:t>
            </a:r>
          </a:p>
          <a:p>
            <a:r>
              <a:rPr lang="en-GB" sz="3600" dirty="0" smtClean="0">
                <a:latin typeface="Comic Sans MS" pitchFamily="66" charset="0"/>
              </a:rPr>
              <a:t>Next write a sentence about each planet. 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5567" y="-891480"/>
            <a:ext cx="18376254" cy="84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716016" y="2744924"/>
            <a:ext cx="50405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36096" y="273685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36332" y="27449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20272" y="2636912"/>
            <a:ext cx="1368152" cy="99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60032" y="4643844"/>
            <a:ext cx="31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Neptune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planète</a:t>
            </a:r>
            <a:r>
              <a:rPr lang="en-GB" dirty="0" smtClean="0"/>
              <a:t> </a:t>
            </a:r>
            <a:r>
              <a:rPr lang="en-GB" dirty="0" err="1" smtClean="0"/>
              <a:t>bleue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766027" y="5013176"/>
            <a:ext cx="347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Pluton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une</a:t>
            </a:r>
            <a:r>
              <a:rPr lang="en-GB" dirty="0" smtClean="0"/>
              <a:t> ne </a:t>
            </a:r>
            <a:r>
              <a:rPr lang="en-GB" dirty="0" err="1" smtClean="0"/>
              <a:t>planète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076057" y="323097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latin typeface="Comic Sans MS" pitchFamily="66" charset="0"/>
              </a:rPr>
              <a:t>n’est</a:t>
            </a:r>
            <a:r>
              <a:rPr lang="en-GB" sz="1200" b="1" dirty="0" smtClean="0">
                <a:latin typeface="Comic Sans MS" pitchFamily="66" charset="0"/>
              </a:rPr>
              <a:t> </a:t>
            </a:r>
          </a:p>
          <a:p>
            <a:r>
              <a:rPr lang="en-GB" sz="1200" b="1" dirty="0" smtClean="0">
                <a:latin typeface="Comic Sans MS" pitchFamily="66" charset="0"/>
              </a:rPr>
              <a:t>pas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600" y="3861048"/>
            <a:ext cx="280831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Draw and label the planets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Read the sentence examples       1 and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Choose a word from each box  to make your own sentences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7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000" b="1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We </a:t>
            </a:r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are going to learn names and some facts about the planets in our solar system.</a:t>
            </a:r>
            <a:br>
              <a:rPr lang="en-GB" sz="30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endParaRPr lang="en-GB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en-GB" sz="2700" b="1" dirty="0" smtClean="0">
                <a:solidFill>
                  <a:prstClr val="black"/>
                </a:solidFill>
                <a:latin typeface="Comic Sans MS" pitchFamily="66" charset="0"/>
              </a:rPr>
              <a:t> First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Comic Sans MS" pitchFamily="66" charset="0"/>
              </a:rPr>
              <a:t>we are going to look at the 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date and write it as a sentence. </a:t>
            </a:r>
          </a:p>
          <a:p>
            <a:pPr marL="0" lvl="0" indent="0" algn="ctr">
              <a:buNone/>
            </a:pPr>
            <a:r>
              <a:rPr lang="en-GB" sz="2700" b="1" dirty="0" smtClean="0">
                <a:solidFill>
                  <a:prstClr val="black"/>
                </a:solidFill>
                <a:latin typeface="Comic Sans MS" pitchFamily="66" charset="0"/>
              </a:rPr>
              <a:t>Then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 we will do some reading.</a:t>
            </a:r>
            <a:endParaRPr lang="en-GB" sz="27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en-GB" sz="2700" b="1" dirty="0" smtClean="0">
                <a:solidFill>
                  <a:prstClr val="black"/>
                </a:solidFill>
                <a:latin typeface="Comic Sans MS" pitchFamily="66" charset="0"/>
              </a:rPr>
              <a:t>Next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 we will listen to a story about the planets in our solar system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GB" sz="27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en-GB" sz="2700" b="1" dirty="0" smtClean="0">
                <a:solidFill>
                  <a:prstClr val="black"/>
                </a:solidFill>
                <a:latin typeface="Comic Sans MS" pitchFamily="66" charset="0"/>
              </a:rPr>
              <a:t>Finally</a:t>
            </a:r>
            <a:r>
              <a:rPr lang="en-GB" sz="2700" dirty="0" smtClean="0">
                <a:solidFill>
                  <a:prstClr val="black"/>
                </a:solidFill>
                <a:latin typeface="Comic Sans MS" pitchFamily="66" charset="0"/>
              </a:rPr>
              <a:t> we will draw and label the planets and write simple sentences to describe them. </a:t>
            </a:r>
          </a:p>
          <a:p>
            <a:pPr marL="0" lvl="0" indent="0" algn="ctr">
              <a:buNone/>
            </a:pP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2" y="1124744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68454"/>
              </p:ext>
            </p:extLst>
          </p:nvPr>
        </p:nvGraphicFramePr>
        <p:xfrm>
          <a:off x="472742" y="312738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Quel jour de la semaine est-il?</a:t>
                      </a:r>
                      <a:endParaRPr lang="fr-FR" sz="3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C'est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quelle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date?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" y="980728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C'est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mois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856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temps fait-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il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494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1556792"/>
            <a:ext cx="9464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Comic Sans MS"/>
              </a:rPr>
              <a:t>Il fait </a:t>
            </a:r>
          </a:p>
          <a:p>
            <a:r>
              <a:rPr lang="en-GB" b="1" dirty="0" err="1" smtClean="0">
                <a:solidFill>
                  <a:schemeClr val="bg1"/>
                </a:solidFill>
                <a:effectLst/>
                <a:latin typeface="Comic Sans MS"/>
              </a:rPr>
              <a:t>gris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884368" y="2348880"/>
            <a:ext cx="1259632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Comic Sans MS"/>
              </a:rPr>
              <a:t>Il fait beau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6336" y="3244334"/>
            <a:ext cx="109046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Comic Sans MS"/>
              </a:rPr>
              <a:t>Il fait </a:t>
            </a:r>
            <a:r>
              <a:rPr lang="en-GB" b="1" dirty="0" err="1" smtClean="0">
                <a:solidFill>
                  <a:schemeClr val="bg1"/>
                </a:solidFill>
                <a:effectLst/>
                <a:latin typeface="Comic Sans MS"/>
              </a:rPr>
              <a:t>mauvais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5231" y="4149078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Comic Sans MS"/>
              </a:rPr>
              <a:t>Il fait du vent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740352" y="5166699"/>
            <a:ext cx="140364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effectLst/>
                <a:latin typeface="Comic Sans MS"/>
              </a:rPr>
              <a:t>Il </a:t>
            </a:r>
            <a:r>
              <a:rPr lang="en-GB" b="1" dirty="0" err="1" smtClean="0">
                <a:solidFill>
                  <a:srgbClr val="FFFFFF"/>
                </a:solidFill>
                <a:effectLst/>
                <a:latin typeface="Comic Sans MS"/>
              </a:rPr>
              <a:t>neige</a:t>
            </a:r>
            <a:r>
              <a:rPr lang="en-GB" b="1" dirty="0" smtClean="0">
                <a:solidFill>
                  <a:srgbClr val="FFFFFF"/>
                </a:solidFill>
                <a:effectLst/>
                <a:latin typeface="Comic Sans MS"/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5773" y="5949280"/>
            <a:ext cx="101822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Comic Sans MS"/>
              </a:rPr>
              <a:t>Il </a:t>
            </a:r>
            <a:r>
              <a:rPr lang="en-GB" b="1" dirty="0" err="1" smtClean="0">
                <a:solidFill>
                  <a:schemeClr val="bg1"/>
                </a:solidFill>
                <a:effectLst/>
                <a:latin typeface="Comic Sans MS"/>
              </a:rPr>
              <a:t>pleut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C'est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quelle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season?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" y="1086303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6978" y="1807950"/>
            <a:ext cx="171767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err="1" smtClean="0">
                <a:effectLst/>
                <a:latin typeface="Comic Sans MS"/>
              </a:rPr>
              <a:t>C'est</a:t>
            </a:r>
            <a:r>
              <a:rPr lang="en-GB" b="1" dirty="0" smtClean="0">
                <a:effectLst/>
                <a:latin typeface="Comic Sans MS"/>
              </a:rPr>
              <a:t> le</a:t>
            </a:r>
            <a:endParaRPr lang="en-GB" dirty="0" smtClean="0">
              <a:effectLst/>
            </a:endParaRPr>
          </a:p>
          <a:p>
            <a:r>
              <a:rPr lang="en-GB" b="1" dirty="0" err="1" smtClean="0">
                <a:effectLst/>
                <a:latin typeface="Comic Sans MS"/>
              </a:rPr>
              <a:t>printemps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44408" y="3105835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C'est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omic Sans MS"/>
              </a:rPr>
              <a:t> </a:t>
            </a:r>
            <a:endParaRPr lang="en-GB" dirty="0" smtClean="0">
              <a:effectLst/>
            </a:endParaRPr>
          </a:p>
          <a:p>
            <a:r>
              <a:rPr lang="en-GB" b="1" dirty="0" err="1">
                <a:solidFill>
                  <a:srgbClr val="000000"/>
                </a:solidFill>
                <a:latin typeface="Comic Sans MS"/>
              </a:rPr>
              <a:t>l</a:t>
            </a:r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’ete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20472" y="4221088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C'est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omic Sans MS"/>
              </a:rPr>
              <a:t> </a:t>
            </a:r>
            <a:endParaRPr lang="en-GB" dirty="0" smtClean="0">
              <a:effectLst/>
            </a:endParaRPr>
          </a:p>
          <a:p>
            <a:r>
              <a:rPr lang="en-GB" b="1" dirty="0" err="1">
                <a:solidFill>
                  <a:srgbClr val="000000"/>
                </a:solidFill>
                <a:latin typeface="Comic Sans MS"/>
              </a:rPr>
              <a:t>l</a:t>
            </a:r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’automne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44408" y="5445223"/>
            <a:ext cx="1404156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rgbClr val="000000"/>
              </a:solidFill>
              <a:effectLst/>
              <a:latin typeface="Comic Sans MS"/>
            </a:endParaRPr>
          </a:p>
          <a:p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C'est</a:t>
            </a:r>
            <a:endParaRPr lang="en-GB" b="1" dirty="0" smtClean="0">
              <a:solidFill>
                <a:srgbClr val="000000"/>
              </a:solidFill>
              <a:effectLst/>
              <a:latin typeface="Comic Sans MS"/>
            </a:endParaRPr>
          </a:p>
          <a:p>
            <a:r>
              <a:rPr lang="en-GB" b="1" dirty="0" err="1" smtClean="0">
                <a:solidFill>
                  <a:srgbClr val="000000"/>
                </a:solidFill>
                <a:latin typeface="Comic Sans MS"/>
              </a:rPr>
              <a:t>l’</a:t>
            </a:r>
            <a:r>
              <a:rPr lang="en-GB" b="1" dirty="0" err="1" smtClean="0">
                <a:solidFill>
                  <a:srgbClr val="000000"/>
                </a:solidFill>
                <a:effectLst/>
                <a:latin typeface="Comic Sans MS"/>
              </a:rPr>
              <a:t>hiver</a:t>
            </a:r>
            <a:endParaRPr lang="en-GB" b="1" dirty="0" smtClean="0">
              <a:solidFill>
                <a:srgbClr val="000000"/>
              </a:solidFill>
              <a:effectLst/>
              <a:latin typeface="Comic Sans M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Write the date in a sentence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smtClean="0">
                <a:solidFill>
                  <a:srgbClr val="1B36BB"/>
                </a:solidFill>
                <a:latin typeface="Comic Sans MS" pitchFamily="66" charset="0"/>
              </a:rPr>
              <a:t>Aujourd'hui  est ………… le 19 juin 2020, il  fait ………… et  c'est ………... </a:t>
            </a:r>
            <a:endParaRPr lang="en-GB" sz="6000" dirty="0">
              <a:solidFill>
                <a:srgbClr val="1B36B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891480"/>
            <a:ext cx="16576054" cy="9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64904" y="0"/>
            <a:ext cx="22822302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Let’s practise the </a:t>
            </a:r>
            <a:r>
              <a:rPr lang="en-GB" sz="5400" b="1" dirty="0" smtClean="0">
                <a:latin typeface="Comic Sans MS" pitchFamily="66" charset="0"/>
                <a:cs typeface="Calibri"/>
              </a:rPr>
              <a:t>[s] sound represented with</a:t>
            </a:r>
          </a:p>
          <a:p>
            <a:r>
              <a:rPr lang="en-GB" sz="5400" b="1" dirty="0">
                <a:latin typeface="Comic Sans MS" pitchFamily="66" charset="0"/>
                <a:cs typeface="Calibri"/>
              </a:rPr>
              <a:t>[</a:t>
            </a:r>
            <a:r>
              <a:rPr lang="en-GB" sz="5400" b="1" dirty="0" smtClean="0">
                <a:solidFill>
                  <a:srgbClr val="1B36BB"/>
                </a:solidFill>
                <a:latin typeface="Comic Sans MS" pitchFamily="66" charset="0"/>
                <a:cs typeface="Calibri"/>
              </a:rPr>
              <a:t>c </a:t>
            </a:r>
            <a:r>
              <a:rPr lang="en-GB" sz="5400" b="1" dirty="0" smtClean="0">
                <a:latin typeface="Comic Sans MS" pitchFamily="66" charset="0"/>
                <a:cs typeface="Calibri"/>
              </a:rPr>
              <a:t>+ </a:t>
            </a:r>
            <a:r>
              <a:rPr lang="en-GB" sz="5400" b="1" dirty="0" err="1" smtClean="0">
                <a:solidFill>
                  <a:srgbClr val="1B36BB"/>
                </a:solidFill>
                <a:latin typeface="Comic Sans MS" pitchFamily="66" charset="0"/>
                <a:cs typeface="Calibri"/>
              </a:rPr>
              <a:t>i</a:t>
            </a:r>
            <a:r>
              <a:rPr lang="en-GB" sz="5400" b="1" dirty="0" smtClean="0">
                <a:latin typeface="Calibri"/>
                <a:cs typeface="Calibri"/>
              </a:rPr>
              <a:t>]</a:t>
            </a:r>
            <a:r>
              <a:rPr lang="en-GB" sz="5400" b="1" dirty="0" smtClean="0">
                <a:solidFill>
                  <a:srgbClr val="1B36BB"/>
                </a:solidFill>
                <a:latin typeface="Comic Sans MS" pitchFamily="66" charset="0"/>
                <a:cs typeface="Calibri"/>
              </a:rPr>
              <a:t>   </a:t>
            </a:r>
            <a:r>
              <a:rPr lang="en-GB" sz="5400" b="1" dirty="0" smtClean="0">
                <a:latin typeface="Comic Sans MS" pitchFamily="66" charset="0"/>
                <a:cs typeface="Calibri"/>
              </a:rPr>
              <a:t>or   </a:t>
            </a:r>
            <a:r>
              <a:rPr lang="en-GB" sz="5400" b="1" dirty="0" smtClean="0">
                <a:latin typeface="Calibri"/>
                <a:cs typeface="Calibri"/>
              </a:rPr>
              <a:t>[</a:t>
            </a:r>
            <a:r>
              <a:rPr lang="en-GB" sz="5400" b="1" dirty="0" smtClean="0">
                <a:solidFill>
                  <a:srgbClr val="1B36BB"/>
                </a:solidFill>
                <a:latin typeface="Comic Sans MS" pitchFamily="66" charset="0"/>
                <a:cs typeface="Calibri"/>
              </a:rPr>
              <a:t>c </a:t>
            </a:r>
            <a:r>
              <a:rPr lang="en-GB" sz="5400" b="1" dirty="0" smtClean="0">
                <a:latin typeface="Comic Sans MS" pitchFamily="66" charset="0"/>
                <a:cs typeface="Calibri"/>
              </a:rPr>
              <a:t>+ </a:t>
            </a:r>
            <a:r>
              <a:rPr lang="en-GB" sz="5400" b="1" dirty="0" smtClean="0">
                <a:solidFill>
                  <a:srgbClr val="1B36BB"/>
                </a:solidFill>
                <a:latin typeface="Comic Sans MS" pitchFamily="66" charset="0"/>
                <a:cs typeface="Calibri"/>
              </a:rPr>
              <a:t>e</a:t>
            </a:r>
            <a:r>
              <a:rPr lang="en-GB" sz="5400" b="1" dirty="0" smtClean="0">
                <a:latin typeface="Calibri"/>
                <a:cs typeface="Calibri"/>
              </a:rPr>
              <a:t>]</a:t>
            </a:r>
            <a:r>
              <a:rPr lang="en-GB" sz="5400" b="1" dirty="0" smtClean="0">
                <a:latin typeface="Comic Sans MS" pitchFamily="66" charset="0"/>
                <a:cs typeface="Calibri"/>
              </a:rPr>
              <a:t>.</a:t>
            </a:r>
            <a:endParaRPr lang="en-GB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0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738_slide">
  <a:themeElements>
    <a:clrScheme name="ind_0738_slide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ind_073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738_slide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0738_slide">
  <a:themeElements>
    <a:clrScheme name="ind_0738_slide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ind_073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738_slide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d_0738_slide">
  <a:themeElements>
    <a:clrScheme name="ind_0738_slide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ind_073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738_slide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366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ind_0738_slide</vt:lpstr>
      <vt:lpstr>1_ind_0738_slide</vt:lpstr>
      <vt:lpstr>2_ind_0738_slide</vt:lpstr>
      <vt:lpstr>1_Office Theme</vt:lpstr>
      <vt:lpstr>Les planètes de notre  système solaire </vt:lpstr>
      <vt:lpstr>   We are going to learn names and some facts about the planets in our solar system. </vt:lpstr>
      <vt:lpstr>PowerPoint Presentation</vt:lpstr>
      <vt:lpstr>C'est quelle date?</vt:lpstr>
      <vt:lpstr>C'est quel mois?</vt:lpstr>
      <vt:lpstr>Quel temps fait-il?</vt:lpstr>
      <vt:lpstr>C'est quelle season? </vt:lpstr>
      <vt:lpstr>Write the date in a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MariaR</dc:creator>
  <cp:lastModifiedBy>MariaR</cp:lastModifiedBy>
  <cp:revision>30</cp:revision>
  <dcterms:created xsi:type="dcterms:W3CDTF">2020-06-10T11:14:28Z</dcterms:created>
  <dcterms:modified xsi:type="dcterms:W3CDTF">2020-06-11T12:15:42Z</dcterms:modified>
</cp:coreProperties>
</file>