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58" r:id="rId2"/>
    <p:sldId id="264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67" r:id="rId2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Twinkl" panose="020B0604020202020204" charset="0"/>
      <p:regular r:id="rId28"/>
      <p:bold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CAFB"/>
    <a:srgbClr val="FFEDAA"/>
    <a:srgbClr val="DE1E5A"/>
    <a:srgbClr val="18A0DB"/>
    <a:srgbClr val="BC0105"/>
    <a:srgbClr val="4DB1E3"/>
    <a:srgbClr val="80C1EB"/>
    <a:srgbClr val="ACDDFC"/>
    <a:srgbClr val="FFFFFF"/>
    <a:srgbClr val="4AA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1" autoAdjust="0"/>
    <p:restoredTop sz="94660"/>
  </p:normalViewPr>
  <p:slideViewPr>
    <p:cSldViewPr snapToGrid="0" showGuides="1">
      <p:cViewPr varScale="1">
        <p:scale>
          <a:sx n="128" d="100"/>
          <a:sy n="128" d="100"/>
        </p:scale>
        <p:origin x="888" y="120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Comparing Fractions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750885" y="1473200"/>
            <a:ext cx="7632700" cy="772107"/>
          </a:xfrm>
          <a:prstGeom prst="rect">
            <a:avLst/>
          </a:prstGeom>
          <a:solidFill>
            <a:srgbClr val="FFE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Can you compare these two fractions by looking at what has changed in the denominator and seeing if it is the same in the numerator?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370589" y="3382477"/>
            <a:ext cx="337752" cy="737558"/>
            <a:chOff x="1087395" y="3831493"/>
            <a:chExt cx="337752" cy="737558"/>
          </a:xfrm>
        </p:grpSpPr>
        <p:sp>
          <p:nvSpPr>
            <p:cNvPr id="5" name="TextBox 4"/>
            <p:cNvSpPr txBox="1"/>
            <p:nvPr/>
          </p:nvSpPr>
          <p:spPr>
            <a:xfrm>
              <a:off x="1087395" y="3831493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1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087395" y="4199719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3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1095633" y="4199719"/>
              <a:ext cx="3295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6375662" y="3382477"/>
            <a:ext cx="433034" cy="737558"/>
            <a:chOff x="1054443" y="3831493"/>
            <a:chExt cx="433034" cy="737558"/>
          </a:xfrm>
        </p:grpSpPr>
        <p:sp>
          <p:nvSpPr>
            <p:cNvPr id="9" name="TextBox 8"/>
            <p:cNvSpPr txBox="1"/>
            <p:nvPr/>
          </p:nvSpPr>
          <p:spPr>
            <a:xfrm>
              <a:off x="1087395" y="3831493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6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54443" y="4199719"/>
              <a:ext cx="4330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12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095633" y="4199719"/>
              <a:ext cx="3295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584" y="4147119"/>
            <a:ext cx="4021973" cy="40908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547279" y="2949077"/>
            <a:ext cx="4018278" cy="39358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405330" y="2569326"/>
            <a:ext cx="298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/>
              <a:t>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55651" y="5334626"/>
            <a:ext cx="7632700" cy="7721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Remember the Rule: </a:t>
            </a:r>
            <a:r>
              <a:rPr lang="en-GB" dirty="0">
                <a:solidFill>
                  <a:schemeClr val="tx1"/>
                </a:solidFill>
              </a:rPr>
              <a:t>Whatever you do to the denominator, you must do the same to the numerator.</a:t>
            </a:r>
          </a:p>
        </p:txBody>
      </p:sp>
    </p:spTree>
    <p:extLst>
      <p:ext uri="{BB962C8B-B14F-4D97-AF65-F5344CB8AC3E}">
        <p14:creationId xmlns:p14="http://schemas.microsoft.com/office/powerpoint/2010/main" val="980602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Comparing Fractions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370589" y="2756400"/>
            <a:ext cx="337752" cy="737558"/>
            <a:chOff x="1087395" y="3831493"/>
            <a:chExt cx="337752" cy="737558"/>
          </a:xfrm>
        </p:grpSpPr>
        <p:sp>
          <p:nvSpPr>
            <p:cNvPr id="5" name="TextBox 4"/>
            <p:cNvSpPr txBox="1"/>
            <p:nvPr/>
          </p:nvSpPr>
          <p:spPr>
            <a:xfrm>
              <a:off x="1087395" y="3831493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1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087395" y="4199719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3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1095633" y="4199719"/>
              <a:ext cx="3295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6375662" y="2756400"/>
            <a:ext cx="433034" cy="737558"/>
            <a:chOff x="1054443" y="3831493"/>
            <a:chExt cx="433034" cy="737558"/>
          </a:xfrm>
        </p:grpSpPr>
        <p:sp>
          <p:nvSpPr>
            <p:cNvPr id="9" name="TextBox 8"/>
            <p:cNvSpPr txBox="1"/>
            <p:nvPr/>
          </p:nvSpPr>
          <p:spPr>
            <a:xfrm>
              <a:off x="1087395" y="3831493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6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54443" y="4199719"/>
              <a:ext cx="4330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12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095633" y="4199719"/>
              <a:ext cx="3295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584" y="3521042"/>
            <a:ext cx="4021973" cy="40908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547279" y="2323000"/>
            <a:ext cx="4018278" cy="39358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200851" y="3956108"/>
            <a:ext cx="450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/>
              <a:t>×4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55651" y="4914495"/>
            <a:ext cx="7632700" cy="7721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But 1 x 4 = 4, </a:t>
            </a:r>
            <a:r>
              <a:rPr lang="en-GB" b="1" dirty="0">
                <a:solidFill>
                  <a:schemeClr val="tx1"/>
                </a:solidFill>
              </a:rPr>
              <a:t>not</a:t>
            </a:r>
            <a:r>
              <a:rPr lang="en-GB" dirty="0">
                <a:solidFill>
                  <a:schemeClr val="tx1"/>
                </a:solidFill>
              </a:rPr>
              <a:t> 6 so these fractions are </a:t>
            </a:r>
            <a:r>
              <a:rPr lang="en-GB" b="1" dirty="0">
                <a:solidFill>
                  <a:schemeClr val="tx1"/>
                </a:solidFill>
              </a:rPr>
              <a:t>not</a:t>
            </a:r>
            <a:r>
              <a:rPr lang="en-GB" dirty="0">
                <a:solidFill>
                  <a:schemeClr val="tx1"/>
                </a:solidFill>
              </a:rPr>
              <a:t> equal.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Which fraction is larger?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200851" y="1927690"/>
            <a:ext cx="450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/>
              <a:t>×4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965949" y="4416058"/>
            <a:ext cx="12025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/>
              <a:t>3 × 4 = 12</a:t>
            </a:r>
          </a:p>
        </p:txBody>
      </p:sp>
    </p:spTree>
    <p:extLst>
      <p:ext uri="{BB962C8B-B14F-4D97-AF65-F5344CB8AC3E}">
        <p14:creationId xmlns:p14="http://schemas.microsoft.com/office/powerpoint/2010/main" val="3540186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4" t="44238" r="4293" b="44264"/>
          <a:stretch/>
        </p:blipFill>
        <p:spPr>
          <a:xfrm>
            <a:off x="4741900" y="2199615"/>
            <a:ext cx="3711113" cy="9036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4" t="33033" r="4293" b="55676"/>
          <a:stretch/>
        </p:blipFill>
        <p:spPr>
          <a:xfrm>
            <a:off x="673219" y="2260032"/>
            <a:ext cx="3711113" cy="8597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Comparing Fractions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370589" y="3753165"/>
            <a:ext cx="337752" cy="737558"/>
            <a:chOff x="1087395" y="3831493"/>
            <a:chExt cx="337752" cy="737558"/>
          </a:xfrm>
        </p:grpSpPr>
        <p:sp>
          <p:nvSpPr>
            <p:cNvPr id="10" name="TextBox 9"/>
            <p:cNvSpPr txBox="1"/>
            <p:nvPr/>
          </p:nvSpPr>
          <p:spPr>
            <a:xfrm>
              <a:off x="1087395" y="3831493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1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087395" y="4199719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3</a:t>
              </a: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1095633" y="4199719"/>
              <a:ext cx="3295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6375662" y="3753165"/>
            <a:ext cx="433034" cy="737558"/>
            <a:chOff x="1054443" y="3831493"/>
            <a:chExt cx="433034" cy="737558"/>
          </a:xfrm>
        </p:grpSpPr>
        <p:sp>
          <p:nvSpPr>
            <p:cNvPr id="14" name="TextBox 13"/>
            <p:cNvSpPr txBox="1"/>
            <p:nvPr/>
          </p:nvSpPr>
          <p:spPr>
            <a:xfrm>
              <a:off x="1087395" y="3831493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6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054443" y="4199719"/>
              <a:ext cx="4330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12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1095633" y="4199719"/>
              <a:ext cx="3295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16"/>
          <p:cNvSpPr/>
          <p:nvPr/>
        </p:nvSpPr>
        <p:spPr>
          <a:xfrm>
            <a:off x="4026018" y="3828397"/>
            <a:ext cx="1095633" cy="585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4384332" y="3906101"/>
            <a:ext cx="3658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/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479161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Comparing Fractions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750885" y="1473200"/>
            <a:ext cx="7632700" cy="772107"/>
          </a:xfrm>
          <a:prstGeom prst="rect">
            <a:avLst/>
          </a:prstGeom>
          <a:solidFill>
            <a:srgbClr val="FFE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Can you compare these two fractions by looking at what has changed in the denominator?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370589" y="3382477"/>
            <a:ext cx="337752" cy="737558"/>
            <a:chOff x="1087395" y="3831493"/>
            <a:chExt cx="337752" cy="737558"/>
          </a:xfrm>
        </p:grpSpPr>
        <p:sp>
          <p:nvSpPr>
            <p:cNvPr id="5" name="TextBox 4"/>
            <p:cNvSpPr txBox="1"/>
            <p:nvPr/>
          </p:nvSpPr>
          <p:spPr>
            <a:xfrm>
              <a:off x="1087395" y="3831493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3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087395" y="4199719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7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1095633" y="4199719"/>
              <a:ext cx="3295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6375662" y="3382477"/>
            <a:ext cx="433034" cy="737558"/>
            <a:chOff x="1054443" y="3831493"/>
            <a:chExt cx="433034" cy="737558"/>
          </a:xfrm>
        </p:grpSpPr>
        <p:sp>
          <p:nvSpPr>
            <p:cNvPr id="9" name="TextBox 8"/>
            <p:cNvSpPr txBox="1"/>
            <p:nvPr/>
          </p:nvSpPr>
          <p:spPr>
            <a:xfrm>
              <a:off x="1087395" y="3831493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7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54443" y="4199719"/>
              <a:ext cx="4330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21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095633" y="4199719"/>
              <a:ext cx="3295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584" y="4147119"/>
            <a:ext cx="4021973" cy="40908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547279" y="2949077"/>
            <a:ext cx="4018278" cy="39358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405330" y="2569326"/>
            <a:ext cx="298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/>
              <a:t>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268755" y="4556207"/>
            <a:ext cx="298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/>
              <a:t>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55651" y="5334626"/>
            <a:ext cx="7632700" cy="7721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Remember the Rule: </a:t>
            </a:r>
            <a:r>
              <a:rPr lang="en-GB" dirty="0">
                <a:solidFill>
                  <a:schemeClr val="tx1"/>
                </a:solidFill>
              </a:rPr>
              <a:t>Whatever you do to the denominator, you must do the same to the numerator.</a:t>
            </a:r>
          </a:p>
        </p:txBody>
      </p:sp>
    </p:spTree>
    <p:extLst>
      <p:ext uri="{BB962C8B-B14F-4D97-AF65-F5344CB8AC3E}">
        <p14:creationId xmlns:p14="http://schemas.microsoft.com/office/powerpoint/2010/main" val="2369840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/>
      <p:bldP spid="15" grpId="0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Comparing Fractions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370589" y="2756400"/>
            <a:ext cx="337752" cy="737558"/>
            <a:chOff x="1087395" y="3831493"/>
            <a:chExt cx="337752" cy="737558"/>
          </a:xfrm>
        </p:grpSpPr>
        <p:sp>
          <p:nvSpPr>
            <p:cNvPr id="5" name="TextBox 4"/>
            <p:cNvSpPr txBox="1"/>
            <p:nvPr/>
          </p:nvSpPr>
          <p:spPr>
            <a:xfrm>
              <a:off x="1087395" y="3831493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3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087395" y="4199719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7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1095633" y="4199719"/>
              <a:ext cx="3295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6375662" y="2756400"/>
            <a:ext cx="433034" cy="737558"/>
            <a:chOff x="1054443" y="3831493"/>
            <a:chExt cx="433034" cy="737558"/>
          </a:xfrm>
        </p:grpSpPr>
        <p:sp>
          <p:nvSpPr>
            <p:cNvPr id="9" name="TextBox 8"/>
            <p:cNvSpPr txBox="1"/>
            <p:nvPr/>
          </p:nvSpPr>
          <p:spPr>
            <a:xfrm>
              <a:off x="1087395" y="3831493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7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54443" y="4199719"/>
              <a:ext cx="4330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21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095633" y="4199719"/>
              <a:ext cx="3295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584" y="3521042"/>
            <a:ext cx="4021973" cy="40908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547279" y="2323000"/>
            <a:ext cx="4018278" cy="39358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207263" y="3956108"/>
            <a:ext cx="437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/>
              <a:t>×3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55651" y="4906256"/>
            <a:ext cx="7632700" cy="7721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But 3 x 3 = 9, </a:t>
            </a:r>
            <a:r>
              <a:rPr lang="en-GB" b="1" dirty="0">
                <a:solidFill>
                  <a:schemeClr val="tx1"/>
                </a:solidFill>
              </a:rPr>
              <a:t>not</a:t>
            </a:r>
            <a:r>
              <a:rPr lang="en-GB" dirty="0">
                <a:solidFill>
                  <a:schemeClr val="tx1"/>
                </a:solidFill>
              </a:rPr>
              <a:t> 7 so these fractions are </a:t>
            </a:r>
            <a:r>
              <a:rPr lang="en-GB" b="1" dirty="0">
                <a:solidFill>
                  <a:schemeClr val="tx1"/>
                </a:solidFill>
              </a:rPr>
              <a:t>not</a:t>
            </a:r>
            <a:r>
              <a:rPr lang="en-GB" dirty="0">
                <a:solidFill>
                  <a:schemeClr val="tx1"/>
                </a:solidFill>
              </a:rPr>
              <a:t> equal.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Which fraction is larger?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207263" y="1927690"/>
            <a:ext cx="437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/>
              <a:t>×3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975566" y="4416058"/>
            <a:ext cx="11833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/>
              <a:t>7 × 3 = 21</a:t>
            </a:r>
          </a:p>
        </p:txBody>
      </p:sp>
    </p:spTree>
    <p:extLst>
      <p:ext uri="{BB962C8B-B14F-4D97-AF65-F5344CB8AC3E}">
        <p14:creationId xmlns:p14="http://schemas.microsoft.com/office/powerpoint/2010/main" val="2700059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3" t="47976" r="4293" b="41021"/>
          <a:stretch/>
        </p:blipFill>
        <p:spPr>
          <a:xfrm>
            <a:off x="4741900" y="2253836"/>
            <a:ext cx="3711114" cy="8494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3" t="32793" r="4293" b="56637"/>
          <a:stretch/>
        </p:blipFill>
        <p:spPr>
          <a:xfrm>
            <a:off x="689695" y="2250689"/>
            <a:ext cx="3694638" cy="7773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Comparing Fractions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370589" y="3753165"/>
            <a:ext cx="337752" cy="737558"/>
            <a:chOff x="1087395" y="3831493"/>
            <a:chExt cx="337752" cy="737558"/>
          </a:xfrm>
        </p:grpSpPr>
        <p:sp>
          <p:nvSpPr>
            <p:cNvPr id="10" name="TextBox 9"/>
            <p:cNvSpPr txBox="1"/>
            <p:nvPr/>
          </p:nvSpPr>
          <p:spPr>
            <a:xfrm>
              <a:off x="1087395" y="3831493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3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087395" y="4199719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7</a:t>
              </a: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1095633" y="4199719"/>
              <a:ext cx="3295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6375662" y="3753165"/>
            <a:ext cx="433034" cy="737558"/>
            <a:chOff x="1054443" y="3831493"/>
            <a:chExt cx="433034" cy="737558"/>
          </a:xfrm>
        </p:grpSpPr>
        <p:sp>
          <p:nvSpPr>
            <p:cNvPr id="14" name="TextBox 13"/>
            <p:cNvSpPr txBox="1"/>
            <p:nvPr/>
          </p:nvSpPr>
          <p:spPr>
            <a:xfrm>
              <a:off x="1087395" y="3831493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7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054443" y="4199719"/>
              <a:ext cx="4330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21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1095633" y="4199719"/>
              <a:ext cx="3295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16"/>
          <p:cNvSpPr/>
          <p:nvPr/>
        </p:nvSpPr>
        <p:spPr>
          <a:xfrm>
            <a:off x="4026018" y="3828397"/>
            <a:ext cx="1095633" cy="585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4384332" y="3906101"/>
            <a:ext cx="3658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4056906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Comparing Fractions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750885" y="1521081"/>
            <a:ext cx="7632700" cy="495108"/>
          </a:xfrm>
          <a:prstGeom prst="rect">
            <a:avLst/>
          </a:prstGeom>
          <a:solidFill>
            <a:srgbClr val="FFE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Have a go at comparing these fractions: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2370589" y="2229167"/>
            <a:ext cx="4438107" cy="737558"/>
            <a:chOff x="2370589" y="2229167"/>
            <a:chExt cx="4438107" cy="737558"/>
          </a:xfrm>
        </p:grpSpPr>
        <p:grpSp>
          <p:nvGrpSpPr>
            <p:cNvPr id="4" name="Group 3"/>
            <p:cNvGrpSpPr/>
            <p:nvPr/>
          </p:nvGrpSpPr>
          <p:grpSpPr>
            <a:xfrm>
              <a:off x="2370589" y="2229167"/>
              <a:ext cx="337752" cy="737558"/>
              <a:chOff x="1087395" y="3831493"/>
              <a:chExt cx="337752" cy="737558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1087395" y="3831493"/>
                <a:ext cx="3295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/>
                  <a:t>2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1087395" y="4199719"/>
                <a:ext cx="3295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/>
                  <a:t>5</a:t>
                </a:r>
              </a:p>
            </p:txBody>
          </p:sp>
          <p:cxnSp>
            <p:nvCxnSpPr>
              <p:cNvPr id="7" name="Straight Connector 6"/>
              <p:cNvCxnSpPr/>
              <p:nvPr/>
            </p:nvCxnSpPr>
            <p:spPr>
              <a:xfrm>
                <a:off x="1095633" y="4199719"/>
                <a:ext cx="329514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7"/>
            <p:cNvGrpSpPr/>
            <p:nvPr/>
          </p:nvGrpSpPr>
          <p:grpSpPr>
            <a:xfrm>
              <a:off x="6375662" y="2229167"/>
              <a:ext cx="433034" cy="737558"/>
              <a:chOff x="1054443" y="3831493"/>
              <a:chExt cx="433034" cy="737558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1087395" y="3831493"/>
                <a:ext cx="3295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/>
                  <a:t>5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054443" y="4199719"/>
                <a:ext cx="4330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/>
                  <a:t>10</a:t>
                </a:r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>
                <a:off x="1095633" y="4199719"/>
                <a:ext cx="329514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Rectangle 11"/>
            <p:cNvSpPr/>
            <p:nvPr/>
          </p:nvSpPr>
          <p:spPr>
            <a:xfrm>
              <a:off x="4026018" y="2304399"/>
              <a:ext cx="1095633" cy="58598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4384332" y="2357389"/>
            <a:ext cx="3658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/>
              <a:t>&lt;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2370589" y="3250655"/>
            <a:ext cx="4438107" cy="737558"/>
            <a:chOff x="2370589" y="3250655"/>
            <a:chExt cx="4438107" cy="737558"/>
          </a:xfrm>
        </p:grpSpPr>
        <p:grpSp>
          <p:nvGrpSpPr>
            <p:cNvPr id="14" name="Group 13"/>
            <p:cNvGrpSpPr/>
            <p:nvPr/>
          </p:nvGrpSpPr>
          <p:grpSpPr>
            <a:xfrm>
              <a:off x="2370589" y="3250655"/>
              <a:ext cx="337752" cy="737558"/>
              <a:chOff x="1087395" y="3831493"/>
              <a:chExt cx="337752" cy="737558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1087395" y="3831493"/>
                <a:ext cx="3295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/>
                  <a:t>2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087395" y="4199719"/>
                <a:ext cx="3295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/>
                  <a:t>3</a:t>
                </a:r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1095633" y="4199719"/>
                <a:ext cx="329514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 17"/>
            <p:cNvGrpSpPr/>
            <p:nvPr/>
          </p:nvGrpSpPr>
          <p:grpSpPr>
            <a:xfrm>
              <a:off x="6375662" y="3250655"/>
              <a:ext cx="433034" cy="737558"/>
              <a:chOff x="1054443" y="3831493"/>
              <a:chExt cx="433034" cy="737558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1087395" y="3831493"/>
                <a:ext cx="3295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/>
                  <a:t>4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054443" y="4199719"/>
                <a:ext cx="4330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/>
                  <a:t>6</a:t>
                </a:r>
              </a:p>
            </p:txBody>
          </p:sp>
          <p:cxnSp>
            <p:nvCxnSpPr>
              <p:cNvPr id="21" name="Straight Connector 20"/>
              <p:cNvCxnSpPr/>
              <p:nvPr/>
            </p:nvCxnSpPr>
            <p:spPr>
              <a:xfrm>
                <a:off x="1095633" y="4199719"/>
                <a:ext cx="329514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Rectangle 21"/>
            <p:cNvSpPr/>
            <p:nvPr/>
          </p:nvSpPr>
          <p:spPr>
            <a:xfrm>
              <a:off x="4026018" y="3325887"/>
              <a:ext cx="1095633" cy="58598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3" name="Rectangle 22"/>
          <p:cNvSpPr/>
          <p:nvPr/>
        </p:nvSpPr>
        <p:spPr>
          <a:xfrm>
            <a:off x="4384332" y="3378877"/>
            <a:ext cx="3658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/>
              <a:t>=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2370589" y="4271037"/>
            <a:ext cx="4483291" cy="737558"/>
            <a:chOff x="2370589" y="4271037"/>
            <a:chExt cx="4483291" cy="737558"/>
          </a:xfrm>
        </p:grpSpPr>
        <p:grpSp>
          <p:nvGrpSpPr>
            <p:cNvPr id="24" name="Group 23"/>
            <p:cNvGrpSpPr/>
            <p:nvPr/>
          </p:nvGrpSpPr>
          <p:grpSpPr>
            <a:xfrm>
              <a:off x="2370589" y="4271037"/>
              <a:ext cx="337752" cy="737558"/>
              <a:chOff x="1087395" y="3831493"/>
              <a:chExt cx="337752" cy="737558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1087395" y="3831493"/>
                <a:ext cx="3295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/>
                  <a:t>4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1087395" y="4199719"/>
                <a:ext cx="3295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/>
                  <a:t>5</a:t>
                </a:r>
              </a:p>
            </p:txBody>
          </p:sp>
          <p:cxnSp>
            <p:nvCxnSpPr>
              <p:cNvPr id="27" name="Straight Connector 26"/>
              <p:cNvCxnSpPr/>
              <p:nvPr/>
            </p:nvCxnSpPr>
            <p:spPr>
              <a:xfrm>
                <a:off x="1095633" y="4199719"/>
                <a:ext cx="329514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27"/>
            <p:cNvGrpSpPr/>
            <p:nvPr/>
          </p:nvGrpSpPr>
          <p:grpSpPr>
            <a:xfrm>
              <a:off x="6350947" y="4271037"/>
              <a:ext cx="502933" cy="737558"/>
              <a:chOff x="1029728" y="3831493"/>
              <a:chExt cx="502933" cy="737558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1062681" y="3831493"/>
                <a:ext cx="4000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/>
                  <a:t>12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1029728" y="4199719"/>
                <a:ext cx="5029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/>
                  <a:t>20</a:t>
                </a:r>
              </a:p>
            </p:txBody>
          </p:sp>
          <p:cxnSp>
            <p:nvCxnSpPr>
              <p:cNvPr id="31" name="Straight Connector 30"/>
              <p:cNvCxnSpPr/>
              <p:nvPr/>
            </p:nvCxnSpPr>
            <p:spPr>
              <a:xfrm>
                <a:off x="1095633" y="4199719"/>
                <a:ext cx="329514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Rectangle 31"/>
            <p:cNvSpPr/>
            <p:nvPr/>
          </p:nvSpPr>
          <p:spPr>
            <a:xfrm>
              <a:off x="4026018" y="4346269"/>
              <a:ext cx="1095633" cy="58598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3" name="Rectangle 32"/>
          <p:cNvSpPr/>
          <p:nvPr/>
        </p:nvSpPr>
        <p:spPr>
          <a:xfrm>
            <a:off x="4384332" y="4399259"/>
            <a:ext cx="3658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/>
              <a:t>&gt;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2370589" y="5292525"/>
            <a:ext cx="4438107" cy="737558"/>
            <a:chOff x="2370589" y="5292525"/>
            <a:chExt cx="4438107" cy="737558"/>
          </a:xfrm>
        </p:grpSpPr>
        <p:grpSp>
          <p:nvGrpSpPr>
            <p:cNvPr id="34" name="Group 33"/>
            <p:cNvGrpSpPr/>
            <p:nvPr/>
          </p:nvGrpSpPr>
          <p:grpSpPr>
            <a:xfrm>
              <a:off x="2370589" y="5292525"/>
              <a:ext cx="337752" cy="737558"/>
              <a:chOff x="1087395" y="3831493"/>
              <a:chExt cx="337752" cy="737558"/>
            </a:xfrm>
          </p:grpSpPr>
          <p:sp>
            <p:nvSpPr>
              <p:cNvPr id="35" name="TextBox 34"/>
              <p:cNvSpPr txBox="1"/>
              <p:nvPr/>
            </p:nvSpPr>
            <p:spPr>
              <a:xfrm>
                <a:off x="1087395" y="3831493"/>
                <a:ext cx="3295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/>
                  <a:t>3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1087395" y="4199719"/>
                <a:ext cx="3295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/>
                  <a:t>4</a:t>
                </a:r>
              </a:p>
            </p:txBody>
          </p:sp>
          <p:cxnSp>
            <p:nvCxnSpPr>
              <p:cNvPr id="37" name="Straight Connector 36"/>
              <p:cNvCxnSpPr/>
              <p:nvPr/>
            </p:nvCxnSpPr>
            <p:spPr>
              <a:xfrm>
                <a:off x="1095633" y="4199719"/>
                <a:ext cx="329514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oup 37"/>
            <p:cNvGrpSpPr/>
            <p:nvPr/>
          </p:nvGrpSpPr>
          <p:grpSpPr>
            <a:xfrm>
              <a:off x="6375662" y="5292525"/>
              <a:ext cx="433034" cy="737558"/>
              <a:chOff x="1054443" y="3831493"/>
              <a:chExt cx="433034" cy="737558"/>
            </a:xfrm>
          </p:grpSpPr>
          <p:sp>
            <p:nvSpPr>
              <p:cNvPr id="39" name="TextBox 38"/>
              <p:cNvSpPr txBox="1"/>
              <p:nvPr/>
            </p:nvSpPr>
            <p:spPr>
              <a:xfrm>
                <a:off x="1062681" y="3831493"/>
                <a:ext cx="4000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/>
                  <a:t>12</a:t>
                </a: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54443" y="4199719"/>
                <a:ext cx="4330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/>
                  <a:t>16</a:t>
                </a:r>
              </a:p>
            </p:txBody>
          </p:sp>
          <p:cxnSp>
            <p:nvCxnSpPr>
              <p:cNvPr id="41" name="Straight Connector 40"/>
              <p:cNvCxnSpPr/>
              <p:nvPr/>
            </p:nvCxnSpPr>
            <p:spPr>
              <a:xfrm>
                <a:off x="1095633" y="4199719"/>
                <a:ext cx="329514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Rectangle 41"/>
            <p:cNvSpPr/>
            <p:nvPr/>
          </p:nvSpPr>
          <p:spPr>
            <a:xfrm>
              <a:off x="4026018" y="5367757"/>
              <a:ext cx="1095633" cy="58598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3" name="Rectangle 42"/>
          <p:cNvSpPr/>
          <p:nvPr/>
        </p:nvSpPr>
        <p:spPr>
          <a:xfrm>
            <a:off x="4384332" y="5420747"/>
            <a:ext cx="3658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184021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/>
      <p:bldP spid="23" grpId="0"/>
      <p:bldP spid="33" grpId="0"/>
      <p:bldP spid="4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Ordering Fractions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750885" y="1440247"/>
            <a:ext cx="7632700" cy="772107"/>
          </a:xfrm>
          <a:prstGeom prst="rect">
            <a:avLst/>
          </a:prstGeom>
          <a:solidFill>
            <a:srgbClr val="FFE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The denominator in each of these fractions is a multiple of 4 therefore, we can compare </a:t>
            </a:r>
            <a:r>
              <a:rPr lang="en-GB" b="1" dirty="0">
                <a:solidFill>
                  <a:schemeClr val="tx1"/>
                </a:solidFill>
              </a:rPr>
              <a:t>and</a:t>
            </a:r>
            <a:r>
              <a:rPr lang="en-GB" dirty="0">
                <a:solidFill>
                  <a:schemeClr val="tx1"/>
                </a:solidFill>
              </a:rPr>
              <a:t> order them.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2502398" y="2319782"/>
            <a:ext cx="337752" cy="737558"/>
            <a:chOff x="1087395" y="3831493"/>
            <a:chExt cx="337752" cy="737558"/>
          </a:xfrm>
        </p:grpSpPr>
        <p:sp>
          <p:nvSpPr>
            <p:cNvPr id="45" name="TextBox 44"/>
            <p:cNvSpPr txBox="1"/>
            <p:nvPr/>
          </p:nvSpPr>
          <p:spPr>
            <a:xfrm>
              <a:off x="1087395" y="3831493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4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087395" y="4199719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8</a:t>
              </a:r>
            </a:p>
          </p:txBody>
        </p:sp>
        <p:cxnSp>
          <p:nvCxnSpPr>
            <p:cNvPr id="47" name="Straight Connector 46"/>
            <p:cNvCxnSpPr/>
            <p:nvPr/>
          </p:nvCxnSpPr>
          <p:spPr>
            <a:xfrm>
              <a:off x="1095633" y="4199719"/>
              <a:ext cx="3295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/>
          <p:cNvGrpSpPr/>
          <p:nvPr/>
        </p:nvGrpSpPr>
        <p:grpSpPr>
          <a:xfrm>
            <a:off x="3733954" y="2319229"/>
            <a:ext cx="337752" cy="737558"/>
            <a:chOff x="1087395" y="3831493"/>
            <a:chExt cx="337752" cy="737558"/>
          </a:xfrm>
        </p:grpSpPr>
        <p:sp>
          <p:nvSpPr>
            <p:cNvPr id="50" name="TextBox 49"/>
            <p:cNvSpPr txBox="1"/>
            <p:nvPr/>
          </p:nvSpPr>
          <p:spPr>
            <a:xfrm>
              <a:off x="1087395" y="3831493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1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087395" y="4199719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4</a:t>
              </a:r>
            </a:p>
          </p:txBody>
        </p:sp>
        <p:cxnSp>
          <p:nvCxnSpPr>
            <p:cNvPr id="52" name="Straight Connector 51"/>
            <p:cNvCxnSpPr/>
            <p:nvPr/>
          </p:nvCxnSpPr>
          <p:spPr>
            <a:xfrm>
              <a:off x="1095633" y="4199719"/>
              <a:ext cx="3295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/>
          <p:cNvGrpSpPr/>
          <p:nvPr/>
        </p:nvGrpSpPr>
        <p:grpSpPr>
          <a:xfrm>
            <a:off x="4957272" y="2319229"/>
            <a:ext cx="337752" cy="737558"/>
            <a:chOff x="1087395" y="3831493"/>
            <a:chExt cx="337752" cy="737558"/>
          </a:xfrm>
        </p:grpSpPr>
        <p:sp>
          <p:nvSpPr>
            <p:cNvPr id="54" name="TextBox 53"/>
            <p:cNvSpPr txBox="1"/>
            <p:nvPr/>
          </p:nvSpPr>
          <p:spPr>
            <a:xfrm>
              <a:off x="1087395" y="3831493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3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087395" y="4199719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4</a:t>
              </a:r>
            </a:p>
          </p:txBody>
        </p:sp>
        <p:cxnSp>
          <p:nvCxnSpPr>
            <p:cNvPr id="56" name="Straight Connector 55"/>
            <p:cNvCxnSpPr/>
            <p:nvPr/>
          </p:nvCxnSpPr>
          <p:spPr>
            <a:xfrm>
              <a:off x="1095633" y="4199719"/>
              <a:ext cx="3295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/>
          <p:cNvGrpSpPr/>
          <p:nvPr/>
        </p:nvGrpSpPr>
        <p:grpSpPr>
          <a:xfrm>
            <a:off x="6188828" y="2318676"/>
            <a:ext cx="337752" cy="737558"/>
            <a:chOff x="1087395" y="3831493"/>
            <a:chExt cx="337752" cy="737558"/>
          </a:xfrm>
        </p:grpSpPr>
        <p:sp>
          <p:nvSpPr>
            <p:cNvPr id="58" name="TextBox 57"/>
            <p:cNvSpPr txBox="1"/>
            <p:nvPr/>
          </p:nvSpPr>
          <p:spPr>
            <a:xfrm>
              <a:off x="1087395" y="3831493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5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087395" y="4199719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8</a:t>
              </a:r>
            </a:p>
          </p:txBody>
        </p:sp>
        <p:cxnSp>
          <p:nvCxnSpPr>
            <p:cNvPr id="60" name="Straight Connector 59"/>
            <p:cNvCxnSpPr/>
            <p:nvPr/>
          </p:nvCxnSpPr>
          <p:spPr>
            <a:xfrm>
              <a:off x="1095633" y="4199719"/>
              <a:ext cx="3295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Rectangle 60"/>
          <p:cNvSpPr/>
          <p:nvPr/>
        </p:nvSpPr>
        <p:spPr>
          <a:xfrm>
            <a:off x="750885" y="3161449"/>
            <a:ext cx="77423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First, change all of the fractions so that they have the same denominator. </a:t>
            </a:r>
            <a:endParaRPr lang="en-GB" dirty="0"/>
          </a:p>
        </p:txBody>
      </p:sp>
      <p:grpSp>
        <p:nvGrpSpPr>
          <p:cNvPr id="62" name="Group 61"/>
          <p:cNvGrpSpPr/>
          <p:nvPr/>
        </p:nvGrpSpPr>
        <p:grpSpPr>
          <a:xfrm>
            <a:off x="2510636" y="3637064"/>
            <a:ext cx="337752" cy="737558"/>
            <a:chOff x="1087395" y="3831493"/>
            <a:chExt cx="337752" cy="737558"/>
          </a:xfrm>
        </p:grpSpPr>
        <p:sp>
          <p:nvSpPr>
            <p:cNvPr id="63" name="TextBox 62"/>
            <p:cNvSpPr txBox="1"/>
            <p:nvPr/>
          </p:nvSpPr>
          <p:spPr>
            <a:xfrm>
              <a:off x="1087395" y="3831493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4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087395" y="4199719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8</a:t>
              </a:r>
            </a:p>
          </p:txBody>
        </p:sp>
        <p:cxnSp>
          <p:nvCxnSpPr>
            <p:cNvPr id="65" name="Straight Connector 64"/>
            <p:cNvCxnSpPr/>
            <p:nvPr/>
          </p:nvCxnSpPr>
          <p:spPr>
            <a:xfrm>
              <a:off x="1095633" y="4199719"/>
              <a:ext cx="3295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/>
          <p:cNvGrpSpPr/>
          <p:nvPr/>
        </p:nvGrpSpPr>
        <p:grpSpPr>
          <a:xfrm>
            <a:off x="3742192" y="3636511"/>
            <a:ext cx="337752" cy="737558"/>
            <a:chOff x="1087395" y="3831493"/>
            <a:chExt cx="337752" cy="737558"/>
          </a:xfrm>
        </p:grpSpPr>
        <p:sp>
          <p:nvSpPr>
            <p:cNvPr id="67" name="TextBox 66"/>
            <p:cNvSpPr txBox="1"/>
            <p:nvPr/>
          </p:nvSpPr>
          <p:spPr>
            <a:xfrm>
              <a:off x="1087395" y="3831493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2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087395" y="4199719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8</a:t>
              </a:r>
            </a:p>
          </p:txBody>
        </p:sp>
        <p:cxnSp>
          <p:nvCxnSpPr>
            <p:cNvPr id="69" name="Straight Connector 68"/>
            <p:cNvCxnSpPr/>
            <p:nvPr/>
          </p:nvCxnSpPr>
          <p:spPr>
            <a:xfrm>
              <a:off x="1095633" y="4199719"/>
              <a:ext cx="3295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/>
          <p:cNvGrpSpPr/>
          <p:nvPr/>
        </p:nvGrpSpPr>
        <p:grpSpPr>
          <a:xfrm>
            <a:off x="4965510" y="3636511"/>
            <a:ext cx="337752" cy="737558"/>
            <a:chOff x="1087395" y="3831493"/>
            <a:chExt cx="337752" cy="737558"/>
          </a:xfrm>
        </p:grpSpPr>
        <p:sp>
          <p:nvSpPr>
            <p:cNvPr id="71" name="TextBox 70"/>
            <p:cNvSpPr txBox="1"/>
            <p:nvPr/>
          </p:nvSpPr>
          <p:spPr>
            <a:xfrm>
              <a:off x="1087395" y="3831493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6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087395" y="4199719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8</a:t>
              </a:r>
            </a:p>
          </p:txBody>
        </p:sp>
        <p:cxnSp>
          <p:nvCxnSpPr>
            <p:cNvPr id="73" name="Straight Connector 72"/>
            <p:cNvCxnSpPr/>
            <p:nvPr/>
          </p:nvCxnSpPr>
          <p:spPr>
            <a:xfrm>
              <a:off x="1095633" y="4199719"/>
              <a:ext cx="3295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/>
          <p:cNvGrpSpPr/>
          <p:nvPr/>
        </p:nvGrpSpPr>
        <p:grpSpPr>
          <a:xfrm>
            <a:off x="6197066" y="3635958"/>
            <a:ext cx="337752" cy="737558"/>
            <a:chOff x="1087395" y="3831493"/>
            <a:chExt cx="337752" cy="737558"/>
          </a:xfrm>
        </p:grpSpPr>
        <p:sp>
          <p:nvSpPr>
            <p:cNvPr id="75" name="TextBox 74"/>
            <p:cNvSpPr txBox="1"/>
            <p:nvPr/>
          </p:nvSpPr>
          <p:spPr>
            <a:xfrm>
              <a:off x="1087395" y="3831493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5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087395" y="4199719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8</a:t>
              </a:r>
            </a:p>
          </p:txBody>
        </p:sp>
        <p:cxnSp>
          <p:nvCxnSpPr>
            <p:cNvPr id="77" name="Straight Connector 76"/>
            <p:cNvCxnSpPr/>
            <p:nvPr/>
          </p:nvCxnSpPr>
          <p:spPr>
            <a:xfrm>
              <a:off x="1095633" y="4199719"/>
              <a:ext cx="3295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Rectangle 77"/>
          <p:cNvSpPr/>
          <p:nvPr/>
        </p:nvSpPr>
        <p:spPr>
          <a:xfrm>
            <a:off x="750885" y="4482633"/>
            <a:ext cx="7632700" cy="772107"/>
          </a:xfrm>
          <a:prstGeom prst="rect">
            <a:avLst/>
          </a:prstGeom>
          <a:solidFill>
            <a:srgbClr val="FFE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Then write them in order from </a:t>
            </a:r>
            <a:r>
              <a:rPr lang="en-GB" b="1" dirty="0">
                <a:solidFill>
                  <a:schemeClr val="tx1"/>
                </a:solidFill>
              </a:rPr>
              <a:t>smallest</a:t>
            </a:r>
            <a:r>
              <a:rPr lang="en-GB" dirty="0">
                <a:solidFill>
                  <a:schemeClr val="tx1"/>
                </a:solidFill>
              </a:rPr>
              <a:t> to </a:t>
            </a:r>
            <a:r>
              <a:rPr lang="en-GB" b="1" dirty="0">
                <a:solidFill>
                  <a:schemeClr val="tx1"/>
                </a:solidFill>
              </a:rPr>
              <a:t>largest</a:t>
            </a:r>
            <a:r>
              <a:rPr lang="en-GB" dirty="0">
                <a:solidFill>
                  <a:schemeClr val="tx1"/>
                </a:solidFill>
              </a:rPr>
              <a:t>. Remember to write them in their original form.</a:t>
            </a:r>
          </a:p>
        </p:txBody>
      </p:sp>
      <p:grpSp>
        <p:nvGrpSpPr>
          <p:cNvPr id="79" name="Group 78"/>
          <p:cNvGrpSpPr/>
          <p:nvPr/>
        </p:nvGrpSpPr>
        <p:grpSpPr>
          <a:xfrm>
            <a:off x="2518874" y="5379370"/>
            <a:ext cx="337752" cy="737558"/>
            <a:chOff x="1087395" y="3831493"/>
            <a:chExt cx="337752" cy="737558"/>
          </a:xfrm>
        </p:grpSpPr>
        <p:sp>
          <p:nvSpPr>
            <p:cNvPr id="80" name="TextBox 79"/>
            <p:cNvSpPr txBox="1"/>
            <p:nvPr/>
          </p:nvSpPr>
          <p:spPr>
            <a:xfrm>
              <a:off x="1087395" y="3831493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1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1087395" y="4199719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4</a:t>
              </a:r>
            </a:p>
          </p:txBody>
        </p:sp>
        <p:cxnSp>
          <p:nvCxnSpPr>
            <p:cNvPr id="82" name="Straight Connector 81"/>
            <p:cNvCxnSpPr/>
            <p:nvPr/>
          </p:nvCxnSpPr>
          <p:spPr>
            <a:xfrm>
              <a:off x="1095633" y="4199719"/>
              <a:ext cx="3295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3750430" y="5378817"/>
            <a:ext cx="337752" cy="737558"/>
            <a:chOff x="1087395" y="3831493"/>
            <a:chExt cx="337752" cy="737558"/>
          </a:xfrm>
        </p:grpSpPr>
        <p:sp>
          <p:nvSpPr>
            <p:cNvPr id="84" name="TextBox 83"/>
            <p:cNvSpPr txBox="1"/>
            <p:nvPr/>
          </p:nvSpPr>
          <p:spPr>
            <a:xfrm>
              <a:off x="1087395" y="3831493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4</a:t>
              </a: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1087395" y="4199719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8</a:t>
              </a:r>
            </a:p>
          </p:txBody>
        </p:sp>
        <p:cxnSp>
          <p:nvCxnSpPr>
            <p:cNvPr id="86" name="Straight Connector 85"/>
            <p:cNvCxnSpPr/>
            <p:nvPr/>
          </p:nvCxnSpPr>
          <p:spPr>
            <a:xfrm>
              <a:off x="1095633" y="4199719"/>
              <a:ext cx="3295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Group 86"/>
          <p:cNvGrpSpPr/>
          <p:nvPr/>
        </p:nvGrpSpPr>
        <p:grpSpPr>
          <a:xfrm>
            <a:off x="4973748" y="5378817"/>
            <a:ext cx="337752" cy="737558"/>
            <a:chOff x="1087395" y="3831493"/>
            <a:chExt cx="337752" cy="737558"/>
          </a:xfrm>
        </p:grpSpPr>
        <p:sp>
          <p:nvSpPr>
            <p:cNvPr id="88" name="TextBox 87"/>
            <p:cNvSpPr txBox="1"/>
            <p:nvPr/>
          </p:nvSpPr>
          <p:spPr>
            <a:xfrm>
              <a:off x="1087395" y="3831493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5</a:t>
              </a: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1087395" y="4199719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8</a:t>
              </a:r>
            </a:p>
          </p:txBody>
        </p:sp>
        <p:cxnSp>
          <p:nvCxnSpPr>
            <p:cNvPr id="90" name="Straight Connector 89"/>
            <p:cNvCxnSpPr/>
            <p:nvPr/>
          </p:nvCxnSpPr>
          <p:spPr>
            <a:xfrm>
              <a:off x="1095633" y="4199719"/>
              <a:ext cx="3295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Group 90"/>
          <p:cNvGrpSpPr/>
          <p:nvPr/>
        </p:nvGrpSpPr>
        <p:grpSpPr>
          <a:xfrm>
            <a:off x="6205304" y="5378264"/>
            <a:ext cx="337752" cy="737558"/>
            <a:chOff x="1087395" y="3831493"/>
            <a:chExt cx="337752" cy="737558"/>
          </a:xfrm>
        </p:grpSpPr>
        <p:sp>
          <p:nvSpPr>
            <p:cNvPr id="92" name="TextBox 91"/>
            <p:cNvSpPr txBox="1"/>
            <p:nvPr/>
          </p:nvSpPr>
          <p:spPr>
            <a:xfrm>
              <a:off x="1087395" y="3831493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3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1087395" y="4199719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4</a:t>
              </a:r>
            </a:p>
          </p:txBody>
        </p:sp>
        <p:cxnSp>
          <p:nvCxnSpPr>
            <p:cNvPr id="94" name="Straight Connector 93"/>
            <p:cNvCxnSpPr/>
            <p:nvPr/>
          </p:nvCxnSpPr>
          <p:spPr>
            <a:xfrm>
              <a:off x="1095633" y="4199719"/>
              <a:ext cx="3295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80115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1" grpId="0"/>
      <p:bldP spid="7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Ordering Fractions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750885" y="1473199"/>
            <a:ext cx="7632700" cy="772107"/>
          </a:xfrm>
          <a:prstGeom prst="rect">
            <a:avLst/>
          </a:prstGeom>
          <a:solidFill>
            <a:srgbClr val="7BCA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Can you order the following fractions from </a:t>
            </a:r>
            <a:r>
              <a:rPr lang="en-GB" b="1" dirty="0">
                <a:solidFill>
                  <a:schemeClr val="tx1"/>
                </a:solidFill>
              </a:rPr>
              <a:t>smallest</a:t>
            </a:r>
            <a:r>
              <a:rPr lang="en-GB" dirty="0">
                <a:solidFill>
                  <a:schemeClr val="tx1"/>
                </a:solidFill>
              </a:rPr>
              <a:t> to </a:t>
            </a:r>
            <a:r>
              <a:rPr lang="en-GB" b="1" dirty="0">
                <a:solidFill>
                  <a:schemeClr val="tx1"/>
                </a:solidFill>
              </a:rPr>
              <a:t>largest</a:t>
            </a:r>
            <a:r>
              <a:rPr lang="en-GB" dirty="0">
                <a:solidFill>
                  <a:schemeClr val="tx1"/>
                </a:solidFill>
              </a:rPr>
              <a:t>? Start by changing each of the fractions so that the denominator is 20.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958702" y="2319782"/>
            <a:ext cx="337752" cy="737558"/>
            <a:chOff x="1087395" y="3831493"/>
            <a:chExt cx="337752" cy="737558"/>
          </a:xfrm>
        </p:grpSpPr>
        <p:sp>
          <p:nvSpPr>
            <p:cNvPr id="6" name="TextBox 5"/>
            <p:cNvSpPr txBox="1"/>
            <p:nvPr/>
          </p:nvSpPr>
          <p:spPr>
            <a:xfrm>
              <a:off x="1087395" y="3831493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2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087395" y="4199719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5</a:t>
              </a: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1095633" y="4199719"/>
              <a:ext cx="3295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3149067" y="2319229"/>
            <a:ext cx="428367" cy="737558"/>
            <a:chOff x="1046204" y="3831493"/>
            <a:chExt cx="428367" cy="737558"/>
          </a:xfrm>
        </p:grpSpPr>
        <p:sp>
          <p:nvSpPr>
            <p:cNvPr id="10" name="TextBox 9"/>
            <p:cNvSpPr txBox="1"/>
            <p:nvPr/>
          </p:nvSpPr>
          <p:spPr>
            <a:xfrm>
              <a:off x="1087395" y="3831493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2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046204" y="4199719"/>
              <a:ext cx="4283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10</a:t>
              </a: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1095633" y="4199719"/>
              <a:ext cx="3295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4388861" y="2319229"/>
            <a:ext cx="420129" cy="737558"/>
            <a:chOff x="1062680" y="3831493"/>
            <a:chExt cx="420129" cy="737558"/>
          </a:xfrm>
        </p:grpSpPr>
        <p:sp>
          <p:nvSpPr>
            <p:cNvPr id="14" name="TextBox 13"/>
            <p:cNvSpPr txBox="1"/>
            <p:nvPr/>
          </p:nvSpPr>
          <p:spPr>
            <a:xfrm>
              <a:off x="1087395" y="3831493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9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062680" y="4199719"/>
              <a:ext cx="4201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10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1095633" y="4199719"/>
              <a:ext cx="3295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5645132" y="2318676"/>
            <a:ext cx="337752" cy="737558"/>
            <a:chOff x="1087395" y="3831493"/>
            <a:chExt cx="337752" cy="737558"/>
          </a:xfrm>
        </p:grpSpPr>
        <p:sp>
          <p:nvSpPr>
            <p:cNvPr id="18" name="TextBox 17"/>
            <p:cNvSpPr txBox="1"/>
            <p:nvPr/>
          </p:nvSpPr>
          <p:spPr>
            <a:xfrm>
              <a:off x="1087395" y="3831493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3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087395" y="4199719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5</a:t>
              </a:r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1095633" y="4199719"/>
              <a:ext cx="3295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6736644" y="2318676"/>
            <a:ext cx="446749" cy="737558"/>
            <a:chOff x="1037966" y="3831493"/>
            <a:chExt cx="446749" cy="737558"/>
          </a:xfrm>
        </p:grpSpPr>
        <p:sp>
          <p:nvSpPr>
            <p:cNvPr id="22" name="TextBox 21"/>
            <p:cNvSpPr txBox="1"/>
            <p:nvPr/>
          </p:nvSpPr>
          <p:spPr>
            <a:xfrm>
              <a:off x="1062680" y="3831493"/>
              <a:ext cx="4055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3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037966" y="4199719"/>
              <a:ext cx="4467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10</a:t>
              </a: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1095633" y="4199719"/>
              <a:ext cx="3295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1909790" y="3239946"/>
            <a:ext cx="486034" cy="737558"/>
            <a:chOff x="1030245" y="3831493"/>
            <a:chExt cx="486034" cy="737558"/>
          </a:xfrm>
        </p:grpSpPr>
        <p:sp>
          <p:nvSpPr>
            <p:cNvPr id="26" name="TextBox 25"/>
            <p:cNvSpPr txBox="1"/>
            <p:nvPr/>
          </p:nvSpPr>
          <p:spPr>
            <a:xfrm>
              <a:off x="1087395" y="3831493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8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30245" y="4199719"/>
              <a:ext cx="4860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20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1095633" y="4199719"/>
              <a:ext cx="3295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3145875" y="3239393"/>
            <a:ext cx="453082" cy="737558"/>
            <a:chOff x="1034774" y="3831493"/>
            <a:chExt cx="453082" cy="737558"/>
          </a:xfrm>
        </p:grpSpPr>
        <p:sp>
          <p:nvSpPr>
            <p:cNvPr id="30" name="TextBox 29"/>
            <p:cNvSpPr txBox="1"/>
            <p:nvPr/>
          </p:nvSpPr>
          <p:spPr>
            <a:xfrm>
              <a:off x="1087395" y="3831493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4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034774" y="4199719"/>
              <a:ext cx="4530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20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633" y="4199719"/>
              <a:ext cx="3295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4362809" y="3239393"/>
            <a:ext cx="494273" cy="737558"/>
            <a:chOff x="1028390" y="3831493"/>
            <a:chExt cx="494273" cy="737558"/>
          </a:xfrm>
        </p:grpSpPr>
        <p:sp>
          <p:nvSpPr>
            <p:cNvPr id="34" name="TextBox 33"/>
            <p:cNvSpPr txBox="1"/>
            <p:nvPr/>
          </p:nvSpPr>
          <p:spPr>
            <a:xfrm>
              <a:off x="1064535" y="3831493"/>
              <a:ext cx="4036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18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028390" y="4199719"/>
              <a:ext cx="4942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20</a:t>
              </a:r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1095633" y="4199719"/>
              <a:ext cx="3295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5573360" y="3238840"/>
            <a:ext cx="518830" cy="737558"/>
            <a:chOff x="1007385" y="3831493"/>
            <a:chExt cx="518830" cy="737558"/>
          </a:xfrm>
        </p:grpSpPr>
        <p:sp>
          <p:nvSpPr>
            <p:cNvPr id="38" name="TextBox 37"/>
            <p:cNvSpPr txBox="1"/>
            <p:nvPr/>
          </p:nvSpPr>
          <p:spPr>
            <a:xfrm>
              <a:off x="1030245" y="3831493"/>
              <a:ext cx="4502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12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007385" y="4199719"/>
              <a:ext cx="5188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20</a:t>
              </a:r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1095633" y="4199719"/>
              <a:ext cx="3295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6744882" y="3238840"/>
            <a:ext cx="446749" cy="737558"/>
            <a:chOff x="1037966" y="3831493"/>
            <a:chExt cx="446749" cy="737558"/>
          </a:xfrm>
        </p:grpSpPr>
        <p:sp>
          <p:nvSpPr>
            <p:cNvPr id="42" name="TextBox 41"/>
            <p:cNvSpPr txBox="1"/>
            <p:nvPr/>
          </p:nvSpPr>
          <p:spPr>
            <a:xfrm>
              <a:off x="1062680" y="3831493"/>
              <a:ext cx="4055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6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037966" y="4199719"/>
              <a:ext cx="4467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20</a:t>
              </a:r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1095633" y="4199719"/>
              <a:ext cx="3295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Rectangle 46"/>
          <p:cNvSpPr/>
          <p:nvPr/>
        </p:nvSpPr>
        <p:spPr>
          <a:xfrm>
            <a:off x="750885" y="4242185"/>
            <a:ext cx="7632700" cy="495108"/>
          </a:xfrm>
          <a:prstGeom prst="rect">
            <a:avLst/>
          </a:prstGeom>
          <a:solidFill>
            <a:srgbClr val="FFE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Now put them in order! Remember to write them in their original form!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1905155" y="4994582"/>
            <a:ext cx="444844" cy="737558"/>
            <a:chOff x="1029729" y="3831493"/>
            <a:chExt cx="444844" cy="737558"/>
          </a:xfrm>
        </p:grpSpPr>
        <p:sp>
          <p:nvSpPr>
            <p:cNvPr id="49" name="TextBox 48"/>
            <p:cNvSpPr txBox="1"/>
            <p:nvPr/>
          </p:nvSpPr>
          <p:spPr>
            <a:xfrm>
              <a:off x="1087395" y="3831493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2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029729" y="4199719"/>
              <a:ext cx="4448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10</a:t>
              </a:r>
            </a:p>
          </p:txBody>
        </p:sp>
        <p:cxnSp>
          <p:nvCxnSpPr>
            <p:cNvPr id="51" name="Straight Connector 50"/>
            <p:cNvCxnSpPr/>
            <p:nvPr/>
          </p:nvCxnSpPr>
          <p:spPr>
            <a:xfrm>
              <a:off x="1095633" y="4199719"/>
              <a:ext cx="3295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3153186" y="4994029"/>
            <a:ext cx="428367" cy="737558"/>
            <a:chOff x="1046204" y="3831493"/>
            <a:chExt cx="428367" cy="737558"/>
          </a:xfrm>
        </p:grpSpPr>
        <p:sp>
          <p:nvSpPr>
            <p:cNvPr id="53" name="TextBox 52"/>
            <p:cNvSpPr txBox="1"/>
            <p:nvPr/>
          </p:nvSpPr>
          <p:spPr>
            <a:xfrm>
              <a:off x="1062681" y="3831493"/>
              <a:ext cx="4118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3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046204" y="4199719"/>
              <a:ext cx="4283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10</a:t>
              </a:r>
            </a:p>
          </p:txBody>
        </p:sp>
        <p:cxnSp>
          <p:nvCxnSpPr>
            <p:cNvPr id="55" name="Straight Connector 54"/>
            <p:cNvCxnSpPr/>
            <p:nvPr/>
          </p:nvCxnSpPr>
          <p:spPr>
            <a:xfrm>
              <a:off x="1095633" y="4199719"/>
              <a:ext cx="3295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/>
          <p:nvPr/>
        </p:nvGrpSpPr>
        <p:grpSpPr>
          <a:xfrm>
            <a:off x="4392980" y="4994029"/>
            <a:ext cx="420129" cy="737558"/>
            <a:chOff x="1062680" y="3831493"/>
            <a:chExt cx="420129" cy="737558"/>
          </a:xfrm>
        </p:grpSpPr>
        <p:sp>
          <p:nvSpPr>
            <p:cNvPr id="57" name="TextBox 56"/>
            <p:cNvSpPr txBox="1"/>
            <p:nvPr/>
          </p:nvSpPr>
          <p:spPr>
            <a:xfrm>
              <a:off x="1087395" y="3831493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2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062680" y="4199719"/>
              <a:ext cx="4201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5</a:t>
              </a:r>
            </a:p>
          </p:txBody>
        </p:sp>
        <p:cxnSp>
          <p:nvCxnSpPr>
            <p:cNvPr id="59" name="Straight Connector 58"/>
            <p:cNvCxnSpPr/>
            <p:nvPr/>
          </p:nvCxnSpPr>
          <p:spPr>
            <a:xfrm>
              <a:off x="1095633" y="4199719"/>
              <a:ext cx="3295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>
            <a:off x="5649251" y="4993476"/>
            <a:ext cx="337752" cy="737558"/>
            <a:chOff x="1087395" y="3831493"/>
            <a:chExt cx="337752" cy="737558"/>
          </a:xfrm>
        </p:grpSpPr>
        <p:sp>
          <p:nvSpPr>
            <p:cNvPr id="61" name="TextBox 60"/>
            <p:cNvSpPr txBox="1"/>
            <p:nvPr/>
          </p:nvSpPr>
          <p:spPr>
            <a:xfrm>
              <a:off x="1087395" y="3831493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3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087395" y="4199719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5</a:t>
              </a:r>
            </a:p>
          </p:txBody>
        </p:sp>
        <p:cxnSp>
          <p:nvCxnSpPr>
            <p:cNvPr id="63" name="Straight Connector 62"/>
            <p:cNvCxnSpPr/>
            <p:nvPr/>
          </p:nvCxnSpPr>
          <p:spPr>
            <a:xfrm>
              <a:off x="1095633" y="4199719"/>
              <a:ext cx="3295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/>
          <p:cNvGrpSpPr/>
          <p:nvPr/>
        </p:nvGrpSpPr>
        <p:grpSpPr>
          <a:xfrm>
            <a:off x="6740763" y="4993476"/>
            <a:ext cx="446749" cy="737558"/>
            <a:chOff x="1037966" y="3831493"/>
            <a:chExt cx="446749" cy="737558"/>
          </a:xfrm>
        </p:grpSpPr>
        <p:sp>
          <p:nvSpPr>
            <p:cNvPr id="65" name="TextBox 64"/>
            <p:cNvSpPr txBox="1"/>
            <p:nvPr/>
          </p:nvSpPr>
          <p:spPr>
            <a:xfrm>
              <a:off x="1062680" y="3831493"/>
              <a:ext cx="4055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9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037966" y="4199719"/>
              <a:ext cx="4467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10</a:t>
              </a:r>
            </a:p>
          </p:txBody>
        </p:sp>
        <p:cxnSp>
          <p:nvCxnSpPr>
            <p:cNvPr id="67" name="Straight Connector 66"/>
            <p:cNvCxnSpPr/>
            <p:nvPr/>
          </p:nvCxnSpPr>
          <p:spPr>
            <a:xfrm>
              <a:off x="1095633" y="4199719"/>
              <a:ext cx="3295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11029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Ordering Fractions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750885" y="1473198"/>
            <a:ext cx="7632700" cy="772107"/>
          </a:xfrm>
          <a:prstGeom prst="rect">
            <a:avLst/>
          </a:prstGeom>
          <a:solidFill>
            <a:srgbClr val="7BCA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Order these fractions from </a:t>
            </a:r>
            <a:r>
              <a:rPr lang="en-GB" b="1" dirty="0">
                <a:solidFill>
                  <a:schemeClr val="tx1"/>
                </a:solidFill>
              </a:rPr>
              <a:t>smallest</a:t>
            </a:r>
            <a:r>
              <a:rPr lang="en-GB" dirty="0">
                <a:solidFill>
                  <a:schemeClr val="tx1"/>
                </a:solidFill>
              </a:rPr>
              <a:t> to </a:t>
            </a:r>
            <a:r>
              <a:rPr lang="en-GB" b="1" dirty="0">
                <a:solidFill>
                  <a:schemeClr val="tx1"/>
                </a:solidFill>
              </a:rPr>
              <a:t>largest</a:t>
            </a:r>
            <a:r>
              <a:rPr lang="en-GB" dirty="0">
                <a:solidFill>
                  <a:schemeClr val="tx1"/>
                </a:solidFill>
              </a:rPr>
              <a:t>? Decide on what denominator to change each fraction to.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958702" y="2319782"/>
            <a:ext cx="337752" cy="737558"/>
            <a:chOff x="1087395" y="3831493"/>
            <a:chExt cx="337752" cy="737558"/>
          </a:xfrm>
        </p:grpSpPr>
        <p:sp>
          <p:nvSpPr>
            <p:cNvPr id="6" name="TextBox 5"/>
            <p:cNvSpPr txBox="1"/>
            <p:nvPr/>
          </p:nvSpPr>
          <p:spPr>
            <a:xfrm>
              <a:off x="1087395" y="3831493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1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087395" y="4199719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2</a:t>
              </a: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1095633" y="4199719"/>
              <a:ext cx="3295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3149067" y="2319229"/>
            <a:ext cx="428367" cy="737558"/>
            <a:chOff x="1046204" y="3831493"/>
            <a:chExt cx="428367" cy="737558"/>
          </a:xfrm>
        </p:grpSpPr>
        <p:sp>
          <p:nvSpPr>
            <p:cNvPr id="10" name="TextBox 9"/>
            <p:cNvSpPr txBox="1"/>
            <p:nvPr/>
          </p:nvSpPr>
          <p:spPr>
            <a:xfrm>
              <a:off x="1087395" y="3831493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3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046204" y="4199719"/>
              <a:ext cx="4283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8</a:t>
              </a: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1095633" y="4199719"/>
              <a:ext cx="3295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4388861" y="2319229"/>
            <a:ext cx="420129" cy="737558"/>
            <a:chOff x="1062680" y="3831493"/>
            <a:chExt cx="420129" cy="737558"/>
          </a:xfrm>
        </p:grpSpPr>
        <p:sp>
          <p:nvSpPr>
            <p:cNvPr id="14" name="TextBox 13"/>
            <p:cNvSpPr txBox="1"/>
            <p:nvPr/>
          </p:nvSpPr>
          <p:spPr>
            <a:xfrm>
              <a:off x="1087395" y="3831493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3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062680" y="4199719"/>
              <a:ext cx="4201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4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1095633" y="4199719"/>
              <a:ext cx="3295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5645132" y="2318676"/>
            <a:ext cx="337752" cy="737558"/>
            <a:chOff x="1087395" y="3831493"/>
            <a:chExt cx="337752" cy="737558"/>
          </a:xfrm>
        </p:grpSpPr>
        <p:sp>
          <p:nvSpPr>
            <p:cNvPr id="18" name="TextBox 17"/>
            <p:cNvSpPr txBox="1"/>
            <p:nvPr/>
          </p:nvSpPr>
          <p:spPr>
            <a:xfrm>
              <a:off x="1087395" y="3831493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7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087395" y="4199719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8</a:t>
              </a:r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1095633" y="4199719"/>
              <a:ext cx="3295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6736644" y="2318676"/>
            <a:ext cx="446749" cy="737558"/>
            <a:chOff x="1037966" y="3831493"/>
            <a:chExt cx="446749" cy="737558"/>
          </a:xfrm>
        </p:grpSpPr>
        <p:sp>
          <p:nvSpPr>
            <p:cNvPr id="22" name="TextBox 21"/>
            <p:cNvSpPr txBox="1"/>
            <p:nvPr/>
          </p:nvSpPr>
          <p:spPr>
            <a:xfrm>
              <a:off x="1062680" y="3831493"/>
              <a:ext cx="4055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2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037966" y="4199719"/>
              <a:ext cx="4467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8</a:t>
              </a: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1095633" y="4199719"/>
              <a:ext cx="3295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1966940" y="3239946"/>
            <a:ext cx="337752" cy="737558"/>
            <a:chOff x="1087395" y="3831493"/>
            <a:chExt cx="337752" cy="737558"/>
          </a:xfrm>
        </p:grpSpPr>
        <p:sp>
          <p:nvSpPr>
            <p:cNvPr id="26" name="TextBox 25"/>
            <p:cNvSpPr txBox="1"/>
            <p:nvPr/>
          </p:nvSpPr>
          <p:spPr>
            <a:xfrm>
              <a:off x="1087395" y="3831493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4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87395" y="4199719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8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1095633" y="4199719"/>
              <a:ext cx="3295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3157305" y="3239393"/>
            <a:ext cx="428367" cy="737558"/>
            <a:chOff x="1046204" y="3831493"/>
            <a:chExt cx="428367" cy="737558"/>
          </a:xfrm>
        </p:grpSpPr>
        <p:sp>
          <p:nvSpPr>
            <p:cNvPr id="30" name="TextBox 29"/>
            <p:cNvSpPr txBox="1"/>
            <p:nvPr/>
          </p:nvSpPr>
          <p:spPr>
            <a:xfrm>
              <a:off x="1087395" y="3831493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3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046204" y="4199719"/>
              <a:ext cx="4283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8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633" y="4199719"/>
              <a:ext cx="3295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4397099" y="3239393"/>
            <a:ext cx="420129" cy="737558"/>
            <a:chOff x="1062680" y="3831493"/>
            <a:chExt cx="420129" cy="737558"/>
          </a:xfrm>
        </p:grpSpPr>
        <p:sp>
          <p:nvSpPr>
            <p:cNvPr id="34" name="TextBox 33"/>
            <p:cNvSpPr txBox="1"/>
            <p:nvPr/>
          </p:nvSpPr>
          <p:spPr>
            <a:xfrm>
              <a:off x="1087395" y="3831493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6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062680" y="4199719"/>
              <a:ext cx="4201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8</a:t>
              </a:r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1095633" y="4199719"/>
              <a:ext cx="3295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5653370" y="3238840"/>
            <a:ext cx="337752" cy="737558"/>
            <a:chOff x="1087395" y="3831493"/>
            <a:chExt cx="337752" cy="737558"/>
          </a:xfrm>
        </p:grpSpPr>
        <p:sp>
          <p:nvSpPr>
            <p:cNvPr id="38" name="TextBox 37"/>
            <p:cNvSpPr txBox="1"/>
            <p:nvPr/>
          </p:nvSpPr>
          <p:spPr>
            <a:xfrm>
              <a:off x="1087395" y="3831493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7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087395" y="4199719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8</a:t>
              </a:r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1095633" y="4199719"/>
              <a:ext cx="3295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6744882" y="3238840"/>
            <a:ext cx="446749" cy="737558"/>
            <a:chOff x="1037966" y="3831493"/>
            <a:chExt cx="446749" cy="737558"/>
          </a:xfrm>
        </p:grpSpPr>
        <p:sp>
          <p:nvSpPr>
            <p:cNvPr id="42" name="TextBox 41"/>
            <p:cNvSpPr txBox="1"/>
            <p:nvPr/>
          </p:nvSpPr>
          <p:spPr>
            <a:xfrm>
              <a:off x="1062680" y="3831493"/>
              <a:ext cx="4055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2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037966" y="4199719"/>
              <a:ext cx="4467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8</a:t>
              </a:r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1095633" y="4199719"/>
              <a:ext cx="3295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Rectangle 46"/>
          <p:cNvSpPr/>
          <p:nvPr/>
        </p:nvSpPr>
        <p:spPr>
          <a:xfrm>
            <a:off x="750885" y="4242185"/>
            <a:ext cx="7632700" cy="495108"/>
          </a:xfrm>
          <a:prstGeom prst="rect">
            <a:avLst/>
          </a:prstGeom>
          <a:solidFill>
            <a:srgbClr val="FFE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Now put them in order! Remember to write them in their original form!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1905155" y="4994582"/>
            <a:ext cx="444844" cy="737558"/>
            <a:chOff x="1029729" y="3831493"/>
            <a:chExt cx="444844" cy="737558"/>
          </a:xfrm>
        </p:grpSpPr>
        <p:sp>
          <p:nvSpPr>
            <p:cNvPr id="49" name="TextBox 48"/>
            <p:cNvSpPr txBox="1"/>
            <p:nvPr/>
          </p:nvSpPr>
          <p:spPr>
            <a:xfrm>
              <a:off x="1087395" y="3831493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2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029729" y="4199719"/>
              <a:ext cx="4448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8</a:t>
              </a:r>
            </a:p>
          </p:txBody>
        </p:sp>
        <p:cxnSp>
          <p:nvCxnSpPr>
            <p:cNvPr id="51" name="Straight Connector 50"/>
            <p:cNvCxnSpPr/>
            <p:nvPr/>
          </p:nvCxnSpPr>
          <p:spPr>
            <a:xfrm>
              <a:off x="1095633" y="4199719"/>
              <a:ext cx="3295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3153186" y="4994029"/>
            <a:ext cx="428367" cy="737558"/>
            <a:chOff x="1046204" y="3831493"/>
            <a:chExt cx="428367" cy="737558"/>
          </a:xfrm>
        </p:grpSpPr>
        <p:sp>
          <p:nvSpPr>
            <p:cNvPr id="53" name="TextBox 52"/>
            <p:cNvSpPr txBox="1"/>
            <p:nvPr/>
          </p:nvSpPr>
          <p:spPr>
            <a:xfrm>
              <a:off x="1062681" y="3831493"/>
              <a:ext cx="4118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3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046204" y="4199719"/>
              <a:ext cx="4283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8</a:t>
              </a:r>
            </a:p>
          </p:txBody>
        </p:sp>
        <p:cxnSp>
          <p:nvCxnSpPr>
            <p:cNvPr id="55" name="Straight Connector 54"/>
            <p:cNvCxnSpPr/>
            <p:nvPr/>
          </p:nvCxnSpPr>
          <p:spPr>
            <a:xfrm>
              <a:off x="1095633" y="4199719"/>
              <a:ext cx="3295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/>
          <p:nvPr/>
        </p:nvGrpSpPr>
        <p:grpSpPr>
          <a:xfrm>
            <a:off x="4392980" y="4994029"/>
            <a:ext cx="420129" cy="737558"/>
            <a:chOff x="1062680" y="3831493"/>
            <a:chExt cx="420129" cy="737558"/>
          </a:xfrm>
        </p:grpSpPr>
        <p:sp>
          <p:nvSpPr>
            <p:cNvPr id="57" name="TextBox 56"/>
            <p:cNvSpPr txBox="1"/>
            <p:nvPr/>
          </p:nvSpPr>
          <p:spPr>
            <a:xfrm>
              <a:off x="1087395" y="3831493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1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062680" y="4199719"/>
              <a:ext cx="4201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2</a:t>
              </a:r>
            </a:p>
          </p:txBody>
        </p:sp>
        <p:cxnSp>
          <p:nvCxnSpPr>
            <p:cNvPr id="59" name="Straight Connector 58"/>
            <p:cNvCxnSpPr/>
            <p:nvPr/>
          </p:nvCxnSpPr>
          <p:spPr>
            <a:xfrm>
              <a:off x="1095633" y="4199719"/>
              <a:ext cx="3295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>
            <a:off x="5649251" y="4993476"/>
            <a:ext cx="337752" cy="737558"/>
            <a:chOff x="1087395" y="3831493"/>
            <a:chExt cx="337752" cy="737558"/>
          </a:xfrm>
        </p:grpSpPr>
        <p:sp>
          <p:nvSpPr>
            <p:cNvPr id="61" name="TextBox 60"/>
            <p:cNvSpPr txBox="1"/>
            <p:nvPr/>
          </p:nvSpPr>
          <p:spPr>
            <a:xfrm>
              <a:off x="1087395" y="3831493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3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087395" y="4199719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4</a:t>
              </a:r>
            </a:p>
          </p:txBody>
        </p:sp>
        <p:cxnSp>
          <p:nvCxnSpPr>
            <p:cNvPr id="63" name="Straight Connector 62"/>
            <p:cNvCxnSpPr/>
            <p:nvPr/>
          </p:nvCxnSpPr>
          <p:spPr>
            <a:xfrm>
              <a:off x="1095633" y="4199719"/>
              <a:ext cx="3295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/>
          <p:cNvGrpSpPr/>
          <p:nvPr/>
        </p:nvGrpSpPr>
        <p:grpSpPr>
          <a:xfrm>
            <a:off x="6740763" y="4993476"/>
            <a:ext cx="446749" cy="737558"/>
            <a:chOff x="1037966" y="3831493"/>
            <a:chExt cx="446749" cy="737558"/>
          </a:xfrm>
        </p:grpSpPr>
        <p:sp>
          <p:nvSpPr>
            <p:cNvPr id="65" name="TextBox 64"/>
            <p:cNvSpPr txBox="1"/>
            <p:nvPr/>
          </p:nvSpPr>
          <p:spPr>
            <a:xfrm>
              <a:off x="1062680" y="3831493"/>
              <a:ext cx="4055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7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037966" y="4199719"/>
              <a:ext cx="4467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8</a:t>
              </a:r>
            </a:p>
          </p:txBody>
        </p:sp>
        <p:cxnSp>
          <p:nvCxnSpPr>
            <p:cNvPr id="67" name="Straight Connector 66"/>
            <p:cNvCxnSpPr/>
            <p:nvPr/>
          </p:nvCxnSpPr>
          <p:spPr>
            <a:xfrm>
              <a:off x="1095633" y="4199719"/>
              <a:ext cx="3295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68243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5651" y="4937278"/>
            <a:ext cx="7632700" cy="7721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Both of these circles have been split into multiples of 4 therefore we can compare them.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Comparing Fractions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446" y="1634787"/>
            <a:ext cx="2298992" cy="22989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708" y="1634787"/>
            <a:ext cx="2298992" cy="2298992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2562066" y="4107939"/>
            <a:ext cx="337752" cy="737558"/>
            <a:chOff x="1087395" y="3831493"/>
            <a:chExt cx="337752" cy="737558"/>
          </a:xfrm>
        </p:grpSpPr>
        <p:sp>
          <p:nvSpPr>
            <p:cNvPr id="8" name="TextBox 7"/>
            <p:cNvSpPr txBox="1"/>
            <p:nvPr/>
          </p:nvSpPr>
          <p:spPr>
            <a:xfrm>
              <a:off x="1087395" y="3831493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3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87395" y="4199719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4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095633" y="4199719"/>
              <a:ext cx="3295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6264328" y="4107386"/>
            <a:ext cx="337752" cy="737558"/>
            <a:chOff x="1087395" y="3831493"/>
            <a:chExt cx="337752" cy="737558"/>
          </a:xfrm>
        </p:grpSpPr>
        <p:sp>
          <p:nvSpPr>
            <p:cNvPr id="15" name="TextBox 14"/>
            <p:cNvSpPr txBox="1"/>
            <p:nvPr/>
          </p:nvSpPr>
          <p:spPr>
            <a:xfrm>
              <a:off x="1087395" y="3831493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7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087395" y="4199719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8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1095633" y="4199719"/>
              <a:ext cx="3295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Comparing Fractions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446" y="1840737"/>
            <a:ext cx="2298992" cy="22989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708" y="1840737"/>
            <a:ext cx="2298992" cy="2298992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562066" y="4453934"/>
            <a:ext cx="337752" cy="737558"/>
            <a:chOff x="1087395" y="3831493"/>
            <a:chExt cx="337752" cy="737558"/>
          </a:xfrm>
        </p:grpSpPr>
        <p:sp>
          <p:nvSpPr>
            <p:cNvPr id="6" name="TextBox 5"/>
            <p:cNvSpPr txBox="1"/>
            <p:nvPr/>
          </p:nvSpPr>
          <p:spPr>
            <a:xfrm>
              <a:off x="1087395" y="3831493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3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087395" y="4199719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4</a:t>
              </a: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1095633" y="4199719"/>
              <a:ext cx="3295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6264328" y="4453381"/>
            <a:ext cx="337752" cy="737558"/>
            <a:chOff x="1087395" y="3831493"/>
            <a:chExt cx="337752" cy="737558"/>
          </a:xfrm>
        </p:grpSpPr>
        <p:sp>
          <p:nvSpPr>
            <p:cNvPr id="10" name="TextBox 9"/>
            <p:cNvSpPr txBox="1"/>
            <p:nvPr/>
          </p:nvSpPr>
          <p:spPr>
            <a:xfrm>
              <a:off x="1087395" y="3831493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7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087395" y="4199719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8</a:t>
              </a: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1095633" y="4199719"/>
              <a:ext cx="3295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ectangle 12"/>
          <p:cNvSpPr/>
          <p:nvPr/>
        </p:nvSpPr>
        <p:spPr>
          <a:xfrm>
            <a:off x="4026018" y="4528613"/>
            <a:ext cx="1095633" cy="585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4395051" y="4590774"/>
            <a:ext cx="3658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/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4244651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446" y="1619073"/>
            <a:ext cx="2314706" cy="23147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708" y="1626930"/>
            <a:ext cx="2314706" cy="231470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5651" y="4937277"/>
            <a:ext cx="7632700" cy="7721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Both of these circles have been split into a multiple of 5 therefore we can compare them.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Comparing Fractions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562066" y="4107939"/>
            <a:ext cx="337752" cy="737558"/>
            <a:chOff x="1087395" y="3831493"/>
            <a:chExt cx="337752" cy="737558"/>
          </a:xfrm>
        </p:grpSpPr>
        <p:sp>
          <p:nvSpPr>
            <p:cNvPr id="8" name="TextBox 7"/>
            <p:cNvSpPr txBox="1"/>
            <p:nvPr/>
          </p:nvSpPr>
          <p:spPr>
            <a:xfrm>
              <a:off x="1087395" y="3831493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2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87395" y="4199719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5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095633" y="4199719"/>
              <a:ext cx="3295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6223138" y="4107386"/>
            <a:ext cx="441272" cy="737558"/>
            <a:chOff x="1046205" y="3831493"/>
            <a:chExt cx="441272" cy="737558"/>
          </a:xfrm>
        </p:grpSpPr>
        <p:sp>
          <p:nvSpPr>
            <p:cNvPr id="15" name="TextBox 14"/>
            <p:cNvSpPr txBox="1"/>
            <p:nvPr/>
          </p:nvSpPr>
          <p:spPr>
            <a:xfrm>
              <a:off x="1087395" y="3831493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4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046205" y="4199719"/>
              <a:ext cx="4412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10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1095633" y="4199719"/>
              <a:ext cx="3295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87114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708" y="1831136"/>
            <a:ext cx="2314706" cy="231470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708" y="1831136"/>
            <a:ext cx="2314706" cy="23147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Comparing Fractions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562066" y="4453934"/>
            <a:ext cx="337752" cy="737558"/>
            <a:chOff x="1087395" y="3831493"/>
            <a:chExt cx="337752" cy="737558"/>
          </a:xfrm>
        </p:grpSpPr>
        <p:sp>
          <p:nvSpPr>
            <p:cNvPr id="6" name="TextBox 5"/>
            <p:cNvSpPr txBox="1"/>
            <p:nvPr/>
          </p:nvSpPr>
          <p:spPr>
            <a:xfrm>
              <a:off x="1087395" y="3831493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2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087395" y="4199719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5</a:t>
              </a: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1095633" y="4199719"/>
              <a:ext cx="3295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6231376" y="4453381"/>
            <a:ext cx="433034" cy="737558"/>
            <a:chOff x="1054443" y="3831493"/>
            <a:chExt cx="433034" cy="737558"/>
          </a:xfrm>
        </p:grpSpPr>
        <p:sp>
          <p:nvSpPr>
            <p:cNvPr id="10" name="TextBox 9"/>
            <p:cNvSpPr txBox="1"/>
            <p:nvPr/>
          </p:nvSpPr>
          <p:spPr>
            <a:xfrm>
              <a:off x="1087395" y="3831493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4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054443" y="4199719"/>
              <a:ext cx="4330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10</a:t>
              </a: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1095633" y="4199719"/>
              <a:ext cx="3295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ectangle 12"/>
          <p:cNvSpPr/>
          <p:nvPr/>
        </p:nvSpPr>
        <p:spPr>
          <a:xfrm>
            <a:off x="4026018" y="4528613"/>
            <a:ext cx="1095633" cy="585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4395051" y="4590774"/>
            <a:ext cx="3658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378166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4" t="17177" r="4293" b="72372"/>
          <a:stretch/>
        </p:blipFill>
        <p:spPr>
          <a:xfrm>
            <a:off x="4754818" y="2405449"/>
            <a:ext cx="3674723" cy="8649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Comparing Fractions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2" t="3364" r="16089" b="85706"/>
          <a:stretch/>
        </p:blipFill>
        <p:spPr>
          <a:xfrm>
            <a:off x="706223" y="2397211"/>
            <a:ext cx="3666485" cy="88144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55651" y="4441460"/>
            <a:ext cx="7632700" cy="495108"/>
          </a:xfrm>
          <a:prstGeom prst="rect">
            <a:avLst/>
          </a:prstGeom>
          <a:solidFill>
            <a:srgbClr val="FFE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5 and 15 are both multiples of 5 therefore we can compare them.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370589" y="3333033"/>
            <a:ext cx="337752" cy="737558"/>
            <a:chOff x="1087395" y="3831493"/>
            <a:chExt cx="337752" cy="737558"/>
          </a:xfrm>
        </p:grpSpPr>
        <p:sp>
          <p:nvSpPr>
            <p:cNvPr id="10" name="TextBox 9"/>
            <p:cNvSpPr txBox="1"/>
            <p:nvPr/>
          </p:nvSpPr>
          <p:spPr>
            <a:xfrm>
              <a:off x="1087395" y="3831493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3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087395" y="4199719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5</a:t>
              </a: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1095633" y="4199719"/>
              <a:ext cx="3295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6375662" y="3333033"/>
            <a:ext cx="433034" cy="737558"/>
            <a:chOff x="1054443" y="3831493"/>
            <a:chExt cx="433034" cy="737558"/>
          </a:xfrm>
        </p:grpSpPr>
        <p:sp>
          <p:nvSpPr>
            <p:cNvPr id="14" name="TextBox 13"/>
            <p:cNvSpPr txBox="1"/>
            <p:nvPr/>
          </p:nvSpPr>
          <p:spPr>
            <a:xfrm>
              <a:off x="1087395" y="3831493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7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054443" y="4199719"/>
              <a:ext cx="4330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15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1095633" y="4199719"/>
              <a:ext cx="3295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79324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4" t="17177" r="4293" b="72372"/>
          <a:stretch/>
        </p:blipFill>
        <p:spPr>
          <a:xfrm>
            <a:off x="4754818" y="2257165"/>
            <a:ext cx="3674723" cy="8649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Comparing Fractions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2" t="3364" r="16089" b="85706"/>
          <a:stretch/>
        </p:blipFill>
        <p:spPr>
          <a:xfrm>
            <a:off x="706223" y="2248927"/>
            <a:ext cx="3666485" cy="881448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370589" y="3753165"/>
            <a:ext cx="337752" cy="737558"/>
            <a:chOff x="1087395" y="3831493"/>
            <a:chExt cx="337752" cy="737558"/>
          </a:xfrm>
        </p:grpSpPr>
        <p:sp>
          <p:nvSpPr>
            <p:cNvPr id="10" name="TextBox 9"/>
            <p:cNvSpPr txBox="1"/>
            <p:nvPr/>
          </p:nvSpPr>
          <p:spPr>
            <a:xfrm>
              <a:off x="1087395" y="3831493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3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087395" y="4199719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5</a:t>
              </a: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1095633" y="4199719"/>
              <a:ext cx="3295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6375662" y="3753165"/>
            <a:ext cx="433034" cy="737558"/>
            <a:chOff x="1054443" y="3831493"/>
            <a:chExt cx="433034" cy="737558"/>
          </a:xfrm>
        </p:grpSpPr>
        <p:sp>
          <p:nvSpPr>
            <p:cNvPr id="14" name="TextBox 13"/>
            <p:cNvSpPr txBox="1"/>
            <p:nvPr/>
          </p:nvSpPr>
          <p:spPr>
            <a:xfrm>
              <a:off x="1087395" y="3831493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7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054443" y="4199719"/>
              <a:ext cx="4330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15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1095633" y="4199719"/>
              <a:ext cx="3295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16"/>
          <p:cNvSpPr/>
          <p:nvPr/>
        </p:nvSpPr>
        <p:spPr>
          <a:xfrm>
            <a:off x="4026018" y="3828397"/>
            <a:ext cx="1095633" cy="585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4384332" y="3906101"/>
            <a:ext cx="3658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3781343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Comparing Fractions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370589" y="1512475"/>
            <a:ext cx="337752" cy="737558"/>
            <a:chOff x="1087395" y="3831493"/>
            <a:chExt cx="337752" cy="737558"/>
          </a:xfrm>
        </p:grpSpPr>
        <p:sp>
          <p:nvSpPr>
            <p:cNvPr id="4" name="TextBox 3"/>
            <p:cNvSpPr txBox="1"/>
            <p:nvPr/>
          </p:nvSpPr>
          <p:spPr>
            <a:xfrm>
              <a:off x="1087395" y="3831493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1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087395" y="4199719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4</a:t>
              </a: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1095633" y="4199719"/>
              <a:ext cx="3295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6375662" y="1512475"/>
            <a:ext cx="433034" cy="737558"/>
            <a:chOff x="1054443" y="3831493"/>
            <a:chExt cx="433034" cy="737558"/>
          </a:xfrm>
        </p:grpSpPr>
        <p:sp>
          <p:nvSpPr>
            <p:cNvPr id="8" name="TextBox 7"/>
            <p:cNvSpPr txBox="1"/>
            <p:nvPr/>
          </p:nvSpPr>
          <p:spPr>
            <a:xfrm>
              <a:off x="1087395" y="3831493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3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54443" y="4199719"/>
              <a:ext cx="4330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12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1095633" y="4199719"/>
              <a:ext cx="3295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ctangle 10"/>
          <p:cNvSpPr/>
          <p:nvPr/>
        </p:nvSpPr>
        <p:spPr>
          <a:xfrm>
            <a:off x="755651" y="2795436"/>
            <a:ext cx="7632700" cy="7721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To compare these two fractions, you must look at what has changed in the denominator, e.g. </a:t>
            </a:r>
            <a:r>
              <a:rPr lang="en-GB" b="1" dirty="0">
                <a:solidFill>
                  <a:schemeClr val="tx1"/>
                </a:solidFill>
              </a:rPr>
              <a:t>4 x 3 = 12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584" y="2235927"/>
            <a:ext cx="4021973" cy="40908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247046" y="2211213"/>
            <a:ext cx="4828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x 3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55651" y="3676679"/>
            <a:ext cx="7632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Therefore, if the numerator has changed in the same way, the fractions would be equal, e.g. </a:t>
            </a:r>
            <a:r>
              <a:rPr lang="en-GB" b="1" dirty="0"/>
              <a:t>1 x 3 = 3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3420917" y="4309129"/>
            <a:ext cx="337752" cy="737558"/>
            <a:chOff x="1087395" y="3831493"/>
            <a:chExt cx="337752" cy="737558"/>
          </a:xfrm>
        </p:grpSpPr>
        <p:sp>
          <p:nvSpPr>
            <p:cNvPr id="20" name="TextBox 19"/>
            <p:cNvSpPr txBox="1"/>
            <p:nvPr/>
          </p:nvSpPr>
          <p:spPr>
            <a:xfrm>
              <a:off x="1087395" y="3831493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1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087395" y="4199719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4</a:t>
              </a:r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1095633" y="4199719"/>
              <a:ext cx="3295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5308864" y="4308576"/>
            <a:ext cx="433034" cy="737558"/>
            <a:chOff x="1054443" y="3831493"/>
            <a:chExt cx="433034" cy="737558"/>
          </a:xfrm>
        </p:grpSpPr>
        <p:sp>
          <p:nvSpPr>
            <p:cNvPr id="32" name="TextBox 31"/>
            <p:cNvSpPr txBox="1"/>
            <p:nvPr/>
          </p:nvSpPr>
          <p:spPr>
            <a:xfrm>
              <a:off x="1087395" y="3831493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3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054443" y="4199719"/>
              <a:ext cx="4330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12</a:t>
              </a:r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1095633" y="4199719"/>
              <a:ext cx="3295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ectangle 34"/>
          <p:cNvSpPr/>
          <p:nvPr/>
        </p:nvSpPr>
        <p:spPr>
          <a:xfrm>
            <a:off x="4239132" y="4505886"/>
            <a:ext cx="630875" cy="3374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/>
          <p:cNvSpPr/>
          <p:nvPr/>
        </p:nvSpPr>
        <p:spPr>
          <a:xfrm>
            <a:off x="4383141" y="4449256"/>
            <a:ext cx="2106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/>
              <a:t>=</a:t>
            </a:r>
          </a:p>
        </p:txBody>
      </p:sp>
      <p:sp>
        <p:nvSpPr>
          <p:cNvPr id="37" name="Rectangle 36"/>
          <p:cNvSpPr/>
          <p:nvPr/>
        </p:nvSpPr>
        <p:spPr>
          <a:xfrm>
            <a:off x="750885" y="5214600"/>
            <a:ext cx="7632700" cy="772107"/>
          </a:xfrm>
          <a:prstGeom prst="rect">
            <a:avLst/>
          </a:prstGeom>
          <a:solidFill>
            <a:srgbClr val="FFE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Remember the Rule: </a:t>
            </a:r>
            <a:r>
              <a:rPr lang="en-GB" dirty="0">
                <a:solidFill>
                  <a:schemeClr val="tx1"/>
                </a:solidFill>
              </a:rPr>
              <a:t>Whatever you do to the denominator, you must do the same to the numerator.</a:t>
            </a:r>
          </a:p>
        </p:txBody>
      </p:sp>
    </p:spTree>
    <p:extLst>
      <p:ext uri="{BB962C8B-B14F-4D97-AF65-F5344CB8AC3E}">
        <p14:creationId xmlns:p14="http://schemas.microsoft.com/office/powerpoint/2010/main" val="1410378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/>
      <p:bldP spid="18" grpId="0"/>
      <p:bldP spid="35" grpId="0" animBg="1"/>
      <p:bldP spid="36" grpId="0"/>
      <p:bldP spid="3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3" t="28949" r="4293" b="59880"/>
          <a:stretch/>
        </p:blipFill>
        <p:spPr>
          <a:xfrm>
            <a:off x="726085" y="2176586"/>
            <a:ext cx="3658247" cy="86546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3" t="42530" r="4293" b="46179"/>
          <a:stretch/>
        </p:blipFill>
        <p:spPr>
          <a:xfrm>
            <a:off x="4766442" y="2213934"/>
            <a:ext cx="3674723" cy="8408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Comparing Fractions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370589" y="3753165"/>
            <a:ext cx="337752" cy="737558"/>
            <a:chOff x="1087395" y="3831493"/>
            <a:chExt cx="337752" cy="737558"/>
          </a:xfrm>
        </p:grpSpPr>
        <p:sp>
          <p:nvSpPr>
            <p:cNvPr id="10" name="TextBox 9"/>
            <p:cNvSpPr txBox="1"/>
            <p:nvPr/>
          </p:nvSpPr>
          <p:spPr>
            <a:xfrm>
              <a:off x="1087395" y="3831493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1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087395" y="4199719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4</a:t>
              </a: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1095633" y="4199719"/>
              <a:ext cx="3295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6375662" y="3753165"/>
            <a:ext cx="433034" cy="737558"/>
            <a:chOff x="1054443" y="3831493"/>
            <a:chExt cx="433034" cy="737558"/>
          </a:xfrm>
        </p:grpSpPr>
        <p:sp>
          <p:nvSpPr>
            <p:cNvPr id="14" name="TextBox 13"/>
            <p:cNvSpPr txBox="1"/>
            <p:nvPr/>
          </p:nvSpPr>
          <p:spPr>
            <a:xfrm>
              <a:off x="1087395" y="3831493"/>
              <a:ext cx="32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3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054443" y="4199719"/>
              <a:ext cx="4330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12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1095633" y="4199719"/>
              <a:ext cx="3295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16"/>
          <p:cNvSpPr/>
          <p:nvPr/>
        </p:nvSpPr>
        <p:spPr>
          <a:xfrm>
            <a:off x="4026018" y="3828397"/>
            <a:ext cx="1095633" cy="585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4384332" y="3906101"/>
            <a:ext cx="3658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2057496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DCB5FAEE-CC91-4608-92BD-1007FC9F45E5}" vid="{49F44A1D-5DD0-448D-A9E8-9C9190F1A6E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559</TotalTime>
  <Words>608</Words>
  <Application>Microsoft Office PowerPoint</Application>
  <PresentationFormat>On-screen Show (4:3)</PresentationFormat>
  <Paragraphs>221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Calibri</vt:lpstr>
      <vt:lpstr>Twinkl</vt:lpstr>
      <vt:lpstr>Arial</vt:lpstr>
      <vt:lpstr>Office Theme</vt:lpstr>
      <vt:lpstr>PowerPoint Presentation</vt:lpstr>
      <vt:lpstr>Comparing Fractions</vt:lpstr>
      <vt:lpstr>Comparing Fractions</vt:lpstr>
      <vt:lpstr>Comparing Fractions</vt:lpstr>
      <vt:lpstr>Comparing Fractions</vt:lpstr>
      <vt:lpstr>Comparing Fractions</vt:lpstr>
      <vt:lpstr>Comparing Fractions</vt:lpstr>
      <vt:lpstr>Comparing Fractions</vt:lpstr>
      <vt:lpstr>Comparing Fractions</vt:lpstr>
      <vt:lpstr>Comparing Fractions</vt:lpstr>
      <vt:lpstr>Comparing Fractions</vt:lpstr>
      <vt:lpstr>Comparing Fractions</vt:lpstr>
      <vt:lpstr>Comparing Fractions</vt:lpstr>
      <vt:lpstr>Comparing Fractions</vt:lpstr>
      <vt:lpstr>Comparing Fractions</vt:lpstr>
      <vt:lpstr>Comparing Fractions</vt:lpstr>
      <vt:lpstr>Ordering Fractions</vt:lpstr>
      <vt:lpstr>Ordering Fractions</vt:lpstr>
      <vt:lpstr>Ordering Fractions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Sarah Fletcher</dc:creator>
  <cp:lastModifiedBy>Sevcan Sevinc</cp:lastModifiedBy>
  <cp:revision>22</cp:revision>
  <dcterms:created xsi:type="dcterms:W3CDTF">2018-11-19T10:04:59Z</dcterms:created>
  <dcterms:modified xsi:type="dcterms:W3CDTF">2020-07-01T11:48:08Z</dcterms:modified>
</cp:coreProperties>
</file>