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58" r:id="rId2"/>
    <p:sldId id="283" r:id="rId3"/>
    <p:sldId id="284" r:id="rId4"/>
    <p:sldId id="268" r:id="rId5"/>
    <p:sldId id="269" r:id="rId6"/>
    <p:sldId id="264" r:id="rId7"/>
    <p:sldId id="270" r:id="rId8"/>
    <p:sldId id="271" r:id="rId9"/>
    <p:sldId id="272" r:id="rId10"/>
    <p:sldId id="273" r:id="rId11"/>
    <p:sldId id="274" r:id="rId12"/>
    <p:sldId id="276" r:id="rId13"/>
    <p:sldId id="277" r:id="rId14"/>
    <p:sldId id="285" r:id="rId15"/>
    <p:sldId id="291" r:id="rId16"/>
    <p:sldId id="286" r:id="rId17"/>
    <p:sldId id="289" r:id="rId18"/>
    <p:sldId id="290" r:id="rId19"/>
    <p:sldId id="292" r:id="rId20"/>
    <p:sldId id="267"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Twinkl" pitchFamily="2" charset="77"/>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90"/>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53" autoAdjust="0"/>
    <p:restoredTop sz="94660"/>
  </p:normalViewPr>
  <p:slideViewPr>
    <p:cSldViewPr snapToGrid="0" showGuides="1">
      <p:cViewPr varScale="1">
        <p:scale>
          <a:sx n="110" d="100"/>
          <a:sy n="110" d="100"/>
        </p:scale>
        <p:origin x="1848" y="184"/>
      </p:cViewPr>
      <p:guideLst>
        <p:guide orient="horz" pos="2160"/>
        <p:guide pos="2880"/>
        <p:guide pos="340"/>
        <p:guide orient="horz" pos="3974"/>
        <p:guide pos="5420"/>
        <p:guide orient="horz" pos="346"/>
        <p:guide pos="476"/>
        <p:guide orient="horz" pos="48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hhqzGy8EguI"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153" t="10893" r="5426" b="2365"/>
          <a:stretch/>
        </p:blipFill>
        <p:spPr>
          <a:xfrm>
            <a:off x="755650" y="3743864"/>
            <a:ext cx="3562005" cy="2415395"/>
          </a:xfrm>
          <a:prstGeom prst="rect">
            <a:avLst/>
          </a:prstGeom>
        </p:spPr>
      </p:pic>
      <p:sp>
        <p:nvSpPr>
          <p:cNvPr id="21" name="Title 20"/>
          <p:cNvSpPr>
            <a:spLocks noGrp="1"/>
          </p:cNvSpPr>
          <p:nvPr>
            <p:ph type="title"/>
          </p:nvPr>
        </p:nvSpPr>
        <p:spPr/>
        <p:txBody>
          <a:bodyPr/>
          <a:lstStyle/>
          <a:p>
            <a:r>
              <a:rPr lang="en-GB" sz="3600" dirty="0">
                <a:latin typeface="+mn-lt"/>
              </a:rPr>
              <a:t>The Battle of Long Island</a:t>
            </a:r>
          </a:p>
        </p:txBody>
      </p:sp>
      <p:sp>
        <p:nvSpPr>
          <p:cNvPr id="6" name="Title 20"/>
          <p:cNvSpPr txBox="1">
            <a:spLocks/>
          </p:cNvSpPr>
          <p:nvPr/>
        </p:nvSpPr>
        <p:spPr>
          <a:xfrm>
            <a:off x="457198" y="107292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latin typeface="+mn-lt"/>
              </a:rPr>
              <a:t>August 1776</a:t>
            </a:r>
          </a:p>
        </p:txBody>
      </p:sp>
      <p:sp>
        <p:nvSpPr>
          <p:cNvPr id="7" name="Rectangle 6"/>
          <p:cNvSpPr/>
          <p:nvPr/>
        </p:nvSpPr>
        <p:spPr>
          <a:xfrm>
            <a:off x="755651" y="1911954"/>
            <a:ext cx="7632700" cy="1723549"/>
          </a:xfrm>
          <a:prstGeom prst="rect">
            <a:avLst/>
          </a:prstGeom>
        </p:spPr>
        <p:txBody>
          <a:bodyPr wrap="square" lIns="0" tIns="0" rIns="0" bIns="0">
            <a:spAutoFit/>
          </a:bodyPr>
          <a:lstStyle/>
          <a:p>
            <a:r>
              <a:rPr lang="en-GB" sz="1400" dirty="0"/>
              <a:t>The battle took place in the southwest of Long Island, New York on 27</a:t>
            </a:r>
            <a:r>
              <a:rPr lang="en-GB" sz="1400" baseline="30000" dirty="0"/>
              <a:t>th</a:t>
            </a:r>
            <a:r>
              <a:rPr lang="en-GB" sz="1400" dirty="0"/>
              <a:t> August 1776.</a:t>
            </a:r>
          </a:p>
          <a:p>
            <a:r>
              <a:rPr lang="en-GB" sz="1400" dirty="0"/>
              <a:t>This was the first major battle after the Declaration of Independence was signed.</a:t>
            </a:r>
          </a:p>
          <a:p>
            <a:r>
              <a:rPr lang="en-GB" sz="1400" dirty="0"/>
              <a:t>The British had been forced out of Boston in March 1776; however, George Washington knew they would return.</a:t>
            </a:r>
          </a:p>
          <a:p>
            <a:endParaRPr lang="en-GB" sz="1400" dirty="0"/>
          </a:p>
          <a:p>
            <a:r>
              <a:rPr lang="en-GB" sz="1400" dirty="0"/>
              <a:t>The British intended to seize control of New York. Washington sent his army from Boston to defend New York. A British fleet arrived into the port in New York in July 1776. They set up on Staten Island. In August, the British attacked Long Island. A small British army attacked the</a:t>
            </a:r>
          </a:p>
        </p:txBody>
      </p:sp>
      <p:sp>
        <p:nvSpPr>
          <p:cNvPr id="9" name="Rectangle 8"/>
          <p:cNvSpPr/>
          <p:nvPr/>
        </p:nvSpPr>
        <p:spPr>
          <a:xfrm>
            <a:off x="4511615" y="3635503"/>
            <a:ext cx="3876735" cy="2585323"/>
          </a:xfrm>
          <a:prstGeom prst="rect">
            <a:avLst/>
          </a:prstGeom>
        </p:spPr>
        <p:txBody>
          <a:bodyPr wrap="square" lIns="0" tIns="0" rIns="0" bIns="0">
            <a:spAutoFit/>
          </a:bodyPr>
          <a:lstStyle/>
          <a:p>
            <a:r>
              <a:rPr lang="en-GB" sz="1400" dirty="0"/>
              <a:t>American defences, however the majority of the army flanked the Americans and attacked from the east.</a:t>
            </a:r>
          </a:p>
          <a:p>
            <a:endParaRPr lang="en-GB" sz="1400" dirty="0"/>
          </a:p>
          <a:p>
            <a:r>
              <a:rPr lang="en-GB" sz="1400" dirty="0"/>
              <a:t>Washington ordered his army to retreat.</a:t>
            </a:r>
          </a:p>
          <a:p>
            <a:r>
              <a:rPr lang="en-GB" sz="1400" dirty="0"/>
              <a:t>Several hundred men fought the British army while the American army retreated. Washington and his army managed to escape to Manhattan.</a:t>
            </a:r>
          </a:p>
          <a:p>
            <a:endParaRPr lang="en-GB" sz="1400" dirty="0"/>
          </a:p>
          <a:p>
            <a:r>
              <a:rPr lang="en-GB" sz="1400" dirty="0"/>
              <a:t>The victory was important for the British Army and they remained in control of New York City for the rest of the war. </a:t>
            </a:r>
          </a:p>
        </p:txBody>
      </p:sp>
      <p:sp>
        <p:nvSpPr>
          <p:cNvPr id="11" name="Rectangle 10"/>
          <p:cNvSpPr/>
          <p:nvPr/>
        </p:nvSpPr>
        <p:spPr>
          <a:xfrm>
            <a:off x="-120770" y="5520906"/>
            <a:ext cx="4438425" cy="788495"/>
          </a:xfrm>
          <a:prstGeom prst="rect">
            <a:avLst/>
          </a:prstGeom>
          <a:solidFill>
            <a:srgbClr val="009F9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00" rIns="90000" rtlCol="0" anchor="ctr"/>
          <a:lstStyle/>
          <a:p>
            <a:r>
              <a:rPr lang="en-GB" sz="1400" dirty="0"/>
              <a:t>This area is called Brooklyn today and</a:t>
            </a:r>
          </a:p>
          <a:p>
            <a:r>
              <a:rPr lang="en-GB" sz="1400" dirty="0"/>
              <a:t>the battle is often referred to as the Battle of Brooklyn. </a:t>
            </a:r>
          </a:p>
        </p:txBody>
      </p:sp>
    </p:spTree>
    <p:extLst>
      <p:ext uri="{BB962C8B-B14F-4D97-AF65-F5344CB8AC3E}">
        <p14:creationId xmlns:p14="http://schemas.microsoft.com/office/powerpoint/2010/main" val="124708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4"/>
            <a:ext cx="8220075" cy="1479301"/>
          </a:xfrm>
        </p:spPr>
        <p:txBody>
          <a:bodyPr/>
          <a:lstStyle/>
          <a:p>
            <a:pPr algn="ctr"/>
            <a:r>
              <a:rPr lang="en-GB" sz="3600" dirty="0">
                <a:latin typeface="+mn-lt"/>
              </a:rPr>
              <a:t>The Crossing of Delaware and the Battle of Trenton</a:t>
            </a:r>
          </a:p>
        </p:txBody>
      </p:sp>
      <p:sp>
        <p:nvSpPr>
          <p:cNvPr id="6" name="Title 20"/>
          <p:cNvSpPr txBox="1">
            <a:spLocks/>
          </p:cNvSpPr>
          <p:nvPr/>
        </p:nvSpPr>
        <p:spPr>
          <a:xfrm>
            <a:off x="457198" y="1560247"/>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latin typeface="+mn-lt"/>
              </a:rPr>
              <a:t>December 1776</a:t>
            </a:r>
          </a:p>
        </p:txBody>
      </p:sp>
      <p:sp>
        <p:nvSpPr>
          <p:cNvPr id="7" name="Rectangle 6"/>
          <p:cNvSpPr/>
          <p:nvPr/>
        </p:nvSpPr>
        <p:spPr>
          <a:xfrm>
            <a:off x="4459856" y="2415396"/>
            <a:ext cx="3928494" cy="3877985"/>
          </a:xfrm>
          <a:prstGeom prst="rect">
            <a:avLst/>
          </a:prstGeom>
        </p:spPr>
        <p:txBody>
          <a:bodyPr wrap="square" lIns="0" tIns="0" rIns="0" bIns="0">
            <a:spAutoFit/>
          </a:bodyPr>
          <a:lstStyle/>
          <a:p>
            <a:r>
              <a:rPr lang="en-GB" sz="1400" dirty="0"/>
              <a:t>In the winter of 1776, George Washington and the Continental Army were camped on one side of the Delaware River. Stationed in Trenton on the side of the river was a regiment of</a:t>
            </a:r>
            <a:r>
              <a:rPr lang="en-GB" sz="1400" b="1" dirty="0"/>
              <a:t> Hessian</a:t>
            </a:r>
            <a:r>
              <a:rPr lang="en-GB" sz="1400" dirty="0"/>
              <a:t> soldiers.</a:t>
            </a:r>
          </a:p>
          <a:p>
            <a:endParaRPr lang="en-GB" sz="1400" dirty="0"/>
          </a:p>
          <a:p>
            <a:r>
              <a:rPr lang="en-GB" sz="1400" dirty="0"/>
              <a:t>Washington planned a daring assault on the Hessian soldiers. On 25</a:t>
            </a:r>
            <a:r>
              <a:rPr lang="en-GB" sz="1400" baseline="30000" dirty="0"/>
              <a:t>th</a:t>
            </a:r>
            <a:r>
              <a:rPr lang="en-GB" sz="1400" dirty="0"/>
              <a:t> December 1776, George Washington and the Continental Army stealthily crossed the icy Delaware River. The following morning they attacked the Hessian soldiers, who did not expect an assault by the Americans.</a:t>
            </a:r>
          </a:p>
          <a:p>
            <a:endParaRPr lang="en-GB" sz="1400" dirty="0"/>
          </a:p>
          <a:p>
            <a:r>
              <a:rPr lang="en-GB" sz="1400" dirty="0"/>
              <a:t>The Hessian soldiers failed to set up a defensive position and their commander was killed in battle. The Hessians quickly surrendered. Washington realised his men could not hold Trenton from British reinforcements and decided to cross the Delaware back to their camp.</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8377" t="1148" r="33541" b="685"/>
          <a:stretch/>
        </p:blipFill>
        <p:spPr>
          <a:xfrm>
            <a:off x="755650" y="2415396"/>
            <a:ext cx="3531678" cy="3743863"/>
          </a:xfrm>
          <a:prstGeom prst="rect">
            <a:avLst/>
          </a:prstGeom>
        </p:spPr>
      </p:pic>
    </p:spTree>
    <p:extLst>
      <p:ext uri="{BB962C8B-B14F-4D97-AF65-F5344CB8AC3E}">
        <p14:creationId xmlns:p14="http://schemas.microsoft.com/office/powerpoint/2010/main" val="246204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p:cNvSpPr>
            <a:spLocks noGrp="1"/>
          </p:cNvSpPr>
          <p:nvPr>
            <p:ph type="title"/>
          </p:nvPr>
        </p:nvSpPr>
        <p:spPr>
          <a:xfrm>
            <a:off x="457198" y="478895"/>
            <a:ext cx="8220075" cy="994306"/>
          </a:xfrm>
        </p:spPr>
        <p:txBody>
          <a:bodyPr/>
          <a:lstStyle/>
          <a:p>
            <a:r>
              <a:rPr lang="en-GB" sz="3600" dirty="0">
                <a:latin typeface="+mn-lt"/>
              </a:rPr>
              <a:t>The United States Flag</a:t>
            </a:r>
          </a:p>
        </p:txBody>
      </p:sp>
      <p:sp>
        <p:nvSpPr>
          <p:cNvPr id="9" name="Title 20"/>
          <p:cNvSpPr txBox="1">
            <a:spLocks/>
          </p:cNvSpPr>
          <p:nvPr/>
        </p:nvSpPr>
        <p:spPr>
          <a:xfrm>
            <a:off x="457198" y="107292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latin typeface="+mn-lt"/>
              </a:rPr>
              <a:t>1777</a:t>
            </a:r>
          </a:p>
        </p:txBody>
      </p:sp>
      <p:sp>
        <p:nvSpPr>
          <p:cNvPr id="10" name="Rectangle 9"/>
          <p:cNvSpPr/>
          <p:nvPr/>
        </p:nvSpPr>
        <p:spPr>
          <a:xfrm>
            <a:off x="4770408" y="1911954"/>
            <a:ext cx="3617942" cy="4093428"/>
          </a:xfrm>
          <a:prstGeom prst="rect">
            <a:avLst/>
          </a:prstGeom>
        </p:spPr>
        <p:txBody>
          <a:bodyPr wrap="square" lIns="0" tIns="0" rIns="0" bIns="0">
            <a:spAutoFit/>
          </a:bodyPr>
          <a:lstStyle/>
          <a:p>
            <a:r>
              <a:rPr lang="en-GB" sz="1400" dirty="0"/>
              <a:t>During the war, the Congress decided that the country needed a flag to represent the united colonies. The flag would later become a symbol of freedom. </a:t>
            </a:r>
          </a:p>
          <a:p>
            <a:endParaRPr lang="en-GB" sz="1400" dirty="0"/>
          </a:p>
          <a:p>
            <a:r>
              <a:rPr lang="en-GB" sz="1400" dirty="0"/>
              <a:t>On 14</a:t>
            </a:r>
            <a:r>
              <a:rPr lang="en-GB" sz="1400" baseline="30000" dirty="0"/>
              <a:t>th</a:t>
            </a:r>
            <a:r>
              <a:rPr lang="en-GB" sz="1400" dirty="0"/>
              <a:t> June 1777, the Second Continental Congress passed the Flag Resolution for an official United States flag.</a:t>
            </a:r>
          </a:p>
          <a:p>
            <a:r>
              <a:rPr lang="en-GB" sz="1400" dirty="0"/>
              <a:t>The flag was composed of 13 stars representing the 13 colonies, and alternating red and white stripes. The blue part in the upper left containing the stars became known as the Union.</a:t>
            </a:r>
          </a:p>
          <a:p>
            <a:endParaRPr lang="en-GB" sz="1400" dirty="0"/>
          </a:p>
          <a:p>
            <a:r>
              <a:rPr lang="en-GB" sz="1400" dirty="0"/>
              <a:t>According to legend, seamstress Betsy Ross sewed the first American Flag from a sketch that George Washington gave her. The first official United States flag flown during the battle was on 3</a:t>
            </a:r>
            <a:r>
              <a:rPr lang="en-GB" sz="1400" baseline="30000" dirty="0"/>
              <a:t>rd</a:t>
            </a:r>
            <a:r>
              <a:rPr lang="en-GB" sz="1400" dirty="0"/>
              <a:t> August 1777.</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870" r="31246"/>
          <a:stretch/>
        </p:blipFill>
        <p:spPr>
          <a:xfrm>
            <a:off x="755649" y="1911954"/>
            <a:ext cx="3621415" cy="4244476"/>
          </a:xfrm>
          <a:prstGeom prst="rect">
            <a:avLst/>
          </a:prstGeom>
        </p:spPr>
      </p:pic>
    </p:spTree>
    <p:extLst>
      <p:ext uri="{BB962C8B-B14F-4D97-AF65-F5344CB8AC3E}">
        <p14:creationId xmlns:p14="http://schemas.microsoft.com/office/powerpoint/2010/main" val="2750700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841" t="4646" r="34005" b="15412"/>
          <a:stretch/>
        </p:blipFill>
        <p:spPr>
          <a:xfrm>
            <a:off x="755650" y="1473201"/>
            <a:ext cx="3816350" cy="4683229"/>
          </a:xfrm>
          <a:prstGeom prst="rect">
            <a:avLst/>
          </a:prstGeom>
        </p:spPr>
      </p:pic>
      <p:sp>
        <p:nvSpPr>
          <p:cNvPr id="8" name="Title 20"/>
          <p:cNvSpPr>
            <a:spLocks noGrp="1"/>
          </p:cNvSpPr>
          <p:nvPr>
            <p:ph type="title"/>
          </p:nvPr>
        </p:nvSpPr>
        <p:spPr>
          <a:xfrm>
            <a:off x="457198" y="478895"/>
            <a:ext cx="8220075" cy="994306"/>
          </a:xfrm>
        </p:spPr>
        <p:txBody>
          <a:bodyPr/>
          <a:lstStyle/>
          <a:p>
            <a:r>
              <a:rPr lang="en-GB" sz="3600" dirty="0">
                <a:latin typeface="+mn-lt"/>
              </a:rPr>
              <a:t>The Saratoga Campaign</a:t>
            </a:r>
          </a:p>
        </p:txBody>
      </p:sp>
      <p:sp>
        <p:nvSpPr>
          <p:cNvPr id="10" name="Rectangle 9"/>
          <p:cNvSpPr/>
          <p:nvPr/>
        </p:nvSpPr>
        <p:spPr>
          <a:xfrm>
            <a:off x="4770407" y="1473201"/>
            <a:ext cx="3692105" cy="4308872"/>
          </a:xfrm>
          <a:prstGeom prst="rect">
            <a:avLst/>
          </a:prstGeom>
        </p:spPr>
        <p:txBody>
          <a:bodyPr wrap="square" lIns="0" tIns="0" rIns="0" bIns="0">
            <a:spAutoFit/>
          </a:bodyPr>
          <a:lstStyle/>
          <a:p>
            <a:r>
              <a:rPr lang="en-GB" sz="1400" dirty="0"/>
              <a:t>The British, led by General John Burgoyne, had taken Fort Ticonderoga back with ease in July 1777. </a:t>
            </a:r>
          </a:p>
          <a:p>
            <a:endParaRPr lang="en-GB" sz="1400" dirty="0"/>
          </a:p>
          <a:p>
            <a:r>
              <a:rPr lang="en-GB" sz="1400" dirty="0"/>
              <a:t>General John Burgoyne, planned to move south, believing he would join with two other British regiments. He hoped separating </a:t>
            </a:r>
            <a:r>
              <a:rPr lang="en-GB" sz="1400" b="1" dirty="0"/>
              <a:t>New England</a:t>
            </a:r>
            <a:r>
              <a:rPr lang="en-GB" sz="1400" dirty="0"/>
              <a:t> from the southern colonies would make it easier to end the war. However, one of the British regiments, under the command of General Howe, headed east to Philadelphia.</a:t>
            </a:r>
          </a:p>
          <a:p>
            <a:endParaRPr lang="en-GB" sz="1400" dirty="0"/>
          </a:p>
          <a:p>
            <a:r>
              <a:rPr lang="en-GB" sz="1400" dirty="0"/>
              <a:t>Burgoyne marched south, but his slow progress allows the Americans to gather forces. Burgoyne, low on food and horses, sent troops to Bennington for supplies. However, Bennington was guarded by 2000 American soldiers, who easily dispatched the British soldiers. This weakened Burgoyne’s forces and gave Americans increased confidence.</a:t>
            </a:r>
          </a:p>
        </p:txBody>
      </p:sp>
      <p:sp>
        <p:nvSpPr>
          <p:cNvPr id="7" name="Rectangle 6"/>
          <p:cNvSpPr/>
          <p:nvPr/>
        </p:nvSpPr>
        <p:spPr>
          <a:xfrm>
            <a:off x="-120770" y="5520906"/>
            <a:ext cx="4692770" cy="788495"/>
          </a:xfrm>
          <a:prstGeom prst="rect">
            <a:avLst/>
          </a:prstGeom>
          <a:solidFill>
            <a:srgbClr val="009F9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00" rIns="90000" rtlCol="0" anchor="ctr"/>
          <a:lstStyle/>
          <a:p>
            <a:r>
              <a:rPr lang="en-GB" sz="1400" dirty="0"/>
              <a:t>New England included the colonies of New Hampshire, Massachusetts, Rhode Island</a:t>
            </a:r>
          </a:p>
          <a:p>
            <a:r>
              <a:rPr lang="en-GB" sz="1400" dirty="0"/>
              <a:t>and Connecticut. </a:t>
            </a:r>
          </a:p>
        </p:txBody>
      </p:sp>
    </p:spTree>
    <p:extLst>
      <p:ext uri="{BB962C8B-B14F-4D97-AF65-F5344CB8AC3E}">
        <p14:creationId xmlns:p14="http://schemas.microsoft.com/office/powerpoint/2010/main" val="48588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CA84-B4C8-214A-AD79-463675EF8229}"/>
              </a:ext>
            </a:extLst>
          </p:cNvPr>
          <p:cNvSpPr>
            <a:spLocks noGrp="1"/>
          </p:cNvSpPr>
          <p:nvPr>
            <p:ph type="title"/>
          </p:nvPr>
        </p:nvSpPr>
        <p:spPr/>
        <p:txBody>
          <a:bodyPr/>
          <a:lstStyle/>
          <a:p>
            <a:r>
              <a:rPr lang="en-GB" dirty="0"/>
              <a:t>The Declaration of Independence</a:t>
            </a:r>
          </a:p>
        </p:txBody>
      </p:sp>
      <p:sp>
        <p:nvSpPr>
          <p:cNvPr id="3" name="Rectangle 2">
            <a:extLst>
              <a:ext uri="{FF2B5EF4-FFF2-40B4-BE49-F238E27FC236}">
                <a16:creationId xmlns:a16="http://schemas.microsoft.com/office/drawing/2014/main" id="{196A5303-1CD3-9A43-BD82-03B635A2916C}"/>
              </a:ext>
            </a:extLst>
          </p:cNvPr>
          <p:cNvSpPr/>
          <p:nvPr/>
        </p:nvSpPr>
        <p:spPr>
          <a:xfrm>
            <a:off x="1809566" y="1716873"/>
            <a:ext cx="5515337" cy="2031325"/>
          </a:xfrm>
          <a:prstGeom prst="rect">
            <a:avLst/>
          </a:prstGeom>
        </p:spPr>
        <p:txBody>
          <a:bodyPr wrap="square">
            <a:spAutoFit/>
          </a:bodyPr>
          <a:lstStyle/>
          <a:p>
            <a:pPr algn="ctr"/>
            <a:r>
              <a:rPr lang="en-GB" dirty="0">
                <a:hlinkClick r:id="rId2">
                  <a:extLst>
                    <a:ext uri="{A12FA001-AC4F-418D-AE19-62706E023703}">
                      <ahyp:hlinkClr xmlns:ahyp="http://schemas.microsoft.com/office/drawing/2018/hyperlinkcolor" val="tx"/>
                    </a:ext>
                  </a:extLst>
                </a:hlinkClick>
              </a:rPr>
              <a:t>Watch this YouTube video to hear a simplified version of The Declaration of Independence. </a:t>
            </a:r>
          </a:p>
          <a:p>
            <a:pPr algn="ctr"/>
            <a:endParaRPr lang="en-GB" dirty="0">
              <a:hlinkClick r:id="rId2">
                <a:extLst>
                  <a:ext uri="{A12FA001-AC4F-418D-AE19-62706E023703}">
                    <ahyp:hlinkClr xmlns:ahyp="http://schemas.microsoft.com/office/drawing/2018/hyperlinkcolor" val="tx"/>
                  </a:ext>
                </a:extLst>
              </a:hlinkClick>
            </a:endParaRPr>
          </a:p>
          <a:p>
            <a:pPr algn="ctr"/>
            <a:r>
              <a:rPr lang="en-GB" dirty="0">
                <a:hlinkClick r:id="rId2">
                  <a:extLst>
                    <a:ext uri="{A12FA001-AC4F-418D-AE19-62706E023703}">
                      <ahyp:hlinkClr xmlns:ahyp="http://schemas.microsoft.com/office/drawing/2018/hyperlinkcolor" val="tx"/>
                    </a:ext>
                  </a:extLst>
                </a:hlinkClick>
              </a:rPr>
              <a:t>This was a document that was written 2</a:t>
            </a:r>
            <a:r>
              <a:rPr lang="en-GB" baseline="30000" dirty="0">
                <a:hlinkClick r:id="rId2">
                  <a:extLst>
                    <a:ext uri="{A12FA001-AC4F-418D-AE19-62706E023703}">
                      <ahyp:hlinkClr xmlns:ahyp="http://schemas.microsoft.com/office/drawing/2018/hyperlinkcolor" val="tx"/>
                    </a:ext>
                  </a:extLst>
                </a:hlinkClick>
              </a:rPr>
              <a:t>nd</a:t>
            </a:r>
            <a:r>
              <a:rPr lang="en-GB" dirty="0">
                <a:hlinkClick r:id="rId2">
                  <a:extLst>
                    <a:ext uri="{A12FA001-AC4F-418D-AE19-62706E023703}">
                      <ahyp:hlinkClr xmlns:ahyp="http://schemas.microsoft.com/office/drawing/2018/hyperlinkcolor" val="tx"/>
                    </a:ext>
                  </a:extLst>
                </a:hlinkClick>
              </a:rPr>
              <a:t> August 1776.</a:t>
            </a:r>
          </a:p>
          <a:p>
            <a:pPr algn="ctr"/>
            <a:endParaRPr lang="en-GB" dirty="0">
              <a:solidFill>
                <a:srgbClr val="23A7F9"/>
              </a:solidFill>
              <a:hlinkClick r:id="rId2">
                <a:extLst>
                  <a:ext uri="{A12FA001-AC4F-418D-AE19-62706E023703}">
                    <ahyp:hlinkClr xmlns:ahyp="http://schemas.microsoft.com/office/drawing/2018/hyperlinkcolor" val="tx"/>
                  </a:ext>
                </a:extLst>
              </a:hlinkClick>
            </a:endParaRPr>
          </a:p>
          <a:p>
            <a:pPr algn="ctr"/>
            <a:r>
              <a:rPr lang="en-GB" dirty="0">
                <a:solidFill>
                  <a:srgbClr val="23A7F9"/>
                </a:solidFill>
                <a:hlinkClick r:id="rId2">
                  <a:extLst>
                    <a:ext uri="{A12FA001-AC4F-418D-AE19-62706E023703}">
                      <ahyp:hlinkClr xmlns:ahyp="http://schemas.microsoft.com/office/drawing/2018/hyperlinkcolor" val="tx"/>
                    </a:ext>
                  </a:extLst>
                </a:hlinkClick>
              </a:rPr>
              <a:t>https://www.youtube.com/watch?v=hhqzGy8EguI</a:t>
            </a:r>
            <a:endParaRPr lang="en-GB" dirty="0"/>
          </a:p>
        </p:txBody>
      </p:sp>
    </p:spTree>
    <p:extLst>
      <p:ext uri="{BB962C8B-B14F-4D97-AF65-F5344CB8AC3E}">
        <p14:creationId xmlns:p14="http://schemas.microsoft.com/office/powerpoint/2010/main" val="221330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9871-9000-884E-8861-7DFD56125C58}"/>
              </a:ext>
            </a:extLst>
          </p:cNvPr>
          <p:cNvSpPr>
            <a:spLocks noGrp="1"/>
          </p:cNvSpPr>
          <p:nvPr>
            <p:ph type="title"/>
          </p:nvPr>
        </p:nvSpPr>
        <p:spPr/>
        <p:txBody>
          <a:bodyPr/>
          <a:lstStyle/>
          <a:p>
            <a:r>
              <a:rPr lang="en-GB" dirty="0"/>
              <a:t>British Defeat, 1781</a:t>
            </a:r>
          </a:p>
        </p:txBody>
      </p:sp>
      <p:sp>
        <p:nvSpPr>
          <p:cNvPr id="3" name="Rectangle 2">
            <a:extLst>
              <a:ext uri="{FF2B5EF4-FFF2-40B4-BE49-F238E27FC236}">
                <a16:creationId xmlns:a16="http://schemas.microsoft.com/office/drawing/2014/main" id="{D1149B0D-8245-2C47-9F05-069A765287C6}"/>
              </a:ext>
            </a:extLst>
          </p:cNvPr>
          <p:cNvSpPr/>
          <p:nvPr/>
        </p:nvSpPr>
        <p:spPr>
          <a:xfrm>
            <a:off x="908612" y="1674674"/>
            <a:ext cx="7448310" cy="1754326"/>
          </a:xfrm>
          <a:prstGeom prst="rect">
            <a:avLst/>
          </a:prstGeom>
        </p:spPr>
        <p:txBody>
          <a:bodyPr wrap="square">
            <a:spAutoFit/>
          </a:bodyPr>
          <a:lstStyle/>
          <a:p>
            <a:pPr algn="ctr"/>
            <a:r>
              <a:rPr lang="en-GB" dirty="0">
                <a:solidFill>
                  <a:srgbClr val="333333"/>
                </a:solidFill>
              </a:rPr>
              <a:t>In October 1781, the war came to an end when General Cornwallis (British General) was surrounded and forced to surrender the British position at Yorktown, Virginia. </a:t>
            </a:r>
          </a:p>
          <a:p>
            <a:pPr algn="ctr"/>
            <a:endParaRPr lang="en-GB" dirty="0">
              <a:solidFill>
                <a:srgbClr val="333333"/>
              </a:solidFill>
            </a:endParaRPr>
          </a:p>
          <a:p>
            <a:pPr algn="ctr"/>
            <a:r>
              <a:rPr lang="en-GB" dirty="0">
                <a:solidFill>
                  <a:srgbClr val="333333"/>
                </a:solidFill>
              </a:rPr>
              <a:t>Two years later, the Treaty of Paris made it official: America was independent.</a:t>
            </a:r>
            <a:endParaRPr lang="en-GB" dirty="0"/>
          </a:p>
        </p:txBody>
      </p:sp>
    </p:spTree>
    <p:extLst>
      <p:ext uri="{BB962C8B-B14F-4D97-AF65-F5344CB8AC3E}">
        <p14:creationId xmlns:p14="http://schemas.microsoft.com/office/powerpoint/2010/main" val="278602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9B3A-B29C-4B40-BE27-1E866919D0E0}"/>
              </a:ext>
            </a:extLst>
          </p:cNvPr>
          <p:cNvSpPr>
            <a:spLocks noGrp="1"/>
          </p:cNvSpPr>
          <p:nvPr>
            <p:ph type="title"/>
          </p:nvPr>
        </p:nvSpPr>
        <p:spPr/>
        <p:txBody>
          <a:bodyPr/>
          <a:lstStyle/>
          <a:p>
            <a:r>
              <a:rPr lang="en-GB" dirty="0"/>
              <a:t>How did Britain lose?</a:t>
            </a:r>
          </a:p>
        </p:txBody>
      </p:sp>
      <p:sp>
        <p:nvSpPr>
          <p:cNvPr id="4" name="Content Placeholder 3">
            <a:extLst>
              <a:ext uri="{FF2B5EF4-FFF2-40B4-BE49-F238E27FC236}">
                <a16:creationId xmlns:a16="http://schemas.microsoft.com/office/drawing/2014/main" id="{4C0BD912-F7CC-AF49-878F-CEED4AD6F9A1}"/>
              </a:ext>
            </a:extLst>
          </p:cNvPr>
          <p:cNvSpPr txBox="1">
            <a:spLocks/>
          </p:cNvSpPr>
          <p:nvPr/>
        </p:nvSpPr>
        <p:spPr>
          <a:xfrm>
            <a:off x="631785" y="1473201"/>
            <a:ext cx="4038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altLang="en-US" b="1" u="sng" dirty="0">
                <a:solidFill>
                  <a:srgbClr val="FF0000"/>
                </a:solidFill>
              </a:rPr>
              <a:t>DISTANCE</a:t>
            </a:r>
          </a:p>
          <a:p>
            <a:r>
              <a:rPr lang="en-GB" altLang="en-US" dirty="0"/>
              <a:t>America was a long way from Britain</a:t>
            </a:r>
          </a:p>
          <a:p>
            <a:r>
              <a:rPr lang="en-GB" altLang="en-US" dirty="0"/>
              <a:t>It took a long time to ship troops and supplies to America</a:t>
            </a:r>
          </a:p>
          <a:p>
            <a:r>
              <a:rPr lang="en-GB" altLang="en-US" dirty="0"/>
              <a:t>This also had other effects</a:t>
            </a:r>
          </a:p>
          <a:p>
            <a:endParaRPr lang="en-GB" altLang="en-US" dirty="0"/>
          </a:p>
          <a:p>
            <a:pPr>
              <a:buNone/>
              <a:defRPr/>
            </a:pPr>
            <a:r>
              <a:rPr lang="en-GB" b="1" u="sng" dirty="0">
                <a:solidFill>
                  <a:srgbClr val="7030A0"/>
                </a:solidFill>
              </a:rPr>
              <a:t>TIME</a:t>
            </a:r>
          </a:p>
          <a:p>
            <a:pPr>
              <a:defRPr/>
            </a:pPr>
            <a:r>
              <a:rPr lang="en-GB" dirty="0"/>
              <a:t>Reports to London were about 2 months out of date by the time they arrived</a:t>
            </a:r>
          </a:p>
          <a:p>
            <a:pPr>
              <a:defRPr/>
            </a:pPr>
            <a:r>
              <a:rPr lang="en-GB" dirty="0"/>
              <a:t>Orders to America usually arrived after the situation had changed</a:t>
            </a:r>
          </a:p>
          <a:p>
            <a:pPr>
              <a:defRPr/>
            </a:pPr>
            <a:r>
              <a:rPr lang="en-GB" dirty="0"/>
              <a:t>Generals in America had to do the best they could</a:t>
            </a:r>
          </a:p>
          <a:p>
            <a:endParaRPr lang="en-GB" altLang="en-US" dirty="0"/>
          </a:p>
        </p:txBody>
      </p:sp>
      <p:sp>
        <p:nvSpPr>
          <p:cNvPr id="5" name="Content Placeholder 3">
            <a:extLst>
              <a:ext uri="{FF2B5EF4-FFF2-40B4-BE49-F238E27FC236}">
                <a16:creationId xmlns:a16="http://schemas.microsoft.com/office/drawing/2014/main" id="{68D66376-C9F1-7F4B-8858-A62C5B47FCA3}"/>
              </a:ext>
            </a:extLst>
          </p:cNvPr>
          <p:cNvSpPr txBox="1">
            <a:spLocks/>
          </p:cNvSpPr>
          <p:nvPr/>
        </p:nvSpPr>
        <p:spPr>
          <a:xfrm>
            <a:off x="4670385" y="2167360"/>
            <a:ext cx="4038600" cy="4525963"/>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defRPr/>
            </a:pPr>
            <a:r>
              <a:rPr lang="en-GB" b="1" u="sng" dirty="0">
                <a:solidFill>
                  <a:srgbClr val="00B050"/>
                </a:solidFill>
              </a:rPr>
              <a:t>TERRAIN</a:t>
            </a:r>
          </a:p>
          <a:p>
            <a:pPr>
              <a:defRPr/>
            </a:pPr>
            <a:r>
              <a:rPr lang="en-GB" dirty="0"/>
              <a:t>America was huge and the British couldn’t control the area by force – not enough manpower. </a:t>
            </a:r>
          </a:p>
          <a:p>
            <a:pPr>
              <a:defRPr/>
            </a:pPr>
            <a:r>
              <a:rPr lang="en-GB" dirty="0"/>
              <a:t>Troops needed to be stationed in a town or revolutionaries would take control again – limited the number of troops in the field. </a:t>
            </a:r>
          </a:p>
          <a:p>
            <a:pPr>
              <a:defRPr/>
            </a:pPr>
            <a:r>
              <a:rPr lang="en-GB" dirty="0"/>
              <a:t>Hard to operate away from a port – due to supplies.</a:t>
            </a:r>
          </a:p>
          <a:p>
            <a:pPr>
              <a:defRPr/>
            </a:pPr>
            <a:endParaRPr lang="en-GB" dirty="0"/>
          </a:p>
        </p:txBody>
      </p:sp>
    </p:spTree>
    <p:extLst>
      <p:ext uri="{BB962C8B-B14F-4D97-AF65-F5344CB8AC3E}">
        <p14:creationId xmlns:p14="http://schemas.microsoft.com/office/powerpoint/2010/main" val="111009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9B3A-B29C-4B40-BE27-1E866919D0E0}"/>
              </a:ext>
            </a:extLst>
          </p:cNvPr>
          <p:cNvSpPr>
            <a:spLocks noGrp="1"/>
          </p:cNvSpPr>
          <p:nvPr>
            <p:ph type="title"/>
          </p:nvPr>
        </p:nvSpPr>
        <p:spPr/>
        <p:txBody>
          <a:bodyPr/>
          <a:lstStyle/>
          <a:p>
            <a:r>
              <a:rPr lang="en-GB" dirty="0"/>
              <a:t>How did Britain lose?</a:t>
            </a:r>
          </a:p>
        </p:txBody>
      </p:sp>
      <p:sp>
        <p:nvSpPr>
          <p:cNvPr id="4" name="Content Placeholder 3">
            <a:extLst>
              <a:ext uri="{FF2B5EF4-FFF2-40B4-BE49-F238E27FC236}">
                <a16:creationId xmlns:a16="http://schemas.microsoft.com/office/drawing/2014/main" id="{E0CB1D46-163F-FA41-BCE3-104E5F2468B3}"/>
              </a:ext>
            </a:extLst>
          </p:cNvPr>
          <p:cNvSpPr txBox="1">
            <a:spLocks/>
          </p:cNvSpPr>
          <p:nvPr/>
        </p:nvSpPr>
        <p:spPr>
          <a:xfrm>
            <a:off x="4648200" y="1600200"/>
            <a:ext cx="4038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altLang="en-US" b="1" u="sng">
                <a:solidFill>
                  <a:srgbClr val="00B0F0"/>
                </a:solidFill>
              </a:rPr>
              <a:t>ALLIES</a:t>
            </a:r>
          </a:p>
          <a:p>
            <a:r>
              <a:rPr lang="en-GB" altLang="en-US"/>
              <a:t>Spain, France and the Netherlands joined on the side of the colonists.</a:t>
            </a:r>
          </a:p>
          <a:p>
            <a:r>
              <a:rPr lang="en-GB" altLang="en-US"/>
              <a:t>Their new allies gave them more man power, money and supplies.</a:t>
            </a:r>
          </a:p>
          <a:p>
            <a:endParaRPr lang="en-GB" altLang="en-US"/>
          </a:p>
        </p:txBody>
      </p:sp>
      <p:sp>
        <p:nvSpPr>
          <p:cNvPr id="5" name="Content Placeholder 3">
            <a:extLst>
              <a:ext uri="{FF2B5EF4-FFF2-40B4-BE49-F238E27FC236}">
                <a16:creationId xmlns:a16="http://schemas.microsoft.com/office/drawing/2014/main" id="{1F473E7E-9BEB-B440-91EE-A03A15DBAE46}"/>
              </a:ext>
            </a:extLst>
          </p:cNvPr>
          <p:cNvSpPr txBox="1">
            <a:spLocks/>
          </p:cNvSpPr>
          <p:nvPr/>
        </p:nvSpPr>
        <p:spPr>
          <a:xfrm>
            <a:off x="741747" y="1473201"/>
            <a:ext cx="4038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altLang="en-US" b="1" u="sng" dirty="0">
                <a:solidFill>
                  <a:srgbClr val="FF3399"/>
                </a:solidFill>
              </a:rPr>
              <a:t>TACTICS</a:t>
            </a:r>
          </a:p>
          <a:p>
            <a:r>
              <a:rPr lang="en-GB" altLang="en-US" dirty="0"/>
              <a:t>The Revolutionaries often used guerrilla warfare tactics.</a:t>
            </a:r>
          </a:p>
          <a:p>
            <a:r>
              <a:rPr lang="en-GB" altLang="en-US" dirty="0"/>
              <a:t>Hit and run attacks.</a:t>
            </a:r>
          </a:p>
          <a:p>
            <a:r>
              <a:rPr lang="en-GB" altLang="en-US" dirty="0"/>
              <a:t>If you do not fight a traditional battle – then you can not be defeated.</a:t>
            </a:r>
          </a:p>
          <a:p>
            <a:endParaRPr lang="en-GB" altLang="en-US" dirty="0"/>
          </a:p>
        </p:txBody>
      </p:sp>
    </p:spTree>
    <p:extLst>
      <p:ext uri="{BB962C8B-B14F-4D97-AF65-F5344CB8AC3E}">
        <p14:creationId xmlns:p14="http://schemas.microsoft.com/office/powerpoint/2010/main" val="2457861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D076-5BBB-6342-9BB9-9AA9CDA46E47}"/>
              </a:ext>
            </a:extLst>
          </p:cNvPr>
          <p:cNvSpPr>
            <a:spLocks noGrp="1"/>
          </p:cNvSpPr>
          <p:nvPr>
            <p:ph type="title"/>
          </p:nvPr>
        </p:nvSpPr>
        <p:spPr/>
        <p:txBody>
          <a:bodyPr/>
          <a:lstStyle/>
          <a:p>
            <a:r>
              <a:rPr lang="en-GB" dirty="0"/>
              <a:t>Revolution Rap </a:t>
            </a:r>
          </a:p>
        </p:txBody>
      </p:sp>
      <p:sp>
        <p:nvSpPr>
          <p:cNvPr id="3" name="Content Placeholder 2">
            <a:extLst>
              <a:ext uri="{FF2B5EF4-FFF2-40B4-BE49-F238E27FC236}">
                <a16:creationId xmlns:a16="http://schemas.microsoft.com/office/drawing/2014/main" id="{BC555854-BA97-0440-B2E2-F5E5B37926D4}"/>
              </a:ext>
            </a:extLst>
          </p:cNvPr>
          <p:cNvSpPr txBox="1">
            <a:spLocks/>
          </p:cNvSpPr>
          <p:nvPr/>
        </p:nvSpPr>
        <p:spPr>
          <a:xfrm>
            <a:off x="457200" y="1600200"/>
            <a:ext cx="8229600" cy="4525963"/>
          </a:xfrm>
          <a:prstGeom prst="rect">
            <a:avLst/>
          </a:prstGeom>
        </p:spPr>
        <p:txBody>
          <a:bodyPr numCol="3">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The thirteen colonies in America</a:t>
            </a:r>
          </a:p>
          <a:p>
            <a:pPr marL="0" indent="0">
              <a:buFont typeface="Arial" panose="020B0604020202020204" pitchFamily="34" charset="0"/>
              <a:buNone/>
            </a:pPr>
            <a:r>
              <a:rPr lang="en-GB"/>
              <a:t>Were ruled by England’s king.</a:t>
            </a:r>
          </a:p>
          <a:p>
            <a:pPr marL="0" indent="0">
              <a:buFont typeface="Arial" panose="020B0604020202020204" pitchFamily="34" charset="0"/>
              <a:buNone/>
            </a:pPr>
            <a:r>
              <a:rPr lang="en-GB"/>
              <a:t>The colonists were so happy</a:t>
            </a:r>
          </a:p>
          <a:p>
            <a:pPr marL="0" indent="0">
              <a:buFont typeface="Arial" panose="020B0604020202020204" pitchFamily="34" charset="0"/>
              <a:buNone/>
            </a:pPr>
            <a:r>
              <a:rPr lang="en-GB"/>
              <a:t>The king’s praises they did sing.</a:t>
            </a:r>
          </a:p>
          <a:p>
            <a:pPr marL="0" indent="0">
              <a:buFont typeface="Arial" panose="020B0604020202020204" pitchFamily="34" charset="0"/>
              <a:buNone/>
            </a:pPr>
            <a:r>
              <a:rPr lang="en-GB"/>
              <a:t>Then he began to change things</a:t>
            </a:r>
          </a:p>
          <a:p>
            <a:pPr marL="0" indent="0">
              <a:buFont typeface="Arial" panose="020B0604020202020204" pitchFamily="34" charset="0"/>
              <a:buNone/>
            </a:pPr>
            <a:r>
              <a:rPr lang="en-GB"/>
              <a:t>That were not one bit funny.</a:t>
            </a:r>
          </a:p>
          <a:p>
            <a:pPr marL="0" indent="0">
              <a:buFont typeface="Arial" panose="020B0604020202020204" pitchFamily="34" charset="0"/>
              <a:buNone/>
            </a:pPr>
            <a:r>
              <a:rPr lang="en-GB"/>
              <a:t>He started to tax them</a:t>
            </a:r>
          </a:p>
          <a:p>
            <a:pPr marL="0" indent="0">
              <a:buFont typeface="Arial" panose="020B0604020202020204" pitchFamily="34" charset="0"/>
              <a:buNone/>
            </a:pPr>
            <a:r>
              <a:rPr lang="en-GB"/>
              <a:t>Which means they paid extra money.</a:t>
            </a:r>
          </a:p>
          <a:p>
            <a:pPr marL="0" indent="0">
              <a:buFont typeface="Arial" panose="020B0604020202020204" pitchFamily="34" charset="0"/>
              <a:buNone/>
            </a:pPr>
            <a:r>
              <a:rPr lang="en-GB"/>
              <a:t>As King George made new laws</a:t>
            </a:r>
          </a:p>
          <a:p>
            <a:pPr marL="0" indent="0">
              <a:buFont typeface="Arial" panose="020B0604020202020204" pitchFamily="34" charset="0"/>
              <a:buNone/>
            </a:pPr>
            <a:r>
              <a:rPr lang="en-GB"/>
              <a:t>New taxes he began to shout.</a:t>
            </a:r>
          </a:p>
          <a:p>
            <a:pPr marL="0" indent="0">
              <a:buFont typeface="Arial" panose="020B0604020202020204" pitchFamily="34" charset="0"/>
              <a:buNone/>
            </a:pPr>
            <a:r>
              <a:rPr lang="en-GB"/>
              <a:t>Many colonists became upset</a:t>
            </a:r>
          </a:p>
          <a:p>
            <a:pPr marL="0" indent="0">
              <a:buFont typeface="Arial" panose="020B0604020202020204" pitchFamily="34" charset="0"/>
              <a:buNone/>
            </a:pPr>
            <a:r>
              <a:rPr lang="en-GB"/>
              <a:t>And some even spoke out.</a:t>
            </a:r>
          </a:p>
          <a:p>
            <a:pPr marL="0" indent="0">
              <a:buFont typeface="Arial" panose="020B0604020202020204" pitchFamily="34" charset="0"/>
              <a:buNone/>
            </a:pPr>
            <a:r>
              <a:rPr lang="en-GB"/>
              <a:t>And that is when it happened</a:t>
            </a:r>
          </a:p>
          <a:p>
            <a:pPr marL="0" indent="0">
              <a:buFont typeface="Arial" panose="020B0604020202020204" pitchFamily="34" charset="0"/>
              <a:buNone/>
            </a:pPr>
            <a:r>
              <a:rPr lang="en-GB"/>
              <a:t>The king taxed the tea.</a:t>
            </a:r>
          </a:p>
          <a:p>
            <a:pPr marL="0" indent="0">
              <a:buFont typeface="Arial" panose="020B0604020202020204" pitchFamily="34" charset="0"/>
              <a:buNone/>
            </a:pPr>
            <a:r>
              <a:rPr lang="en-GB"/>
              <a:t>But it wasn’t quite a tea party</a:t>
            </a:r>
          </a:p>
          <a:p>
            <a:pPr marL="0" indent="0">
              <a:buFont typeface="Arial" panose="020B0604020202020204" pitchFamily="34" charset="0"/>
              <a:buNone/>
            </a:pPr>
            <a:r>
              <a:rPr lang="en-GB"/>
              <a:t>This you will plainly see.</a:t>
            </a:r>
          </a:p>
          <a:p>
            <a:pPr marL="0" indent="0">
              <a:buFont typeface="Arial" panose="020B0604020202020204" pitchFamily="34" charset="0"/>
              <a:buNone/>
            </a:pPr>
            <a:r>
              <a:rPr lang="en-GB"/>
              <a:t>Some colonists boarded ships</a:t>
            </a:r>
          </a:p>
          <a:p>
            <a:pPr marL="0" indent="0">
              <a:buFont typeface="Arial" panose="020B0604020202020204" pitchFamily="34" charset="0"/>
              <a:buNone/>
            </a:pPr>
            <a:r>
              <a:rPr lang="en-GB"/>
              <a:t>On a cold day in December.</a:t>
            </a:r>
          </a:p>
          <a:p>
            <a:pPr marL="0" indent="0">
              <a:buFont typeface="Arial" panose="020B0604020202020204" pitchFamily="34" charset="0"/>
              <a:buNone/>
            </a:pPr>
            <a:r>
              <a:rPr lang="en-GB"/>
              <a:t>They dumped 250 chests of tea</a:t>
            </a:r>
          </a:p>
          <a:p>
            <a:pPr marL="0" indent="0">
              <a:buFont typeface="Arial" panose="020B0604020202020204" pitchFamily="34" charset="0"/>
              <a:buNone/>
            </a:pPr>
            <a:r>
              <a:rPr lang="en-GB"/>
              <a:t>This you must remember.</a:t>
            </a:r>
          </a:p>
          <a:p>
            <a:pPr marL="0" indent="0">
              <a:buFont typeface="Arial" panose="020B0604020202020204" pitchFamily="34" charset="0"/>
              <a:buNone/>
            </a:pPr>
            <a:r>
              <a:rPr lang="en-GB"/>
              <a:t>The Redcoats came from Britain</a:t>
            </a:r>
          </a:p>
          <a:p>
            <a:pPr marL="0" indent="0">
              <a:buFont typeface="Arial" panose="020B0604020202020204" pitchFamily="34" charset="0"/>
              <a:buNone/>
            </a:pPr>
            <a:r>
              <a:rPr lang="en-GB"/>
              <a:t>It was order they wanted to keep.</a:t>
            </a:r>
          </a:p>
          <a:p>
            <a:pPr marL="0" indent="0">
              <a:buFont typeface="Arial" panose="020B0604020202020204" pitchFamily="34" charset="0"/>
              <a:buNone/>
            </a:pPr>
            <a:r>
              <a:rPr lang="en-GB"/>
              <a:t>Colonists formed the minutemen</a:t>
            </a:r>
          </a:p>
          <a:p>
            <a:pPr marL="0" indent="0">
              <a:buFont typeface="Arial" panose="020B0604020202020204" pitchFamily="34" charset="0"/>
              <a:buNone/>
            </a:pPr>
            <a:r>
              <a:rPr lang="en-GB"/>
              <a:t>And kept watch to hear one peep.</a:t>
            </a:r>
          </a:p>
          <a:p>
            <a:pPr marL="0" indent="0">
              <a:buFont typeface="Arial" panose="020B0604020202020204" pitchFamily="34" charset="0"/>
              <a:buNone/>
            </a:pPr>
            <a:r>
              <a:rPr lang="en-GB"/>
              <a:t>Paul Revere was paying attention</a:t>
            </a:r>
          </a:p>
          <a:p>
            <a:pPr marL="0" indent="0">
              <a:buFont typeface="Arial" panose="020B0604020202020204" pitchFamily="34" charset="0"/>
              <a:buNone/>
            </a:pPr>
            <a:r>
              <a:rPr lang="en-GB"/>
              <a:t>To see how many lights shone.</a:t>
            </a:r>
          </a:p>
          <a:p>
            <a:pPr marL="0" indent="0">
              <a:buFont typeface="Arial" panose="020B0604020202020204" pitchFamily="34" charset="0"/>
              <a:buNone/>
            </a:pPr>
            <a:r>
              <a:rPr lang="en-GB"/>
              <a:t>When he saw the lights he leapt on his horse</a:t>
            </a:r>
          </a:p>
          <a:p>
            <a:pPr marL="0" indent="0">
              <a:buFont typeface="Arial" panose="020B0604020202020204" pitchFamily="34" charset="0"/>
              <a:buNone/>
            </a:pPr>
            <a:r>
              <a:rPr lang="en-GB"/>
              <a:t>And rode out all alone.</a:t>
            </a:r>
          </a:p>
          <a:p>
            <a:pPr marL="0" indent="0">
              <a:buFont typeface="Arial" panose="020B0604020202020204" pitchFamily="34" charset="0"/>
              <a:buNone/>
            </a:pPr>
            <a:r>
              <a:rPr lang="en-GB"/>
              <a:t>“The Redcoats are coming. The Redcoats are coming.”</a:t>
            </a:r>
          </a:p>
          <a:p>
            <a:pPr marL="0" indent="0">
              <a:buFont typeface="Arial" panose="020B0604020202020204" pitchFamily="34" charset="0"/>
              <a:buNone/>
            </a:pPr>
            <a:r>
              <a:rPr lang="en-GB"/>
              <a:t>He began to warn.</a:t>
            </a:r>
          </a:p>
          <a:p>
            <a:pPr marL="0" indent="0">
              <a:buFont typeface="Arial" panose="020B0604020202020204" pitchFamily="34" charset="0"/>
              <a:buNone/>
            </a:pPr>
            <a:r>
              <a:rPr lang="en-GB"/>
              <a:t>Paul Revere was right</a:t>
            </a:r>
          </a:p>
          <a:p>
            <a:pPr marL="0" indent="0">
              <a:buFont typeface="Arial" panose="020B0604020202020204" pitchFamily="34" charset="0"/>
              <a:buNone/>
            </a:pPr>
            <a:r>
              <a:rPr lang="en-GB"/>
              <a:t>For the Redcoats arrived the next morn.</a:t>
            </a:r>
          </a:p>
          <a:p>
            <a:pPr marL="0" indent="0">
              <a:buFont typeface="Arial" panose="020B0604020202020204" pitchFamily="34" charset="0"/>
              <a:buNone/>
            </a:pPr>
            <a:r>
              <a:rPr lang="en-GB"/>
              <a:t>The shot heard round the world</a:t>
            </a:r>
          </a:p>
          <a:p>
            <a:pPr marL="0" indent="0">
              <a:buFont typeface="Arial" panose="020B0604020202020204" pitchFamily="34" charset="0"/>
              <a:buNone/>
            </a:pPr>
            <a:r>
              <a:rPr lang="en-GB"/>
              <a:t>Was not extremely loud.</a:t>
            </a:r>
          </a:p>
          <a:p>
            <a:pPr marL="0" indent="0">
              <a:buFont typeface="Arial" panose="020B0604020202020204" pitchFamily="34" charset="0"/>
              <a:buNone/>
            </a:pPr>
            <a:r>
              <a:rPr lang="en-GB"/>
              <a:t>It began a war that led</a:t>
            </a:r>
          </a:p>
          <a:p>
            <a:pPr marL="0" indent="0">
              <a:buFont typeface="Arial" panose="020B0604020202020204" pitchFamily="34" charset="0"/>
              <a:buNone/>
            </a:pPr>
            <a:r>
              <a:rPr lang="en-GB"/>
              <a:t>To a new nation that would be proud.</a:t>
            </a:r>
          </a:p>
          <a:p>
            <a:pPr marL="0" indent="0">
              <a:buFont typeface="Arial" panose="020B0604020202020204" pitchFamily="34" charset="0"/>
              <a:buNone/>
            </a:pPr>
            <a:r>
              <a:rPr lang="en-GB"/>
              <a:t>In 1776, American leaders met to sign</a:t>
            </a:r>
          </a:p>
          <a:p>
            <a:pPr marL="0" indent="0">
              <a:buFont typeface="Arial" panose="020B0604020202020204" pitchFamily="34" charset="0"/>
              <a:buNone/>
            </a:pPr>
            <a:r>
              <a:rPr lang="en-GB"/>
              <a:t>The Declaration of Independence</a:t>
            </a:r>
          </a:p>
          <a:p>
            <a:pPr marL="0" indent="0">
              <a:buFont typeface="Arial" panose="020B0604020202020204" pitchFamily="34" charset="0"/>
              <a:buNone/>
            </a:pPr>
            <a:r>
              <a:rPr lang="en-GB"/>
              <a:t>That gained freedom, yours and mine!</a:t>
            </a:r>
            <a:endParaRPr lang="en-GB" dirty="0"/>
          </a:p>
        </p:txBody>
      </p:sp>
    </p:spTree>
    <p:extLst>
      <p:ext uri="{BB962C8B-B14F-4D97-AF65-F5344CB8AC3E}">
        <p14:creationId xmlns:p14="http://schemas.microsoft.com/office/powerpoint/2010/main" val="329232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D3BCE-9539-9649-8C9A-C94CD2172038}"/>
              </a:ext>
            </a:extLst>
          </p:cNvPr>
          <p:cNvSpPr>
            <a:spLocks noGrp="1"/>
          </p:cNvSpPr>
          <p:nvPr>
            <p:ph type="title"/>
          </p:nvPr>
        </p:nvSpPr>
        <p:spPr/>
        <p:txBody>
          <a:bodyPr/>
          <a:lstStyle/>
          <a:p>
            <a:r>
              <a:rPr lang="en-GB" dirty="0"/>
              <a:t>TASK</a:t>
            </a:r>
          </a:p>
        </p:txBody>
      </p:sp>
      <p:sp>
        <p:nvSpPr>
          <p:cNvPr id="4" name="TextBox 3">
            <a:extLst>
              <a:ext uri="{FF2B5EF4-FFF2-40B4-BE49-F238E27FC236}">
                <a16:creationId xmlns:a16="http://schemas.microsoft.com/office/drawing/2014/main" id="{B11CCE5D-9D93-194E-94DA-9D2E714C928C}"/>
              </a:ext>
            </a:extLst>
          </p:cNvPr>
          <p:cNvSpPr txBox="1"/>
          <p:nvPr/>
        </p:nvSpPr>
        <p:spPr>
          <a:xfrm>
            <a:off x="457198" y="1805651"/>
            <a:ext cx="8220075" cy="2308324"/>
          </a:xfrm>
          <a:prstGeom prst="rect">
            <a:avLst/>
          </a:prstGeom>
          <a:noFill/>
        </p:spPr>
        <p:txBody>
          <a:bodyPr wrap="square" rtlCol="0">
            <a:spAutoFit/>
          </a:bodyPr>
          <a:lstStyle/>
          <a:p>
            <a:pPr algn="ctr"/>
            <a:r>
              <a:rPr lang="en-GB" dirty="0"/>
              <a:t>There were many battles in the American War of Independence. Newspapers were a common way of informing citizens about the events of the war. Write a newspaper report about one of the battles in the American War of Independence. </a:t>
            </a:r>
          </a:p>
          <a:p>
            <a:pPr algn="ctr"/>
            <a:endParaRPr lang="en-GB" dirty="0"/>
          </a:p>
          <a:p>
            <a:pPr algn="ctr"/>
            <a:r>
              <a:rPr lang="en-GB" dirty="0"/>
              <a:t>Pick one of the battles mentioned on the previous slides.</a:t>
            </a:r>
          </a:p>
          <a:p>
            <a:pPr algn="ctr"/>
            <a:endParaRPr lang="en-GB" dirty="0"/>
          </a:p>
          <a:p>
            <a:pPr algn="ctr"/>
            <a:r>
              <a:rPr lang="en-GB" dirty="0"/>
              <a:t>You may need to research a little bit more about the battle to help you. </a:t>
            </a:r>
          </a:p>
        </p:txBody>
      </p:sp>
    </p:spTree>
    <p:extLst>
      <p:ext uri="{BB962C8B-B14F-4D97-AF65-F5344CB8AC3E}">
        <p14:creationId xmlns:p14="http://schemas.microsoft.com/office/powerpoint/2010/main" val="159558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A86D57-208D-2A4E-990B-254C3CF9AF98}"/>
              </a:ext>
            </a:extLst>
          </p:cNvPr>
          <p:cNvSpPr/>
          <p:nvPr/>
        </p:nvSpPr>
        <p:spPr>
          <a:xfrm>
            <a:off x="5723681" y="1441842"/>
            <a:ext cx="2853160" cy="4801314"/>
          </a:xfrm>
          <a:prstGeom prst="rect">
            <a:avLst/>
          </a:prstGeom>
          <a:solidFill>
            <a:srgbClr val="009F90"/>
          </a:solidFill>
          <a:ln>
            <a:noFill/>
          </a:ln>
        </p:spPr>
        <p:txBody>
          <a:bodyPr wrap="square">
            <a:spAutoFit/>
          </a:bodyPr>
          <a:lstStyle/>
          <a:p>
            <a:r>
              <a:rPr lang="en-GB" b="1" dirty="0">
                <a:solidFill>
                  <a:schemeClr val="bg1"/>
                </a:solidFill>
              </a:rPr>
              <a:t>The thirteen colonies were:</a:t>
            </a:r>
          </a:p>
          <a:p>
            <a:endParaRPr lang="en-GB" dirty="0">
              <a:solidFill>
                <a:schemeClr val="bg1"/>
              </a:solidFill>
            </a:endParaRPr>
          </a:p>
          <a:p>
            <a:r>
              <a:rPr lang="en-GB" dirty="0">
                <a:solidFill>
                  <a:schemeClr val="bg1"/>
                </a:solidFill>
              </a:rPr>
              <a:t>1. Connecticut</a:t>
            </a:r>
          </a:p>
          <a:p>
            <a:r>
              <a:rPr lang="en-GB" dirty="0">
                <a:solidFill>
                  <a:schemeClr val="bg1"/>
                </a:solidFill>
              </a:rPr>
              <a:t>2. Delaware</a:t>
            </a:r>
          </a:p>
          <a:p>
            <a:r>
              <a:rPr lang="en-GB" dirty="0">
                <a:solidFill>
                  <a:schemeClr val="bg1"/>
                </a:solidFill>
              </a:rPr>
              <a:t>3. Georgia</a:t>
            </a:r>
          </a:p>
          <a:p>
            <a:r>
              <a:rPr lang="en-GB" dirty="0">
                <a:solidFill>
                  <a:schemeClr val="bg1"/>
                </a:solidFill>
              </a:rPr>
              <a:t>4. Maryland</a:t>
            </a:r>
          </a:p>
          <a:p>
            <a:r>
              <a:rPr lang="en-GB" dirty="0">
                <a:solidFill>
                  <a:schemeClr val="bg1"/>
                </a:solidFill>
              </a:rPr>
              <a:t>5. Massachusetts (</a:t>
            </a:r>
            <a:r>
              <a:rPr lang="en-GB" u="sng" dirty="0">
                <a:solidFill>
                  <a:schemeClr val="bg1"/>
                </a:solidFill>
              </a:rPr>
              <a:t>Boston</a:t>
            </a:r>
            <a:r>
              <a:rPr lang="en-GB" dirty="0">
                <a:solidFill>
                  <a:schemeClr val="bg1"/>
                </a:solidFill>
              </a:rPr>
              <a:t>)</a:t>
            </a:r>
          </a:p>
          <a:p>
            <a:r>
              <a:rPr lang="en-GB" dirty="0">
                <a:solidFill>
                  <a:schemeClr val="bg1"/>
                </a:solidFill>
              </a:rPr>
              <a:t>6. New Hampshire</a:t>
            </a:r>
          </a:p>
          <a:p>
            <a:r>
              <a:rPr lang="en-GB" dirty="0">
                <a:solidFill>
                  <a:schemeClr val="bg1"/>
                </a:solidFill>
              </a:rPr>
              <a:t>7. New Jersey</a:t>
            </a:r>
          </a:p>
          <a:p>
            <a:r>
              <a:rPr lang="en-GB" dirty="0">
                <a:solidFill>
                  <a:schemeClr val="bg1"/>
                </a:solidFill>
              </a:rPr>
              <a:t>8. New York</a:t>
            </a:r>
          </a:p>
          <a:p>
            <a:r>
              <a:rPr lang="en-GB" dirty="0">
                <a:solidFill>
                  <a:schemeClr val="bg1"/>
                </a:solidFill>
              </a:rPr>
              <a:t>9. North Carolina</a:t>
            </a:r>
          </a:p>
          <a:p>
            <a:r>
              <a:rPr lang="en-GB" dirty="0">
                <a:solidFill>
                  <a:schemeClr val="bg1"/>
                </a:solidFill>
              </a:rPr>
              <a:t>10. Pennsylvania</a:t>
            </a:r>
          </a:p>
          <a:p>
            <a:r>
              <a:rPr lang="en-GB" dirty="0">
                <a:solidFill>
                  <a:schemeClr val="bg1"/>
                </a:solidFill>
              </a:rPr>
              <a:t>11. Rhode Island</a:t>
            </a:r>
          </a:p>
          <a:p>
            <a:r>
              <a:rPr lang="en-GB" dirty="0">
                <a:solidFill>
                  <a:schemeClr val="bg1"/>
                </a:solidFill>
              </a:rPr>
              <a:t>12. South Carolina</a:t>
            </a:r>
          </a:p>
          <a:p>
            <a:r>
              <a:rPr lang="en-GB" dirty="0">
                <a:solidFill>
                  <a:schemeClr val="bg1"/>
                </a:solidFill>
              </a:rPr>
              <a:t>13. Virginia</a:t>
            </a:r>
          </a:p>
          <a:p>
            <a:endParaRPr lang="en-GB" dirty="0">
              <a:solidFill>
                <a:schemeClr val="bg1"/>
              </a:solidFill>
            </a:endParaRPr>
          </a:p>
        </p:txBody>
      </p:sp>
      <p:sp>
        <p:nvSpPr>
          <p:cNvPr id="3" name="Title 20">
            <a:extLst>
              <a:ext uri="{FF2B5EF4-FFF2-40B4-BE49-F238E27FC236}">
                <a16:creationId xmlns:a16="http://schemas.microsoft.com/office/drawing/2014/main" id="{EB60417C-DA6B-E84D-94B9-5025C4FFA483}"/>
              </a:ext>
            </a:extLst>
          </p:cNvPr>
          <p:cNvSpPr txBox="1">
            <a:spLocks/>
          </p:cNvSpPr>
          <p:nvPr/>
        </p:nvSpPr>
        <p:spPr>
          <a:xfrm>
            <a:off x="457198" y="478895"/>
            <a:ext cx="8220075" cy="994306"/>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600" dirty="0">
                <a:latin typeface="+mn-lt"/>
              </a:rPr>
              <a:t>The Thirteen Colonies</a:t>
            </a:r>
          </a:p>
        </p:txBody>
      </p:sp>
      <p:sp>
        <p:nvSpPr>
          <p:cNvPr id="5" name="Rectangle 4">
            <a:extLst>
              <a:ext uri="{FF2B5EF4-FFF2-40B4-BE49-F238E27FC236}">
                <a16:creationId xmlns:a16="http://schemas.microsoft.com/office/drawing/2014/main" id="{694DB3F0-D6CF-BC41-A399-DDE4E7658D3F}"/>
              </a:ext>
            </a:extLst>
          </p:cNvPr>
          <p:cNvSpPr/>
          <p:nvPr/>
        </p:nvSpPr>
        <p:spPr>
          <a:xfrm>
            <a:off x="567159" y="1718841"/>
            <a:ext cx="4757195" cy="4247317"/>
          </a:xfrm>
          <a:prstGeom prst="rect">
            <a:avLst/>
          </a:prstGeom>
        </p:spPr>
        <p:txBody>
          <a:bodyPr wrap="square">
            <a:spAutoFit/>
          </a:bodyPr>
          <a:lstStyle/>
          <a:p>
            <a:r>
              <a:rPr lang="en-GB" dirty="0"/>
              <a:t>In the 17</a:t>
            </a:r>
            <a:r>
              <a:rPr lang="en-GB" baseline="30000" dirty="0"/>
              <a:t>th</a:t>
            </a:r>
            <a:r>
              <a:rPr lang="en-GB" dirty="0"/>
              <a:t> and 18</a:t>
            </a:r>
            <a:r>
              <a:rPr lang="en-GB" baseline="30000" dirty="0"/>
              <a:t>th</a:t>
            </a:r>
            <a:r>
              <a:rPr lang="en-GB" dirty="0"/>
              <a:t> centuries, Britain colonised (took over and claimed of its own) many parts of the Atlantic coast (in America). </a:t>
            </a:r>
          </a:p>
          <a:p>
            <a:endParaRPr lang="en-GB" dirty="0"/>
          </a:p>
          <a:p>
            <a:r>
              <a:rPr lang="en-GB" dirty="0"/>
              <a:t>As time went on, the Thirteen Colonies started to govern themselves and worked together without involving Great Britain. This caused Great Britain to become annoyed and as this annoyance continued, the Americans formed the Continental Congress. This led to the American Revolution and The War of Independence where the Americans, with the help of France, fought Britain.</a:t>
            </a:r>
          </a:p>
        </p:txBody>
      </p:sp>
    </p:spTree>
    <p:extLst>
      <p:ext uri="{BB962C8B-B14F-4D97-AF65-F5344CB8AC3E}">
        <p14:creationId xmlns:p14="http://schemas.microsoft.com/office/powerpoint/2010/main" val="167036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119F-FF0A-6449-A21C-E02877D1CBF0}"/>
              </a:ext>
            </a:extLst>
          </p:cNvPr>
          <p:cNvSpPr txBox="1">
            <a:spLocks/>
          </p:cNvSpPr>
          <p:nvPr/>
        </p:nvSpPr>
        <p:spPr>
          <a:xfrm>
            <a:off x="2355451" y="2842322"/>
            <a:ext cx="799778" cy="1143000"/>
          </a:xfrm>
          <a:prstGeom prst="rect">
            <a:avLst/>
          </a:prstGeom>
        </p:spPr>
        <p:txBody>
          <a:bodyPr>
            <a:noAutofit/>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GB" sz="11500"/>
              <a:t>+</a:t>
            </a:r>
            <a:endParaRPr lang="en-GB" sz="11500" dirty="0"/>
          </a:p>
        </p:txBody>
      </p:sp>
      <p:pic>
        <p:nvPicPr>
          <p:cNvPr id="3" name="Picture 2">
            <a:extLst>
              <a:ext uri="{FF2B5EF4-FFF2-40B4-BE49-F238E27FC236}">
                <a16:creationId xmlns:a16="http://schemas.microsoft.com/office/drawing/2014/main" id="{34EFD8A3-4978-DD4E-9B06-8C11C873B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54" y="1978226"/>
            <a:ext cx="18669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D4E82769-C653-8249-A74B-9278D1F02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571" y="2182305"/>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6B874564-E55F-3C49-9A52-0FB2D8EA0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7350" y="2252644"/>
            <a:ext cx="2037580" cy="203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ECA5591B-910A-164E-A25B-CE0BAB19D45D}"/>
              </a:ext>
            </a:extLst>
          </p:cNvPr>
          <p:cNvSpPr txBox="1">
            <a:spLocks/>
          </p:cNvSpPr>
          <p:nvPr/>
        </p:nvSpPr>
        <p:spPr>
          <a:xfrm>
            <a:off x="5811835" y="2842322"/>
            <a:ext cx="79977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1500" dirty="0"/>
              <a:t>+</a:t>
            </a:r>
          </a:p>
        </p:txBody>
      </p:sp>
      <p:sp>
        <p:nvSpPr>
          <p:cNvPr id="7" name="Title 1">
            <a:extLst>
              <a:ext uri="{FF2B5EF4-FFF2-40B4-BE49-F238E27FC236}">
                <a16:creationId xmlns:a16="http://schemas.microsoft.com/office/drawing/2014/main" id="{E5DBDF54-DC74-2043-9656-AD40217D6101}"/>
              </a:ext>
            </a:extLst>
          </p:cNvPr>
          <p:cNvSpPr txBox="1">
            <a:spLocks/>
          </p:cNvSpPr>
          <p:nvPr/>
        </p:nvSpPr>
        <p:spPr>
          <a:xfrm>
            <a:off x="369493" y="618855"/>
            <a:ext cx="85183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Why was the American Revolution fought?</a:t>
            </a:r>
          </a:p>
        </p:txBody>
      </p:sp>
      <p:sp>
        <p:nvSpPr>
          <p:cNvPr id="8" name="TextBox 7">
            <a:extLst>
              <a:ext uri="{FF2B5EF4-FFF2-40B4-BE49-F238E27FC236}">
                <a16:creationId xmlns:a16="http://schemas.microsoft.com/office/drawing/2014/main" id="{0FC87443-1DAC-FD4E-9084-B7D3D973768C}"/>
              </a:ext>
            </a:extLst>
          </p:cNvPr>
          <p:cNvSpPr txBox="1"/>
          <p:nvPr/>
        </p:nvSpPr>
        <p:spPr>
          <a:xfrm>
            <a:off x="531054" y="4642522"/>
            <a:ext cx="8103660" cy="307777"/>
          </a:xfrm>
          <a:prstGeom prst="rect">
            <a:avLst/>
          </a:prstGeom>
          <a:noFill/>
        </p:spPr>
        <p:txBody>
          <a:bodyPr wrap="square" rtlCol="0">
            <a:spAutoFit/>
          </a:bodyPr>
          <a:lstStyle/>
          <a:p>
            <a:r>
              <a:rPr lang="en-GB" sz="1400" dirty="0"/>
              <a:t>HIGH TAXES 		  NO REPRESENTATION  	   	WANT TO BE FREE</a:t>
            </a:r>
          </a:p>
        </p:txBody>
      </p:sp>
      <p:sp>
        <p:nvSpPr>
          <p:cNvPr id="9" name="TextBox 8">
            <a:extLst>
              <a:ext uri="{FF2B5EF4-FFF2-40B4-BE49-F238E27FC236}">
                <a16:creationId xmlns:a16="http://schemas.microsoft.com/office/drawing/2014/main" id="{9EB7BC5E-6D2D-6644-9E12-1FB7D89CA1EF}"/>
              </a:ext>
            </a:extLst>
          </p:cNvPr>
          <p:cNvSpPr txBox="1"/>
          <p:nvPr/>
        </p:nvSpPr>
        <p:spPr>
          <a:xfrm>
            <a:off x="520577" y="5235563"/>
            <a:ext cx="8244353" cy="523220"/>
          </a:xfrm>
          <a:prstGeom prst="rect">
            <a:avLst/>
          </a:prstGeom>
          <a:noFill/>
        </p:spPr>
        <p:txBody>
          <a:bodyPr wrap="square" rtlCol="0">
            <a:spAutoFit/>
          </a:bodyPr>
          <a:lstStyle/>
          <a:p>
            <a:r>
              <a:rPr lang="en-GB" sz="2800" dirty="0"/>
              <a:t>MONEY	         GOVERNMENT       PHILOSOPHY</a:t>
            </a:r>
          </a:p>
        </p:txBody>
      </p:sp>
    </p:spTree>
    <p:extLst>
      <p:ext uri="{BB962C8B-B14F-4D97-AF65-F5344CB8AC3E}">
        <p14:creationId xmlns:p14="http://schemas.microsoft.com/office/powerpoint/2010/main" val="115436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Battle of Lexington and Concord</a:t>
            </a:r>
          </a:p>
        </p:txBody>
      </p:sp>
      <p:sp>
        <p:nvSpPr>
          <p:cNvPr id="5" name="Rectangle 4"/>
          <p:cNvSpPr/>
          <p:nvPr/>
        </p:nvSpPr>
        <p:spPr>
          <a:xfrm>
            <a:off x="755650" y="1911954"/>
            <a:ext cx="5622001" cy="4185761"/>
          </a:xfrm>
          <a:prstGeom prst="rect">
            <a:avLst/>
          </a:prstGeom>
        </p:spPr>
        <p:txBody>
          <a:bodyPr wrap="square" lIns="0" tIns="0" rIns="0" bIns="0">
            <a:spAutoFit/>
          </a:bodyPr>
          <a:lstStyle/>
          <a:p>
            <a:r>
              <a:rPr lang="en-GB" sz="1600" dirty="0"/>
              <a:t>The Battles of Lexington and Concord marked the beginning of the American War of Independence on 19</a:t>
            </a:r>
            <a:r>
              <a:rPr lang="en-GB" sz="1600" baseline="30000" dirty="0"/>
              <a:t>th</a:t>
            </a:r>
            <a:r>
              <a:rPr lang="en-GB" sz="1600" dirty="0"/>
              <a:t> April 1775. The British Army had departed from Boston to capture rebel leaders </a:t>
            </a:r>
            <a:r>
              <a:rPr lang="en-GB" sz="1600" b="1" dirty="0"/>
              <a:t>Samuel Adams </a:t>
            </a:r>
            <a:r>
              <a:rPr lang="en-GB" sz="1600" dirty="0"/>
              <a:t>and </a:t>
            </a:r>
            <a:r>
              <a:rPr lang="en-GB" sz="1600" b="1" dirty="0"/>
              <a:t>John Hancock </a:t>
            </a:r>
            <a:r>
              <a:rPr lang="en-GB" sz="1600" dirty="0"/>
              <a:t>in Lexington. They also planned to destroy stored weapons and ammunition in Concord.</a:t>
            </a:r>
          </a:p>
          <a:p>
            <a:endParaRPr lang="en-GB" sz="1600" dirty="0"/>
          </a:p>
          <a:p>
            <a:r>
              <a:rPr lang="en-GB" sz="1600" dirty="0"/>
              <a:t>The colonists were warned that the British Army was approaching. Adams and Hancock were able to escape and the local militia was able to hide much of their weapons.</a:t>
            </a:r>
          </a:p>
          <a:p>
            <a:endParaRPr lang="en-GB" sz="1600" dirty="0"/>
          </a:p>
          <a:p>
            <a:r>
              <a:rPr lang="en-GB" sz="1600" dirty="0"/>
              <a:t>A large British army approached the town of Lexington. They were met by a small group of American </a:t>
            </a:r>
            <a:r>
              <a:rPr lang="en-GB" sz="1600" b="1" dirty="0"/>
              <a:t>militiamen. </a:t>
            </a:r>
            <a:r>
              <a:rPr lang="en-GB" sz="1600" dirty="0"/>
              <a:t>Neither side expected a fight. A British officer began calling for the militiamen to lay down their weapons. A </a:t>
            </a:r>
            <a:r>
              <a:rPr lang="en-GB" sz="1600" b="1" dirty="0"/>
              <a:t>gunshot</a:t>
            </a:r>
            <a:r>
              <a:rPr lang="en-GB" sz="1600" dirty="0"/>
              <a:t> was fired in all the confusions, forcing the British to attack. Some of the colonists were killed and the rest fled.</a:t>
            </a:r>
          </a:p>
        </p:txBody>
      </p:sp>
      <p:sp>
        <p:nvSpPr>
          <p:cNvPr id="6" name="Title 20"/>
          <p:cNvSpPr txBox="1">
            <a:spLocks/>
          </p:cNvSpPr>
          <p:nvPr/>
        </p:nvSpPr>
        <p:spPr>
          <a:xfrm>
            <a:off x="457198" y="107292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latin typeface="+mn-lt"/>
              </a:rPr>
              <a:t>April 1775</a:t>
            </a:r>
          </a:p>
        </p:txBody>
      </p:sp>
      <p:sp>
        <p:nvSpPr>
          <p:cNvPr id="3" name="Oval 2"/>
          <p:cNvSpPr/>
          <p:nvPr/>
        </p:nvSpPr>
        <p:spPr>
          <a:xfrm>
            <a:off x="6676103" y="2272355"/>
            <a:ext cx="2185956" cy="2185956"/>
          </a:xfrm>
          <a:prstGeom prst="ellipse">
            <a:avLst/>
          </a:prstGeom>
          <a:solidFill>
            <a:srgbClr val="009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Militiamen were also known as minutemen for their ability to be ready on a moment’s notice.</a:t>
            </a:r>
          </a:p>
        </p:txBody>
      </p:sp>
    </p:spTree>
    <p:extLst>
      <p:ext uri="{BB962C8B-B14F-4D97-AF65-F5344CB8AC3E}">
        <p14:creationId xmlns:p14="http://schemas.microsoft.com/office/powerpoint/2010/main" val="8728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Battle of Lexington and Concord</a:t>
            </a:r>
          </a:p>
        </p:txBody>
      </p:sp>
      <p:sp>
        <p:nvSpPr>
          <p:cNvPr id="6" name="Title 20"/>
          <p:cNvSpPr txBox="1">
            <a:spLocks/>
          </p:cNvSpPr>
          <p:nvPr/>
        </p:nvSpPr>
        <p:spPr>
          <a:xfrm>
            <a:off x="457198" y="107292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latin typeface="+mn-lt"/>
              </a:rPr>
              <a:t>April 1775</a:t>
            </a:r>
          </a:p>
        </p:txBody>
      </p:sp>
      <p:sp>
        <p:nvSpPr>
          <p:cNvPr id="10" name="Rectangle 9"/>
          <p:cNvSpPr/>
          <p:nvPr/>
        </p:nvSpPr>
        <p:spPr>
          <a:xfrm>
            <a:off x="764276" y="1911954"/>
            <a:ext cx="3712833" cy="3662541"/>
          </a:xfrm>
          <a:prstGeom prst="rect">
            <a:avLst/>
          </a:prstGeom>
        </p:spPr>
        <p:txBody>
          <a:bodyPr wrap="square" lIns="0" tIns="0" rIns="0" bIns="0">
            <a:spAutoFit/>
          </a:bodyPr>
          <a:lstStyle/>
          <a:p>
            <a:r>
              <a:rPr lang="en-GB" sz="1400" dirty="0"/>
              <a:t>The British marched towards Concord.      They searched the town for hidden weapons. The colonists had been warned of the British Army’s approach and had hidden much of their weapons.</a:t>
            </a:r>
          </a:p>
          <a:p>
            <a:endParaRPr lang="en-GB" sz="1400" dirty="0"/>
          </a:p>
          <a:p>
            <a:r>
              <a:rPr lang="en-GB" sz="1400" dirty="0"/>
              <a:t>The Americans had retreated to the outskirts of the town and watched the British as they entered Concord. While the British were searching for weapons, more American militiamen arrived, making their forces stronger. The Americans decided to cross the North Bridge back into Concord. The militiamen began firing at the British from behind trees, stone walls and houses.</a:t>
            </a:r>
          </a:p>
          <a:p>
            <a:r>
              <a:rPr lang="en-GB" sz="1400" dirty="0"/>
              <a:t>They overpowered the British Army and forced them to retreat to Boston.</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6423" r="13302"/>
          <a:stretch/>
        </p:blipFill>
        <p:spPr>
          <a:xfrm>
            <a:off x="4766935" y="1911954"/>
            <a:ext cx="3621415" cy="4247306"/>
          </a:xfrm>
          <a:prstGeom prst="rect">
            <a:avLst/>
          </a:prstGeom>
        </p:spPr>
      </p:pic>
    </p:spTree>
    <p:extLst>
      <p:ext uri="{BB962C8B-B14F-4D97-AF65-F5344CB8AC3E}">
        <p14:creationId xmlns:p14="http://schemas.microsoft.com/office/powerpoint/2010/main" val="230550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latin typeface="+mn-lt"/>
              </a:rPr>
              <a:t>The Second Continental Congress, April 1775</a:t>
            </a:r>
          </a:p>
        </p:txBody>
      </p:sp>
      <p:sp>
        <p:nvSpPr>
          <p:cNvPr id="5" name="Rectangle 4"/>
          <p:cNvSpPr/>
          <p:nvPr/>
        </p:nvSpPr>
        <p:spPr>
          <a:xfrm>
            <a:off x="577265" y="1358059"/>
            <a:ext cx="7632700" cy="3693319"/>
          </a:xfrm>
          <a:prstGeom prst="rect">
            <a:avLst/>
          </a:prstGeom>
        </p:spPr>
        <p:txBody>
          <a:bodyPr wrap="square" lIns="0" tIns="0" rIns="0" bIns="0">
            <a:spAutoFit/>
          </a:bodyPr>
          <a:lstStyle/>
          <a:p>
            <a:pPr marL="285750" indent="-285750">
              <a:buFont typeface="Arial" panose="020B0604020202020204" pitchFamily="34" charset="0"/>
              <a:buChar char="•"/>
            </a:pPr>
            <a:r>
              <a:rPr lang="en-GB" sz="1600" dirty="0"/>
              <a:t>Following The Battle of Lexington and Concord, a meeting was called in Philadelphia on 10</a:t>
            </a:r>
            <a:r>
              <a:rPr lang="en-GB" sz="1600" baseline="30000" dirty="0"/>
              <a:t>th</a:t>
            </a:r>
            <a:r>
              <a:rPr lang="en-GB" sz="1600" dirty="0"/>
              <a:t> May 1775 to assemble delegates to the Second Continental Congress. </a:t>
            </a:r>
          </a:p>
          <a:p>
            <a:pPr marL="285750" indent="-285750">
              <a:buFont typeface="Arial" panose="020B0604020202020204" pitchFamily="34" charset="0"/>
              <a:buChar char="•"/>
            </a:pPr>
            <a:r>
              <a:rPr lang="en-GB" sz="1600" dirty="0"/>
              <a:t>Those present included Sam Adams, Patrick Henry, John Hancock, John Adams, Benjamin Franklin, and George Washington. </a:t>
            </a:r>
          </a:p>
          <a:p>
            <a:pPr marL="285750" indent="-285750">
              <a:buFont typeface="Arial" panose="020B0604020202020204" pitchFamily="34" charset="0"/>
              <a:buChar char="•"/>
            </a:pPr>
            <a:r>
              <a:rPr lang="en-GB" sz="1600" dirty="0"/>
              <a:t>Some wanted to declare America independent immediately; some wanted to avoid war at all costs. </a:t>
            </a:r>
          </a:p>
          <a:p>
            <a:pPr marL="285750" indent="-285750">
              <a:buFont typeface="Arial" panose="020B0604020202020204" pitchFamily="34" charset="0"/>
              <a:buChar char="•"/>
            </a:pPr>
            <a:r>
              <a:rPr lang="en-GB" sz="1600" dirty="0"/>
              <a:t>So Congress did both! They sent a document called the Olive Branch Petition to King George III to see if their differences could be settled once and for all, but also created an army and appointed George Washington as commander-in-chief (just in case!).</a:t>
            </a:r>
          </a:p>
          <a:p>
            <a:pPr marL="285750" indent="-285750">
              <a:buFont typeface="Arial" panose="020B0604020202020204" pitchFamily="34" charset="0"/>
              <a:buChar char="•"/>
            </a:pPr>
            <a:r>
              <a:rPr lang="en-GB" sz="1600" dirty="0"/>
              <a:t>King George III refused to even read the document, and so Britain and America were officially at war.</a:t>
            </a:r>
          </a:p>
          <a:p>
            <a:pPr marL="285750" indent="-285750">
              <a:buFont typeface="Arial" panose="020B0604020202020204" pitchFamily="34" charset="0"/>
              <a:buChar char="•"/>
            </a:pPr>
            <a:r>
              <a:rPr lang="en-GB" sz="1600" dirty="0"/>
              <a:t>The Congress acted like a government. They signed treaties, organised armies, and sent ambassadors to foreign countries in search of support.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5719" y="4821824"/>
            <a:ext cx="2508281" cy="1935773"/>
          </a:xfrm>
          <a:prstGeom prst="rect">
            <a:avLst/>
          </a:prstGeom>
        </p:spPr>
      </p:pic>
      <p:sp>
        <p:nvSpPr>
          <p:cNvPr id="8" name="Rectangle 7"/>
          <p:cNvSpPr/>
          <p:nvPr/>
        </p:nvSpPr>
        <p:spPr>
          <a:xfrm>
            <a:off x="-120770" y="5389221"/>
            <a:ext cx="5395224" cy="613002"/>
          </a:xfrm>
          <a:prstGeom prst="rect">
            <a:avLst/>
          </a:prstGeom>
          <a:solidFill>
            <a:srgbClr val="009F9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00" rIns="90000" rtlCol="0" anchor="ctr"/>
          <a:lstStyle/>
          <a:p>
            <a:r>
              <a:rPr lang="en-GB" sz="1400" dirty="0"/>
              <a:t>On 22</a:t>
            </a:r>
            <a:r>
              <a:rPr lang="en-GB" sz="1400" baseline="30000" dirty="0"/>
              <a:t>nd</a:t>
            </a:r>
            <a:r>
              <a:rPr lang="en-GB" sz="1400" dirty="0"/>
              <a:t> June 1775, Congress began printing their own currency in order to support the ongoing war.</a:t>
            </a:r>
          </a:p>
        </p:txBody>
      </p:sp>
      <p:sp>
        <p:nvSpPr>
          <p:cNvPr id="9" name="Rectangle 8"/>
          <p:cNvSpPr/>
          <p:nvPr/>
        </p:nvSpPr>
        <p:spPr>
          <a:xfrm>
            <a:off x="-120770" y="6137602"/>
            <a:ext cx="5395224" cy="613002"/>
          </a:xfrm>
          <a:prstGeom prst="rect">
            <a:avLst/>
          </a:prstGeom>
          <a:solidFill>
            <a:srgbClr val="009F9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00" rIns="90000" rtlCol="0" anchor="ctr"/>
          <a:lstStyle/>
          <a:p>
            <a:r>
              <a:rPr lang="en-GB" sz="1400" dirty="0"/>
              <a:t>On 4</a:t>
            </a:r>
            <a:r>
              <a:rPr lang="en-GB" sz="1400" baseline="30000" dirty="0"/>
              <a:t>th</a:t>
            </a:r>
            <a:r>
              <a:rPr lang="en-GB" sz="1400" dirty="0"/>
              <a:t> July 1776, Congress issued the Declaration</a:t>
            </a:r>
          </a:p>
          <a:p>
            <a:r>
              <a:rPr lang="en-GB" sz="1400" dirty="0"/>
              <a:t>of Independence.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Capture of Fort Ticonderoga</a:t>
            </a:r>
          </a:p>
        </p:txBody>
      </p:sp>
      <p:sp>
        <p:nvSpPr>
          <p:cNvPr id="6" name="Title 20"/>
          <p:cNvSpPr txBox="1">
            <a:spLocks/>
          </p:cNvSpPr>
          <p:nvPr/>
        </p:nvSpPr>
        <p:spPr>
          <a:xfrm>
            <a:off x="457198" y="107292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latin typeface="+mn-lt"/>
              </a:rPr>
              <a:t>May 1775</a:t>
            </a:r>
          </a:p>
        </p:txBody>
      </p:sp>
      <p:sp>
        <p:nvSpPr>
          <p:cNvPr id="10" name="Rectangle 9"/>
          <p:cNvSpPr/>
          <p:nvPr/>
        </p:nvSpPr>
        <p:spPr>
          <a:xfrm>
            <a:off x="764276" y="1911954"/>
            <a:ext cx="3712833" cy="4308872"/>
          </a:xfrm>
          <a:prstGeom prst="rect">
            <a:avLst/>
          </a:prstGeom>
        </p:spPr>
        <p:txBody>
          <a:bodyPr wrap="square" lIns="0" tIns="0" rIns="0" bIns="0">
            <a:spAutoFit/>
          </a:bodyPr>
          <a:lstStyle/>
          <a:p>
            <a:r>
              <a:rPr lang="en-GB" sz="1400" dirty="0"/>
              <a:t>The capture of Fort Ticonderoga took place on 10</a:t>
            </a:r>
            <a:r>
              <a:rPr lang="en-GB" sz="1400" baseline="30000" dirty="0"/>
              <a:t>th</a:t>
            </a:r>
            <a:r>
              <a:rPr lang="en-GB" sz="1400" dirty="0"/>
              <a:t> May 1775.</a:t>
            </a:r>
          </a:p>
          <a:p>
            <a:br>
              <a:rPr lang="en-GB" sz="1400" dirty="0"/>
            </a:br>
            <a:r>
              <a:rPr lang="en-GB" sz="1400" dirty="0"/>
              <a:t>The Green Mountain Boys, a local militia group led by Ethan Allan, were tasked with taking over the fort for the Americans.</a:t>
            </a:r>
          </a:p>
          <a:p>
            <a:r>
              <a:rPr lang="en-GB" sz="1400" dirty="0"/>
              <a:t>Colonel Benedict Arnold was also tasked with taking over the fort.</a:t>
            </a:r>
          </a:p>
          <a:p>
            <a:r>
              <a:rPr lang="en-GB" sz="1400" dirty="0"/>
              <a:t>The Green Mountain Boys began to sneak across the river during the night. As dawn approached, Ethan Allan ordered his men</a:t>
            </a:r>
          </a:p>
          <a:p>
            <a:r>
              <a:rPr lang="en-GB" sz="1400" dirty="0"/>
              <a:t>to attack.</a:t>
            </a:r>
          </a:p>
          <a:p>
            <a:endParaRPr lang="en-GB" sz="1400" dirty="0"/>
          </a:p>
          <a:p>
            <a:r>
              <a:rPr lang="en-GB" sz="1400" dirty="0"/>
              <a:t>The attack came as a surprise to the British, who were sleeping at the time.</a:t>
            </a:r>
          </a:p>
          <a:p>
            <a:r>
              <a:rPr lang="en-GB" sz="1400" dirty="0"/>
              <a:t>The Americans took the fort without a single death. The Americans wanted to capture the fort to get control of its cannons. The cannons were moved to Boston where they were used to help end the Siege of Boston.</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663" t="1545" r="23001" b="10376"/>
          <a:stretch/>
        </p:blipFill>
        <p:spPr>
          <a:xfrm>
            <a:off x="4766935" y="1911954"/>
            <a:ext cx="3621415" cy="4247306"/>
          </a:xfrm>
          <a:prstGeom prst="rect">
            <a:avLst/>
          </a:prstGeom>
        </p:spPr>
      </p:pic>
    </p:spTree>
    <p:extLst>
      <p:ext uri="{BB962C8B-B14F-4D97-AF65-F5344CB8AC3E}">
        <p14:creationId xmlns:p14="http://schemas.microsoft.com/office/powerpoint/2010/main" val="203399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Battle of Bunker Hill</a:t>
            </a:r>
          </a:p>
        </p:txBody>
      </p:sp>
      <p:sp>
        <p:nvSpPr>
          <p:cNvPr id="5" name="Rectangle 4"/>
          <p:cNvSpPr/>
          <p:nvPr/>
        </p:nvSpPr>
        <p:spPr>
          <a:xfrm>
            <a:off x="755650" y="2222505"/>
            <a:ext cx="7632700" cy="3447098"/>
          </a:xfrm>
          <a:prstGeom prst="rect">
            <a:avLst/>
          </a:prstGeom>
        </p:spPr>
        <p:txBody>
          <a:bodyPr wrap="square" lIns="0" tIns="0" rIns="0" bIns="0">
            <a:spAutoFit/>
          </a:bodyPr>
          <a:lstStyle/>
          <a:p>
            <a:r>
              <a:rPr lang="en-GB" sz="1400" dirty="0"/>
              <a:t>On 17</a:t>
            </a:r>
            <a:r>
              <a:rPr lang="en-GB" sz="1400" baseline="30000" dirty="0"/>
              <a:t>th</a:t>
            </a:r>
            <a:r>
              <a:rPr lang="en-GB" sz="1400" dirty="0"/>
              <a:t> June 1775, the British troops defeated the Continental Army in the Battle of Bunker Hill in Massachusetts.</a:t>
            </a:r>
          </a:p>
          <a:p>
            <a:r>
              <a:rPr lang="en-GB" sz="1400" dirty="0"/>
              <a:t>Boston had been under siege since April 1775. American minutemen had prevented the British Army from moving out of Boston by land. The British still had access to the sea port. </a:t>
            </a:r>
          </a:p>
          <a:p>
            <a:endParaRPr lang="en-GB" sz="1400" dirty="0"/>
          </a:p>
          <a:p>
            <a:r>
              <a:rPr lang="en-GB" sz="1400" dirty="0"/>
              <a:t>The British planned to take two hills, Bunker Hill and Breed’s Hill, in order to gain a tactical advantage. The American’s learned of this plan and secretly moved to the hills, built fortifications and prepared to defend their position.</a:t>
            </a:r>
          </a:p>
          <a:p>
            <a:endParaRPr lang="en-GB" sz="1400" dirty="0"/>
          </a:p>
          <a:p>
            <a:r>
              <a:rPr lang="en-GB" sz="1400" dirty="0"/>
              <a:t>The British realised what was happening and attacked.</a:t>
            </a:r>
          </a:p>
          <a:p>
            <a:r>
              <a:rPr lang="en-GB" sz="1400" dirty="0"/>
              <a:t>The British led two charges up Breed’s Hill but the </a:t>
            </a:r>
          </a:p>
          <a:p>
            <a:r>
              <a:rPr lang="en-GB" sz="1400" dirty="0"/>
              <a:t>American troops fought back. However, the Americans</a:t>
            </a:r>
          </a:p>
          <a:p>
            <a:r>
              <a:rPr lang="en-GB" sz="1400" dirty="0"/>
              <a:t>Began to run out of ammunition, reducing the battle to</a:t>
            </a:r>
          </a:p>
          <a:p>
            <a:r>
              <a:rPr lang="en-GB" sz="1400" dirty="0"/>
              <a:t>close combat. The militia had to retreat on the third</a:t>
            </a:r>
          </a:p>
          <a:p>
            <a:r>
              <a:rPr lang="en-GB" sz="1400" dirty="0"/>
              <a:t>attack. The British took control of the hill, but suffered</a:t>
            </a:r>
          </a:p>
          <a:p>
            <a:r>
              <a:rPr lang="en-GB" sz="1400" dirty="0"/>
              <a:t>hundreds of casualties. </a:t>
            </a:r>
          </a:p>
        </p:txBody>
      </p:sp>
      <p:sp>
        <p:nvSpPr>
          <p:cNvPr id="6" name="Title 20"/>
          <p:cNvSpPr txBox="1">
            <a:spLocks/>
          </p:cNvSpPr>
          <p:nvPr/>
        </p:nvSpPr>
        <p:spPr>
          <a:xfrm>
            <a:off x="457198" y="1228199"/>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latin typeface="+mn-lt"/>
              </a:rPr>
              <a:t>June 1775</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4454" y="4066356"/>
            <a:ext cx="3329796" cy="2242369"/>
          </a:xfrm>
          <a:prstGeom prst="rect">
            <a:avLst/>
          </a:prstGeom>
        </p:spPr>
      </p:pic>
      <p:sp>
        <p:nvSpPr>
          <p:cNvPr id="9" name="Rectangle 8"/>
          <p:cNvSpPr/>
          <p:nvPr/>
        </p:nvSpPr>
        <p:spPr>
          <a:xfrm>
            <a:off x="-120770" y="5696399"/>
            <a:ext cx="5395224" cy="613002"/>
          </a:xfrm>
          <a:prstGeom prst="rect">
            <a:avLst/>
          </a:prstGeom>
          <a:solidFill>
            <a:srgbClr val="009F9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00" rIns="90000" rtlCol="0" anchor="ctr"/>
          <a:lstStyle/>
          <a:p>
            <a:r>
              <a:rPr lang="en-GB" sz="1400" dirty="0"/>
              <a:t>Although it is known as the Battle of Bunker Hill most of the battle took place on Breed’s Hill.</a:t>
            </a:r>
          </a:p>
        </p:txBody>
      </p:sp>
    </p:spTree>
    <p:extLst>
      <p:ext uri="{BB962C8B-B14F-4D97-AF65-F5344CB8AC3E}">
        <p14:creationId xmlns:p14="http://schemas.microsoft.com/office/powerpoint/2010/main" val="8817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200" dirty="0">
                <a:latin typeface="+mn-lt"/>
              </a:rPr>
              <a:t>Writing the Declaration of Independence</a:t>
            </a:r>
          </a:p>
        </p:txBody>
      </p:sp>
      <p:sp>
        <p:nvSpPr>
          <p:cNvPr id="6" name="Title 20"/>
          <p:cNvSpPr txBox="1">
            <a:spLocks/>
          </p:cNvSpPr>
          <p:nvPr/>
        </p:nvSpPr>
        <p:spPr>
          <a:xfrm>
            <a:off x="457198" y="107292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latin typeface="+mn-lt"/>
              </a:rPr>
              <a:t>June 1776</a:t>
            </a:r>
          </a:p>
        </p:txBody>
      </p:sp>
      <p:sp>
        <p:nvSpPr>
          <p:cNvPr id="7" name="Rectangle 6"/>
          <p:cNvSpPr/>
          <p:nvPr/>
        </p:nvSpPr>
        <p:spPr>
          <a:xfrm>
            <a:off x="764276" y="1911954"/>
            <a:ext cx="3712833" cy="4308872"/>
          </a:xfrm>
          <a:prstGeom prst="rect">
            <a:avLst/>
          </a:prstGeom>
        </p:spPr>
        <p:txBody>
          <a:bodyPr wrap="square" lIns="0" tIns="0" rIns="0" bIns="0">
            <a:spAutoFit/>
          </a:bodyPr>
          <a:lstStyle/>
          <a:p>
            <a:r>
              <a:rPr lang="en-GB" sz="1400" dirty="0"/>
              <a:t>On 11</a:t>
            </a:r>
            <a:r>
              <a:rPr lang="en-GB" sz="1400" baseline="30000" dirty="0"/>
              <a:t>th</a:t>
            </a:r>
            <a:r>
              <a:rPr lang="en-GB" sz="1400" dirty="0"/>
              <a:t> June 1776, the Continental Congress appointed five leaders to write a document explaining why the thirteen colonies were declaring their independence.</a:t>
            </a:r>
          </a:p>
          <a:p>
            <a:endParaRPr lang="en-GB" sz="1400" dirty="0"/>
          </a:p>
          <a:p>
            <a:r>
              <a:rPr lang="en-GB" sz="1400" dirty="0"/>
              <a:t>The five members were: Benjamin Franklin, John Adams, Robert Livingston, Roger Sherman and Thomas Jefferson. They were known as the </a:t>
            </a:r>
            <a:r>
              <a:rPr lang="en-GB" sz="1400" b="1" dirty="0"/>
              <a:t>Committee of Five</a:t>
            </a:r>
            <a:r>
              <a:rPr lang="en-GB" sz="1400" dirty="0"/>
              <a:t>.</a:t>
            </a:r>
          </a:p>
          <a:p>
            <a:endParaRPr lang="en-GB" sz="1400" dirty="0"/>
          </a:p>
          <a:p>
            <a:r>
              <a:rPr lang="en-GB" sz="1400" dirty="0"/>
              <a:t>Thomas Jefferson was tasked with drafting the Declaration of Independence.</a:t>
            </a:r>
          </a:p>
          <a:p>
            <a:r>
              <a:rPr lang="en-GB" sz="1400" dirty="0"/>
              <a:t>Thomas Jefferson proclaimed that everyone is created equal and that everyone has a right to, “Life, Liberty and the pursuit of Happiness”.</a:t>
            </a:r>
          </a:p>
          <a:p>
            <a:endParaRPr lang="en-GB" sz="1400" dirty="0"/>
          </a:p>
          <a:p>
            <a:r>
              <a:rPr lang="en-GB" sz="1400" dirty="0"/>
              <a:t>The Declaration of Independence was presented to Congress on 28</a:t>
            </a:r>
            <a:r>
              <a:rPr lang="en-GB" sz="1400" baseline="30000" dirty="0"/>
              <a:t>th</a:t>
            </a:r>
            <a:r>
              <a:rPr lang="en-GB" sz="1400" dirty="0"/>
              <a:t> June 1776, at Independence Hall in Philadelphia. It was officially </a:t>
            </a:r>
            <a:r>
              <a:rPr lang="en-GB" sz="1400"/>
              <a:t>adopted on </a:t>
            </a:r>
            <a:r>
              <a:rPr lang="en-GB" sz="1400" dirty="0"/>
              <a:t>4</a:t>
            </a:r>
            <a:r>
              <a:rPr lang="en-GB" sz="1400" baseline="30000" dirty="0"/>
              <a:t>th</a:t>
            </a:r>
            <a:r>
              <a:rPr lang="en-GB" sz="1400" dirty="0"/>
              <a:t> July 1776.</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9085" r="4501"/>
          <a:stretch/>
        </p:blipFill>
        <p:spPr>
          <a:xfrm>
            <a:off x="4766935" y="1911954"/>
            <a:ext cx="3621415" cy="4247306"/>
          </a:xfrm>
          <a:prstGeom prst="rect">
            <a:avLst/>
          </a:prstGeom>
        </p:spPr>
      </p:pic>
    </p:spTree>
    <p:extLst>
      <p:ext uri="{BB962C8B-B14F-4D97-AF65-F5344CB8AC3E}">
        <p14:creationId xmlns:p14="http://schemas.microsoft.com/office/powerpoint/2010/main" val="1596943035"/>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391</TotalTime>
  <Words>2345</Words>
  <Application>Microsoft Macintosh PowerPoint</Application>
  <PresentationFormat>On-screen Show (4:3)</PresentationFormat>
  <Paragraphs>199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Arial</vt:lpstr>
      <vt:lpstr>Twinkl</vt:lpstr>
      <vt:lpstr>Twinkl Sb</vt:lpstr>
      <vt:lpstr>Office Theme</vt:lpstr>
      <vt:lpstr>PowerPoint Presentation</vt:lpstr>
      <vt:lpstr>PowerPoint Presentation</vt:lpstr>
      <vt:lpstr>PowerPoint Presentation</vt:lpstr>
      <vt:lpstr>The Battle of Lexington and Concord</vt:lpstr>
      <vt:lpstr>The Battle of Lexington and Concord</vt:lpstr>
      <vt:lpstr>The Second Continental Congress, April 1775</vt:lpstr>
      <vt:lpstr>Capture of Fort Ticonderoga</vt:lpstr>
      <vt:lpstr>The Battle of Bunker Hill</vt:lpstr>
      <vt:lpstr>Writing the Declaration of Independence</vt:lpstr>
      <vt:lpstr>The Battle of Long Island</vt:lpstr>
      <vt:lpstr>The Crossing of Delaware and the Battle of Trenton</vt:lpstr>
      <vt:lpstr>The United States Flag</vt:lpstr>
      <vt:lpstr>The Saratoga Campaign</vt:lpstr>
      <vt:lpstr>The Declaration of Independence</vt:lpstr>
      <vt:lpstr>British Defeat, 1781</vt:lpstr>
      <vt:lpstr>How did Britain lose?</vt:lpstr>
      <vt:lpstr>How did Britain lose?</vt:lpstr>
      <vt:lpstr>Revolution Rap </vt:lpstr>
      <vt:lpstr>TASK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Devon Homar</dc:creator>
  <cp:lastModifiedBy>sarah wilcox</cp:lastModifiedBy>
  <cp:revision>106</cp:revision>
  <dcterms:created xsi:type="dcterms:W3CDTF">2019-07-23T07:06:07Z</dcterms:created>
  <dcterms:modified xsi:type="dcterms:W3CDTF">2020-06-03T08:37:43Z</dcterms:modified>
</cp:coreProperties>
</file>