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75" r:id="rId2"/>
  </p:sldMasterIdLst>
  <p:notesMasterIdLst>
    <p:notesMasterId r:id="rId26"/>
  </p:notesMasterIdLst>
  <p:sldIdLst>
    <p:sldId id="256" r:id="rId3"/>
    <p:sldId id="258" r:id="rId4"/>
    <p:sldId id="259" r:id="rId5"/>
    <p:sldId id="266" r:id="rId6"/>
    <p:sldId id="265" r:id="rId7"/>
    <p:sldId id="260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4BFDA-78C8-F64A-B5F1-FA1B7E2DCC7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7AF87-A79C-E348-9832-BC0CA4C03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5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AF87-A79C-E348-9832-BC0CA4C0320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24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7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9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3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83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AB57B-4AEA-A345-9E06-4AB86FFBA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BB355-6014-CD4B-8ABD-982EB881E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A0BB8-2371-0C4F-83E0-E3726938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A34D6-37B9-B045-8773-D98370DE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C604D-10B5-7842-B20B-CA87AAF6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2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1C32-B109-3244-B57C-8205DCF2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BD3DF-4F14-0743-9D22-096797590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1131E-4AA8-E84C-A978-51950476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E37B8-8079-B548-9816-9E562CDC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D82E1-99EA-7E44-9381-E3D0947B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57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7FE1-1456-D946-9E1A-8EEBD189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E6854-8F31-A34D-A98D-1A2F0F28A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CC08E-1E94-764C-B12E-6F36ADE4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31E3A-FF06-3C41-AD37-C78D7B86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B2D7F-DFF1-5A4C-9503-04C58419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2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22D8-FCF7-C84D-8428-4DE1A590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46D57-5FED-2140-A0E5-513E3BAB9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FA886-A1F0-6842-A263-B5888F41F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63A15-B122-364E-996F-DFD301B2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33BC0-EEE5-5044-A474-568E4F46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88819-6E54-4D45-84E4-61ECB68B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9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A7C3-27D7-8140-BB73-C85B5281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249B2-3413-6A49-B5F5-03112A7C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AA77D-BE56-864A-BE69-135192317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E7C00-B849-0E4C-BB4C-6B001FE9B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E598BE-9294-D848-B3B4-AAA98EEA4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7C499-619C-A648-BCC2-10A05972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31A72-9335-7F44-9A40-5165F48C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3B655-A40C-B848-8D75-E767D270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22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032A-B50F-BD49-A77B-201AA99D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459CA-279B-6E4D-B262-03C5F31F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0C80D-6F8F-7B43-BC43-C9578B4B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853E4-D19D-C842-80B0-BC500F2F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76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040BA-A185-0E46-ACD6-FDEA4A14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006857-C89D-154F-9B36-E34A5A18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28509-294A-3F4D-A200-CFBBD02E1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12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851E-0582-A44B-8563-6FEC127D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984F-F424-E642-9204-9EBEB7E8D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ED082-F77F-4748-A6CC-9AB0C4262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BE551-B533-FF43-A953-3E0E69859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0C8B7-586A-5B4E-8E7D-E40031E0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0F8B7-F912-3A45-8003-65E6AEB9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4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9420-D27D-FC4E-BDA6-51ECBEBA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28D1F0-9E94-5646-99C7-1F9750BC6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5B028-0AD9-CD4D-B07D-CDC1BCC5B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FCDE0-A69B-9D42-A612-7DB8D103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F4F43-01E9-D04E-B83A-901A3292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30725-A285-5249-B5ED-AE7B52AE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69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3C5E-6E6D-F942-B324-529CA1BE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86333-FD67-E84A-8460-6C9788A53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6237B-58D5-7B40-B0BF-A27A0B7A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20002-C703-FB43-8678-CBDC8AB5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D1C0A-D5A7-7D42-804E-8BEC7ED8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05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44519-62EA-4748-A7D0-4B9D193AE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3171D-C493-DC48-B9EE-AE66F0583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177CB-E3E0-6347-91D7-800461BF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2638A-7D6D-5E45-820A-0B584440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27636-602F-3A46-B363-4CF6F026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9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5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4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2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5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7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2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62" r:id="rId5"/>
    <p:sldLayoutId id="2147483663" r:id="rId6"/>
    <p:sldLayoutId id="2147483669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1E0CA5-12BA-7E4A-8ED5-AB1C0ECD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708E6-988F-934F-8943-E5AC754BA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37178-ED6F-2A46-AEF4-53C701486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FF180-A150-D34E-A5CD-C805C3E5E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84FAC-753C-534E-A932-5C6293571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536AD5-8090-2F41-ADBF-540E44C3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Monday: Picture Perfect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8D9F7-0FCA-1545-A225-A7B489DE8034}"/>
              </a:ext>
            </a:extLst>
          </p:cNvPr>
          <p:cNvSpPr txBox="1"/>
          <p:nvPr/>
        </p:nvSpPr>
        <p:spPr>
          <a:xfrm>
            <a:off x="222142" y="2659559"/>
            <a:ext cx="1174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Monday: Image introduction</a:t>
            </a:r>
          </a:p>
        </p:txBody>
      </p:sp>
    </p:spTree>
    <p:extLst>
      <p:ext uri="{BB962C8B-B14F-4D97-AF65-F5344CB8AC3E}">
        <p14:creationId xmlns:p14="http://schemas.microsoft.com/office/powerpoint/2010/main" val="404327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536AD5-8090-2F41-ADBF-540E44C3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Monday: Picture Perfect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8D9F7-0FCA-1545-A225-A7B489DE8034}"/>
              </a:ext>
            </a:extLst>
          </p:cNvPr>
          <p:cNvSpPr txBox="1"/>
          <p:nvPr/>
        </p:nvSpPr>
        <p:spPr>
          <a:xfrm>
            <a:off x="222142" y="2659559"/>
            <a:ext cx="1174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Wednesday: Sentence Challenges</a:t>
            </a:r>
          </a:p>
        </p:txBody>
      </p:sp>
    </p:spTree>
    <p:extLst>
      <p:ext uri="{BB962C8B-B14F-4D97-AF65-F5344CB8AC3E}">
        <p14:creationId xmlns:p14="http://schemas.microsoft.com/office/powerpoint/2010/main" val="418601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3F2E5-90F1-AD47-B10E-8607E016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490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F8996A-78B0-4D4B-9615-CAC31DA01792}"/>
              </a:ext>
            </a:extLst>
          </p:cNvPr>
          <p:cNvSpPr/>
          <p:nvPr/>
        </p:nvSpPr>
        <p:spPr>
          <a:xfrm>
            <a:off x="7168896" y="835366"/>
            <a:ext cx="474268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highlight>
                  <a:srgbClr val="00FFFF"/>
                </a:highlight>
                <a:latin typeface="Comic Sans MS" panose="030F0902030302020204" pitchFamily="66" charset="0"/>
              </a:rPr>
              <a:t>Warm up: prepositions</a:t>
            </a:r>
          </a:p>
          <a:p>
            <a:endParaRPr lang="en-GB" dirty="0">
              <a:highlight>
                <a:srgbClr val="00FFFF"/>
              </a:highlight>
              <a:latin typeface="Comic Sans MS" panose="030F0902030302020204" pitchFamily="66" charset="0"/>
            </a:endParaRPr>
          </a:p>
          <a:p>
            <a:r>
              <a:rPr lang="en-GB" dirty="0">
                <a:latin typeface="Comic Sans MS" panose="030F0902030302020204" pitchFamily="66" charset="0"/>
              </a:rPr>
              <a:t>A preposition is a word that shows the relationship between one thing and another.</a:t>
            </a:r>
          </a:p>
          <a:p>
            <a:endParaRPr lang="en-GB" dirty="0">
              <a:latin typeface="Comic Sans MS" panose="030F0902030302020204" pitchFamily="66" charset="0"/>
            </a:endParaRPr>
          </a:p>
          <a:p>
            <a:r>
              <a:rPr lang="en-GB" dirty="0">
                <a:latin typeface="Comic Sans MS" panose="030F0902030302020204" pitchFamily="66" charset="0"/>
              </a:rPr>
              <a:t>It may tell you where a thing is in relation to something else. </a:t>
            </a:r>
          </a:p>
          <a:p>
            <a:r>
              <a:rPr lang="en-GB" dirty="0">
                <a:latin typeface="Comic Sans MS" panose="030F0902030302020204" pitchFamily="66" charset="0"/>
              </a:rPr>
              <a:t>E.g. The green, shining door appeared inside the tree.</a:t>
            </a:r>
          </a:p>
          <a:p>
            <a:endParaRPr lang="en-GB" dirty="0">
              <a:latin typeface="Comic Sans MS" panose="030F0902030302020204" pitchFamily="66" charset="0"/>
            </a:endParaRPr>
          </a:p>
          <a:p>
            <a:r>
              <a:rPr lang="en-GB" dirty="0">
                <a:latin typeface="Comic Sans MS" panose="030F0902030302020204" pitchFamily="66" charset="0"/>
              </a:rPr>
              <a:t>It may tell you when something is in relation to another event. </a:t>
            </a:r>
          </a:p>
          <a:p>
            <a:r>
              <a:rPr lang="en-GB" dirty="0">
                <a:latin typeface="Comic Sans MS" panose="030F0902030302020204" pitchFamily="66" charset="0"/>
              </a:rPr>
              <a:t>E.g. The portal would not close until the electrical storm had ended.</a:t>
            </a:r>
          </a:p>
          <a:p>
            <a:endParaRPr lang="en-GB" dirty="0">
              <a:latin typeface="Comic Sans MS" panose="030F0902030302020204" pitchFamily="66" charset="0"/>
            </a:endParaRPr>
          </a:p>
          <a:p>
            <a:r>
              <a:rPr lang="en-GB" dirty="0">
                <a:latin typeface="Comic Sans MS" panose="030F0902030302020204" pitchFamily="66" charset="0"/>
              </a:rPr>
              <a:t>Can you find any prepositions in your writing from yesterday? Can you write 3 sentences that contain prepositions?</a:t>
            </a:r>
          </a:p>
          <a:p>
            <a:pPr algn="ctr"/>
            <a:endParaRPr lang="en-GB" sz="2000" dirty="0">
              <a:latin typeface="Comic Sans MS" panose="030F09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722AC-1357-0C46-9EC9-578CCFF42D3A}"/>
              </a:ext>
            </a:extLst>
          </p:cNvPr>
          <p:cNvSpPr txBox="1"/>
          <p:nvPr/>
        </p:nvSpPr>
        <p:spPr>
          <a:xfrm>
            <a:off x="6924906" y="6211669"/>
            <a:ext cx="526709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Challenge: can you write three sentences that include prepositional phrases?</a:t>
            </a:r>
          </a:p>
        </p:txBody>
      </p:sp>
    </p:spTree>
    <p:extLst>
      <p:ext uri="{BB962C8B-B14F-4D97-AF65-F5344CB8AC3E}">
        <p14:creationId xmlns:p14="http://schemas.microsoft.com/office/powerpoint/2010/main" val="84581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3F2E5-90F1-AD47-B10E-8607E016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490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F8996A-78B0-4D4B-9615-CAC31DA01792}"/>
              </a:ext>
            </a:extLst>
          </p:cNvPr>
          <p:cNvSpPr/>
          <p:nvPr/>
        </p:nvSpPr>
        <p:spPr>
          <a:xfrm>
            <a:off x="7156704" y="957286"/>
            <a:ext cx="48036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omic Sans MS" panose="030F0902030302020204" pitchFamily="66" charset="0"/>
              </a:rPr>
              <a:t>Now we’re in Year 6, we’re expected to use some advanced vocabulary. This year, we’ve worked a lot on using synonyms and improving our writing to do this.</a:t>
            </a:r>
          </a:p>
          <a:p>
            <a:pPr algn="ctr"/>
            <a:endParaRPr lang="en-GB" sz="2000" dirty="0">
              <a:latin typeface="Comic Sans MS" panose="030F0902030302020204" pitchFamily="66" charset="0"/>
            </a:endParaRPr>
          </a:p>
          <a:p>
            <a:pPr algn="ctr"/>
            <a:endParaRPr lang="en-GB" sz="2000" dirty="0">
              <a:latin typeface="Comic Sans MS" panose="030F0902030302020204" pitchFamily="66" charset="0"/>
            </a:endParaRPr>
          </a:p>
          <a:p>
            <a:pPr algn="ctr"/>
            <a:r>
              <a:rPr lang="en-GB" sz="2000" dirty="0">
                <a:latin typeface="Comic Sans MS" panose="030F0902030302020204" pitchFamily="66" charset="0"/>
              </a:rPr>
              <a:t>Have a look at the model writing on the next couple of slides.</a:t>
            </a:r>
          </a:p>
          <a:p>
            <a:pPr algn="ctr"/>
            <a:endParaRPr lang="en-GB" sz="2000" dirty="0">
              <a:latin typeface="Comic Sans MS" panose="030F0902030302020204" pitchFamily="66" charset="0"/>
            </a:endParaRPr>
          </a:p>
          <a:p>
            <a:pPr algn="ctr"/>
            <a:r>
              <a:rPr lang="en-GB" sz="2000" b="1" dirty="0">
                <a:highlight>
                  <a:srgbClr val="00FFFF"/>
                </a:highlight>
                <a:latin typeface="Comic Sans MS" panose="030F0902030302020204" pitchFamily="66" charset="0"/>
              </a:rPr>
              <a:t>Write a definition for the words in bold. If you don’t know the meaning, use a dictionary or </a:t>
            </a:r>
            <a:r>
              <a:rPr lang="en-GB" sz="2000" b="1" dirty="0" err="1">
                <a:highlight>
                  <a:srgbClr val="00FFFF"/>
                </a:highlight>
                <a:latin typeface="Comic Sans MS" panose="030F0902030302020204" pitchFamily="66" charset="0"/>
              </a:rPr>
              <a:t>dictionary.com</a:t>
            </a:r>
            <a:r>
              <a:rPr lang="en-GB" sz="2000" b="1" dirty="0">
                <a:highlight>
                  <a:srgbClr val="00FFFF"/>
                </a:highlight>
                <a:latin typeface="Comic Sans MS" panose="030F0902030302020204" pitchFamily="66" charset="0"/>
              </a:rPr>
              <a:t> to find out.</a:t>
            </a:r>
          </a:p>
        </p:txBody>
      </p:sp>
    </p:spTree>
    <p:extLst>
      <p:ext uri="{BB962C8B-B14F-4D97-AF65-F5344CB8AC3E}">
        <p14:creationId xmlns:p14="http://schemas.microsoft.com/office/powerpoint/2010/main" val="260739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61DAB1-F640-3D42-A8B8-F5DF6A02282E}"/>
              </a:ext>
            </a:extLst>
          </p:cNvPr>
          <p:cNvSpPr/>
          <p:nvPr/>
        </p:nvSpPr>
        <p:spPr>
          <a:xfrm>
            <a:off x="0" y="463296"/>
            <a:ext cx="12192000" cy="573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Smith knelt on the damp rock by the river's edge and took in a deep breath of fresh, clean air: soothing his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restless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soul. Being away from the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camaraderie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the other sailors was refreshing. Was needed.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scooped up a handful of the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crystal-clear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water in front of him and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splashed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it over his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tired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face. Like a powerful potion he felt it rejuvenate him, removing the last of the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treacherous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journey's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woes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Eager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more of the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wonderful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feeling, he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grabbed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another handful... only this time he noticed something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Rippling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the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delicate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mirror that sat calmly in his palms was a figure. A figure that was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watching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him. A figure that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looked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be one of the natives. A savage!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Pocahontas looked down upon the Englishman,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curious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 to his actions. He didn't appear to behave savagely like she'd been warned he would.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Suddenly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he started to stand, and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worried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that he may see her, she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back behind the cliff edge to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conceal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herself. From where Pocahontas was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positioned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Tsenacommacah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looked phenomenal: the waterfall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gushed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proudly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into the river, droplets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sparkling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the moonlight as they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bounced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off its surface. Trees stood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proud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keeping a watchful gaze on what was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unfolding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front of them,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commanded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by the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serene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Grandmother Willow.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7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E8B0D8-1608-7F4D-818C-251970A7FDE7}"/>
              </a:ext>
            </a:extLst>
          </p:cNvPr>
          <p:cNvSpPr/>
          <p:nvPr/>
        </p:nvSpPr>
        <p:spPr>
          <a:xfrm>
            <a:off x="67056" y="536917"/>
            <a:ext cx="12057888" cy="502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Cautiously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Pocahontas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peered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round the cliff edge - he was gone! Without thinking, heart, not head, leading the way, she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scaled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cliff face as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skilfully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 any predatorial animal. As soon as she reached the river bank, Pocahontas took a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nimble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gracious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leap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landing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elegantly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(like the most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prestigious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ballerina), on to the first stepping stone. Little did she know, whilst she was doing all this - whilst she was acting like the predator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scoping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out its prey - there was someone watching her every move. Someone with an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extremely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powerful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weapon. Someone with the power to end her life.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John, who had watched this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mesmerising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figure almost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dance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the mountain she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climbed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down, was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armed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ready to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pounce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Focused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 nothing but his own safety, he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leapt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soaring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through the waterfall and landing on a stone not far from where Pocahontas stood. Pocahontas started to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from her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crouched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position, and as she did so held the gaze of John. At their eyes locking, John lowered his gun, a feeling of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awe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wonder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spreading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through his veins. "Who are you?" he asked,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desperate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know the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bewitching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woman in front of him. There was no response but the eyes he was looking into were calling to him, pulling him closer. He took a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gentle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timid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step forward... but Pocahontas turned and ran.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8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3F2E5-90F1-AD47-B10E-8607E016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490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F8996A-78B0-4D4B-9615-CAC31DA01792}"/>
              </a:ext>
            </a:extLst>
          </p:cNvPr>
          <p:cNvSpPr/>
          <p:nvPr/>
        </p:nvSpPr>
        <p:spPr>
          <a:xfrm>
            <a:off x="7156629" y="523220"/>
            <a:ext cx="4803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000" b="1" dirty="0">
              <a:latin typeface="Comic Sans MS" panose="030F0902030302020204" pitchFamily="66" charset="0"/>
            </a:endParaRPr>
          </a:p>
          <a:p>
            <a:pPr algn="ctr"/>
            <a:r>
              <a:rPr lang="en-GB" sz="2000" b="1" dirty="0">
                <a:latin typeface="Comic Sans MS" panose="030F0902030302020204" pitchFamily="66" charset="0"/>
              </a:rPr>
              <a:t>Use the new words you’ve learnt to write some descriptive sentences that either:</a:t>
            </a:r>
          </a:p>
          <a:p>
            <a:pPr algn="ctr"/>
            <a:endParaRPr lang="en-GB" sz="2000" dirty="0">
              <a:latin typeface="Comic Sans MS" panose="030F0902030302020204" pitchFamily="66" charset="0"/>
            </a:endParaRPr>
          </a:p>
          <a:p>
            <a:pPr algn="ctr"/>
            <a:r>
              <a:rPr lang="en-GB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Are about the story of Pocahontas (similar to those in the model)</a:t>
            </a:r>
          </a:p>
          <a:p>
            <a:pPr algn="ctr"/>
            <a:endParaRPr lang="en-GB" sz="2000" dirty="0">
              <a:latin typeface="Comic Sans MS" panose="030F0902030302020204" pitchFamily="66" charset="0"/>
            </a:endParaRPr>
          </a:p>
          <a:p>
            <a:pPr algn="ctr"/>
            <a:r>
              <a:rPr lang="en-GB" sz="2000" dirty="0">
                <a:latin typeface="Comic Sans MS" panose="030F0902030302020204" pitchFamily="66" charset="0"/>
              </a:rPr>
              <a:t>Or</a:t>
            </a:r>
          </a:p>
          <a:p>
            <a:pPr algn="ctr"/>
            <a:endParaRPr lang="en-GB" sz="2000" dirty="0">
              <a:latin typeface="Comic Sans MS" panose="030F0902030302020204" pitchFamily="66" charset="0"/>
            </a:endParaRPr>
          </a:p>
          <a:p>
            <a:pPr algn="ctr"/>
            <a:r>
              <a:rPr lang="en-GB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About what you imagined it would be like if you stepped through the portal in the tree</a:t>
            </a:r>
          </a:p>
          <a:p>
            <a:pPr algn="ctr"/>
            <a:endParaRPr lang="en-GB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algn="ctr"/>
            <a:endParaRPr lang="en-GB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algn="ctr"/>
            <a:endParaRPr lang="en-GB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GB" sz="2000" i="1" u="sng" dirty="0">
                <a:latin typeface="Comic Sans MS" panose="030F0902030302020204" pitchFamily="66" charset="0"/>
              </a:rPr>
              <a:t>Remember to also include figurative language in your sentences!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CB2CF-F57E-9E4B-AD83-DDCF40BBAEE9}"/>
              </a:ext>
            </a:extLst>
          </p:cNvPr>
          <p:cNvSpPr txBox="1"/>
          <p:nvPr/>
        </p:nvSpPr>
        <p:spPr>
          <a:xfrm>
            <a:off x="6924907" y="0"/>
            <a:ext cx="526709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505554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536AD5-8090-2F41-ADBF-540E44C3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Monday: Picture Perfect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8D9F7-0FCA-1545-A225-A7B489DE8034}"/>
              </a:ext>
            </a:extLst>
          </p:cNvPr>
          <p:cNvSpPr txBox="1"/>
          <p:nvPr/>
        </p:nvSpPr>
        <p:spPr>
          <a:xfrm>
            <a:off x="0" y="265955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Thursday: Story Starter</a:t>
            </a:r>
          </a:p>
        </p:txBody>
      </p:sp>
    </p:spTree>
    <p:extLst>
      <p:ext uri="{BB962C8B-B14F-4D97-AF65-F5344CB8AC3E}">
        <p14:creationId xmlns:p14="http://schemas.microsoft.com/office/powerpoint/2010/main" val="281437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3F2E5-90F1-AD47-B10E-8607E016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490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F8996A-78B0-4D4B-9615-CAC31DA01792}"/>
              </a:ext>
            </a:extLst>
          </p:cNvPr>
          <p:cNvSpPr/>
          <p:nvPr/>
        </p:nvSpPr>
        <p:spPr>
          <a:xfrm>
            <a:off x="7083552" y="506182"/>
            <a:ext cx="48036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Comic Sans MS" panose="030F0902030302020204" pitchFamily="66" charset="0"/>
              </a:rPr>
              <a:t>So far this week you have:</a:t>
            </a:r>
          </a:p>
          <a:p>
            <a:pPr algn="ctr"/>
            <a:endParaRPr lang="en-GB" sz="2000" dirty="0">
              <a:latin typeface="Comic Sans MS" panose="030F0902030302020204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902030302020204" pitchFamily="66" charset="0"/>
              </a:rPr>
              <a:t>Asked questions about this image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dirty="0">
              <a:latin typeface="Comic Sans MS" panose="030F0902030302020204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902030302020204" pitchFamily="66" charset="0"/>
              </a:rPr>
              <a:t>Drawn and described where you imagined this tree to lead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dirty="0">
              <a:latin typeface="Comic Sans MS" panose="030F0902030302020204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902030302020204" pitchFamily="66" charset="0"/>
              </a:rPr>
              <a:t>Practised using higher level vocabulary in your descriptive writing</a:t>
            </a:r>
          </a:p>
          <a:p>
            <a:pPr algn="ctr"/>
            <a:endParaRPr lang="en-GB" sz="2000" dirty="0">
              <a:latin typeface="Comic Sans MS" panose="030F0902030302020204" pitchFamily="66" charset="0"/>
            </a:endParaRPr>
          </a:p>
          <a:p>
            <a:pPr algn="ctr"/>
            <a:endParaRPr lang="en-GB" sz="2000" dirty="0">
              <a:highlight>
                <a:srgbClr val="00FFFF"/>
              </a:highlight>
              <a:latin typeface="Comic Sans MS" panose="030F0902030302020204" pitchFamily="66" charset="0"/>
            </a:endParaRPr>
          </a:p>
          <a:p>
            <a:pPr algn="ctr"/>
            <a:r>
              <a:rPr lang="en-GB" sz="2000" b="1" dirty="0">
                <a:highlight>
                  <a:srgbClr val="00FFFF"/>
                </a:highlight>
                <a:latin typeface="Comic Sans MS" panose="030F0902030302020204" pitchFamily="66" charset="0"/>
              </a:rPr>
              <a:t>Today, you’re going to be given the beginning of a story about the tree and use what you’ve learnt this week (and last week!) to help you complete it.</a:t>
            </a:r>
          </a:p>
        </p:txBody>
      </p:sp>
    </p:spTree>
    <p:extLst>
      <p:ext uri="{BB962C8B-B14F-4D97-AF65-F5344CB8AC3E}">
        <p14:creationId xmlns:p14="http://schemas.microsoft.com/office/powerpoint/2010/main" val="1300583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3F2E5-90F1-AD47-B10E-8607E016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490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F8996A-78B0-4D4B-9615-CAC31DA01792}"/>
              </a:ext>
            </a:extLst>
          </p:cNvPr>
          <p:cNvSpPr/>
          <p:nvPr/>
        </p:nvSpPr>
        <p:spPr>
          <a:xfrm>
            <a:off x="7083552" y="58846"/>
            <a:ext cx="49865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omic Sans MS" panose="030F0902030302020204" pitchFamily="66" charset="0"/>
              </a:rPr>
              <a:t>The tree was all that remained. A solitary figure, it stood there in defiance of the destruction surrounding it. The bark had begun to peel away, one piece at a time, joining the wreckage of other trees that lay scattered across the scorched earth.</a:t>
            </a:r>
          </a:p>
          <a:p>
            <a:pPr algn="ctr"/>
            <a:r>
              <a:rPr lang="en-GB" sz="2400" dirty="0">
                <a:latin typeface="Comic Sans MS" panose="030F0902030302020204" pitchFamily="66" charset="0"/>
              </a:rPr>
              <a:t>This tree was different to the other trees. It contained magic. It contained hope…</a:t>
            </a:r>
          </a:p>
          <a:p>
            <a:pPr algn="ctr"/>
            <a:endParaRPr lang="en-GB" sz="2400" dirty="0">
              <a:latin typeface="Comic Sans MS" panose="030F0902030302020204" pitchFamily="66" charset="0"/>
            </a:endParaRPr>
          </a:p>
          <a:p>
            <a:pPr algn="ctr"/>
            <a:endParaRPr lang="en-GB" sz="2400" dirty="0">
              <a:latin typeface="Comic Sans MS" panose="030F0902030302020204" pitchFamily="66" charset="0"/>
            </a:endParaRPr>
          </a:p>
          <a:p>
            <a:pPr algn="ctr"/>
            <a:endParaRPr lang="en-GB" sz="2400" dirty="0">
              <a:latin typeface="Comic Sans MS" panose="030F0902030302020204" pitchFamily="66" charset="0"/>
            </a:endParaRPr>
          </a:p>
          <a:p>
            <a:pPr algn="ctr"/>
            <a:endParaRPr lang="en-GB" sz="2400" dirty="0">
              <a:highlight>
                <a:srgbClr val="00FFFF"/>
              </a:highlight>
              <a:latin typeface="Comic Sans MS" panose="030F0902030302020204" pitchFamily="66" charset="0"/>
            </a:endParaRPr>
          </a:p>
          <a:p>
            <a:pPr algn="ctr"/>
            <a:r>
              <a:rPr lang="en-GB" dirty="0">
                <a:highlight>
                  <a:srgbClr val="00FFFF"/>
                </a:highlight>
                <a:latin typeface="Comic Sans MS" panose="030F0902030302020204" pitchFamily="66" charset="0"/>
              </a:rPr>
              <a:t>Can you continue the story? </a:t>
            </a:r>
          </a:p>
          <a:p>
            <a:pPr algn="ctr"/>
            <a:r>
              <a:rPr lang="en-GB" dirty="0">
                <a:highlight>
                  <a:srgbClr val="00FFFF"/>
                </a:highlight>
                <a:latin typeface="Comic Sans MS" panose="030F0902030302020204" pitchFamily="66" charset="0"/>
              </a:rPr>
              <a:t>What is so different about this tree? </a:t>
            </a:r>
          </a:p>
          <a:p>
            <a:pPr algn="ctr"/>
            <a:r>
              <a:rPr lang="en-GB" dirty="0">
                <a:highlight>
                  <a:srgbClr val="00FFFF"/>
                </a:highlight>
                <a:latin typeface="Comic Sans MS" panose="030F0902030302020204" pitchFamily="66" charset="0"/>
              </a:rPr>
              <a:t>What has happened to the other trees around it?</a:t>
            </a:r>
          </a:p>
        </p:txBody>
      </p:sp>
    </p:spTree>
    <p:extLst>
      <p:ext uri="{BB962C8B-B14F-4D97-AF65-F5344CB8AC3E}">
        <p14:creationId xmlns:p14="http://schemas.microsoft.com/office/powerpoint/2010/main" val="3590543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3F2E5-90F1-AD47-B10E-8607E016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490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F8996A-78B0-4D4B-9615-CAC31DA01792}"/>
              </a:ext>
            </a:extLst>
          </p:cNvPr>
          <p:cNvSpPr/>
          <p:nvPr/>
        </p:nvSpPr>
        <p:spPr>
          <a:xfrm>
            <a:off x="7083552" y="58846"/>
            <a:ext cx="498652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902030302020204" pitchFamily="66" charset="0"/>
              </a:rPr>
              <a:t>The tree was all that remained. A solitary figure, it stood there in defiance of the destruction surrounding it. The bark had begun to peel away, one piece at a time, joining the wreckage of other trees that lay scattered across the scorched earth.</a:t>
            </a:r>
          </a:p>
          <a:p>
            <a:pPr algn="ctr"/>
            <a:r>
              <a:rPr lang="en-GB" dirty="0">
                <a:latin typeface="Comic Sans MS" panose="030F0902030302020204" pitchFamily="66" charset="0"/>
              </a:rPr>
              <a:t>This tree was different to the other trees. It contained magic. It contained hope…</a:t>
            </a:r>
          </a:p>
          <a:p>
            <a:pPr algn="ctr"/>
            <a:endParaRPr lang="en-GB" dirty="0">
              <a:latin typeface="Comic Sans MS" panose="030F0902030302020204" pitchFamily="66" charset="0"/>
            </a:endParaRPr>
          </a:p>
          <a:p>
            <a:pPr algn="ctr"/>
            <a:endParaRPr lang="en-GB" dirty="0">
              <a:latin typeface="Comic Sans MS" panose="030F0902030302020204" pitchFamily="66" charset="0"/>
            </a:endParaRPr>
          </a:p>
          <a:p>
            <a:pPr algn="ctr"/>
            <a:r>
              <a:rPr lang="en-GB" b="1" dirty="0">
                <a:highlight>
                  <a:srgbClr val="00FFFF"/>
                </a:highlight>
                <a:latin typeface="Comic Sans MS" panose="030F0902030302020204" pitchFamily="66" charset="0"/>
              </a:rPr>
              <a:t>Make sure you apply what you’ve learnt! This means your writing should:</a:t>
            </a:r>
          </a:p>
          <a:p>
            <a:pPr algn="ctr"/>
            <a:endParaRPr lang="en-GB" b="1" dirty="0">
              <a:highlight>
                <a:srgbClr val="00FFFF"/>
              </a:highlight>
              <a:latin typeface="Comic Sans MS" panose="030F09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00FFFF"/>
                </a:highlight>
                <a:latin typeface="Comic Sans MS" panose="030F0902030302020204" pitchFamily="66" charset="0"/>
              </a:rPr>
              <a:t>Use a variety of cohesive devices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highlight>
                <a:srgbClr val="00FFFF"/>
              </a:highlight>
              <a:latin typeface="Comic Sans MS" panose="030F09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00FFFF"/>
                </a:highlight>
                <a:latin typeface="Comic Sans MS" panose="030F0902030302020204" pitchFamily="66" charset="0"/>
              </a:rPr>
              <a:t>Use higher-level vocabulary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highlight>
                <a:srgbClr val="00FFFF"/>
              </a:highlight>
              <a:latin typeface="Comic Sans MS" panose="030F09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00FFFF"/>
                </a:highlight>
                <a:latin typeface="Comic Sans MS" panose="030F0902030302020204" pitchFamily="66" charset="0"/>
              </a:rPr>
              <a:t>Use figurative language (MAPSO)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highlight>
                <a:srgbClr val="00FFFF"/>
              </a:highlight>
              <a:latin typeface="Comic Sans MS" panose="030F09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00FFFF"/>
                </a:highlight>
                <a:latin typeface="Comic Sans MS" panose="030F0902030302020204" pitchFamily="66" charset="0"/>
              </a:rPr>
              <a:t>Include speech that is punctuated correctly (inverted commas and all the rules)!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highlight>
                <a:srgbClr val="00FFFF"/>
              </a:highlight>
              <a:latin typeface="Comic Sans MS" panose="030F09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00FFFF"/>
                </a:highlight>
                <a:latin typeface="Comic Sans MS" panose="030F0902030302020204" pitchFamily="66" charset="0"/>
              </a:rPr>
              <a:t>And, of course, punctuation!</a:t>
            </a:r>
          </a:p>
          <a:p>
            <a:pPr algn="ctr"/>
            <a:endParaRPr lang="en-GB" sz="1200" dirty="0">
              <a:highlight>
                <a:srgbClr val="00FFFF"/>
              </a:highlight>
              <a:latin typeface="Comic Sans MS" panose="030F09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1D8F8-4C2E-634A-8F7A-755CF6D3CC7C}"/>
              </a:ext>
            </a:extLst>
          </p:cNvPr>
          <p:cNvSpPr txBox="1"/>
          <p:nvPr/>
        </p:nvSpPr>
        <p:spPr>
          <a:xfrm>
            <a:off x="828906" y="5934670"/>
            <a:ext cx="5267093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Challenge: include some of the words you learnt the other day in your work. Use a variety of different sentence lengths to create tension and suspense.</a:t>
            </a:r>
          </a:p>
        </p:txBody>
      </p:sp>
    </p:spTree>
    <p:extLst>
      <p:ext uri="{BB962C8B-B14F-4D97-AF65-F5344CB8AC3E}">
        <p14:creationId xmlns:p14="http://schemas.microsoft.com/office/powerpoint/2010/main" val="388289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3F2E5-90F1-AD47-B10E-8607E016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46" y="0"/>
            <a:ext cx="692490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211846-0714-3B4D-973F-B481F5FCBDA8}"/>
              </a:ext>
            </a:extLst>
          </p:cNvPr>
          <p:cNvSpPr txBox="1"/>
          <p:nvPr/>
        </p:nvSpPr>
        <p:spPr>
          <a:xfrm>
            <a:off x="9668256" y="1916754"/>
            <a:ext cx="26737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ighlight>
                  <a:srgbClr val="00FFFF"/>
                </a:highlight>
                <a:latin typeface="Comic Sans MS" panose="030F0902030302020204" pitchFamily="66" charset="0"/>
              </a:rPr>
              <a:t>Think about:</a:t>
            </a:r>
          </a:p>
          <a:p>
            <a:endParaRPr lang="en-GB" sz="2400" dirty="0">
              <a:highlight>
                <a:srgbClr val="00FFFF"/>
              </a:highlight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highlight>
                  <a:srgbClr val="00FFFF"/>
                </a:highlight>
                <a:latin typeface="Comic Sans MS" panose="030F0902030302020204" pitchFamily="66" charset="0"/>
              </a:rPr>
              <a:t>What you can see.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highlight>
                <a:srgbClr val="00FFFF"/>
              </a:highlight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highlight>
                  <a:srgbClr val="00FFFF"/>
                </a:highlight>
                <a:latin typeface="Comic Sans MS" panose="030F0902030302020204" pitchFamily="66" charset="0"/>
              </a:rPr>
              <a:t>What you wonder.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highlight>
                <a:srgbClr val="00FFFF"/>
              </a:highlight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highlight>
                  <a:srgbClr val="00FFFF"/>
                </a:highlight>
                <a:latin typeface="Comic Sans MS" panose="030F0902030302020204" pitchFamily="66" charset="0"/>
              </a:rPr>
              <a:t>What you can infer.</a:t>
            </a:r>
          </a:p>
        </p:txBody>
      </p:sp>
    </p:spTree>
    <p:extLst>
      <p:ext uri="{BB962C8B-B14F-4D97-AF65-F5344CB8AC3E}">
        <p14:creationId xmlns:p14="http://schemas.microsoft.com/office/powerpoint/2010/main" val="3541025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536AD5-8090-2F41-ADBF-540E44C3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Monday: Picture Perfect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8D9F7-0FCA-1545-A225-A7B489DE8034}"/>
              </a:ext>
            </a:extLst>
          </p:cNvPr>
          <p:cNvSpPr txBox="1"/>
          <p:nvPr/>
        </p:nvSpPr>
        <p:spPr>
          <a:xfrm>
            <a:off x="-304800" y="265955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Friday: Sick Sentences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E21B07-89B4-194A-9886-665EA6A96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576" y="2452967"/>
            <a:ext cx="1182624" cy="11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5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3F2E5-90F1-AD47-B10E-8607E016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490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F8996A-78B0-4D4B-9615-CAC31DA01792}"/>
              </a:ext>
            </a:extLst>
          </p:cNvPr>
          <p:cNvSpPr/>
          <p:nvPr/>
        </p:nvSpPr>
        <p:spPr>
          <a:xfrm>
            <a:off x="7107936" y="2228671"/>
            <a:ext cx="498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>
              <a:latin typeface="Comic Sans MS" panose="030F0902030302020204" pitchFamily="66" charset="0"/>
            </a:endParaRPr>
          </a:p>
          <a:p>
            <a:pPr algn="ctr"/>
            <a:endParaRPr lang="en-GB" dirty="0">
              <a:latin typeface="Comic Sans MS" panose="030F0902030302020204" pitchFamily="66" charset="0"/>
            </a:endParaRPr>
          </a:p>
          <a:p>
            <a:pPr algn="ctr"/>
            <a:r>
              <a:rPr lang="en-GB" b="1" dirty="0">
                <a:highlight>
                  <a:srgbClr val="00FFFF"/>
                </a:highlight>
                <a:latin typeface="Comic Sans MS" panose="030F0902030302020204" pitchFamily="66" charset="0"/>
              </a:rPr>
              <a:t>Remind yourself of your story from yesterday.</a:t>
            </a:r>
            <a:endParaRPr lang="en-GB" dirty="0">
              <a:highlight>
                <a:srgbClr val="00FFFF"/>
              </a:highligh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49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3F2E5-90F1-AD47-B10E-8607E016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490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F8996A-78B0-4D4B-9615-CAC31DA01792}"/>
              </a:ext>
            </a:extLst>
          </p:cNvPr>
          <p:cNvSpPr/>
          <p:nvPr/>
        </p:nvSpPr>
        <p:spPr>
          <a:xfrm>
            <a:off x="7034784" y="180415"/>
            <a:ext cx="498652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highlight>
                  <a:srgbClr val="00FFFF"/>
                </a:highlight>
                <a:latin typeface="Comic Sans MS" panose="030F0902030302020204" pitchFamily="66" charset="0"/>
              </a:rPr>
              <a:t>Sick sentences warm-up:</a:t>
            </a:r>
          </a:p>
          <a:p>
            <a:pPr algn="ctr"/>
            <a:endParaRPr lang="en-GB" b="1" dirty="0">
              <a:highlight>
                <a:srgbClr val="00FFFF"/>
              </a:highlight>
              <a:latin typeface="Comic Sans MS" panose="030F0902030302020204" pitchFamily="66" charset="0"/>
            </a:endParaRPr>
          </a:p>
          <a:p>
            <a:pPr algn="ctr"/>
            <a:r>
              <a:rPr lang="en-GB" b="1" dirty="0">
                <a:latin typeface="Comic Sans MS" panose="030F0902030302020204" pitchFamily="66" charset="0"/>
              </a:rPr>
              <a:t>These sentences are ‘sick’ and need help to get better. Can you help?</a:t>
            </a:r>
          </a:p>
          <a:p>
            <a:endParaRPr lang="en-GB" dirty="0">
              <a:latin typeface="Comic Sans MS" panose="030F0902030302020204" pitchFamily="66" charset="0"/>
            </a:endParaRPr>
          </a:p>
          <a:p>
            <a:endParaRPr lang="en-GB" dirty="0">
              <a:latin typeface="Comic Sans MS" panose="030F0902030302020204" pitchFamily="66" charset="0"/>
            </a:endParaRPr>
          </a:p>
          <a:p>
            <a:endParaRPr lang="en-GB" dirty="0">
              <a:latin typeface="Comic Sans MS" panose="030F0902030302020204" pitchFamily="66" charset="0"/>
            </a:endParaRPr>
          </a:p>
          <a:p>
            <a:r>
              <a:rPr lang="en-GB" dirty="0">
                <a:latin typeface="Comic Sans MS" panose="030F0902030302020204" pitchFamily="66" charset="0"/>
              </a:rPr>
              <a:t>The big tree had bark and leaves. Inside the tree were stars and the moon.</a:t>
            </a:r>
          </a:p>
          <a:p>
            <a:endParaRPr lang="en-GB" dirty="0">
              <a:latin typeface="Comic Sans MS" panose="030F0902030302020204" pitchFamily="66" charset="0"/>
            </a:endParaRPr>
          </a:p>
          <a:p>
            <a:endParaRPr lang="en-GB" dirty="0">
              <a:latin typeface="Comic Sans MS" panose="030F0902030302020204" pitchFamily="66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Pocahontas started to rise from her </a:t>
            </a:r>
            <a:r>
              <a:rPr lang="en-GB" dirty="0" err="1">
                <a:solidFill>
                  <a:srgbClr val="00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crowched</a:t>
            </a:r>
            <a:r>
              <a:rPr lang="en-GB" dirty="0">
                <a:solidFill>
                  <a:srgbClr val="00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position, and as she did she </a:t>
            </a:r>
            <a:r>
              <a:rPr lang="en-GB" dirty="0" err="1">
                <a:solidFill>
                  <a:srgbClr val="00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helded</a:t>
            </a:r>
            <a:r>
              <a:rPr lang="en-GB" dirty="0">
                <a:solidFill>
                  <a:srgbClr val="00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the gaze of John.</a:t>
            </a:r>
          </a:p>
          <a:p>
            <a:endParaRPr lang="en-GB" dirty="0">
              <a:solidFill>
                <a:srgbClr val="000000"/>
              </a:solidFill>
              <a:latin typeface="Comic Sans MS" panose="030F09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As soon as she reach the river bank, </a:t>
            </a:r>
            <a:r>
              <a:rPr lang="en-GB" dirty="0" err="1">
                <a:solidFill>
                  <a:srgbClr val="00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pocahontas</a:t>
            </a:r>
            <a:r>
              <a:rPr lang="en-GB" dirty="0">
                <a:solidFill>
                  <a:srgbClr val="00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took a leaped, landed elegantly (like the fattest elephant), on to the first stepping stone.</a:t>
            </a:r>
            <a:endParaRPr lang="en-GB" dirty="0">
              <a:latin typeface="Comic Sans MS" panose="030F0902030302020204" pitchFamily="66" charset="0"/>
            </a:endParaRPr>
          </a:p>
          <a:p>
            <a:endParaRPr lang="en-GB" dirty="0">
              <a:latin typeface="Comic Sans MS" panose="030F0902030302020204" pitchFamily="66" charset="0"/>
            </a:endParaRPr>
          </a:p>
          <a:p>
            <a:endParaRPr lang="en-GB" dirty="0">
              <a:latin typeface="Comic Sans MS" panose="030F0902030302020204" pitchFamily="66" charset="0"/>
            </a:endParaRPr>
          </a:p>
          <a:p>
            <a:endParaRPr lang="en-GB" dirty="0">
              <a:latin typeface="Comic Sans MS" panose="030F0902030302020204" pitchFamily="66" charset="0"/>
            </a:endParaRPr>
          </a:p>
          <a:p>
            <a:endParaRPr lang="en-GB" dirty="0">
              <a:latin typeface="Comic Sans MS" panose="030F0902030302020204" pitchFamily="66" charset="0"/>
            </a:endParaRPr>
          </a:p>
          <a:p>
            <a:pPr algn="ctr"/>
            <a:endParaRPr lang="en-GB" dirty="0">
              <a:highlight>
                <a:srgbClr val="00FFFF"/>
              </a:highligh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0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3F2E5-90F1-AD47-B10E-8607E016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490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F8996A-78B0-4D4B-9615-CAC31DA01792}"/>
              </a:ext>
            </a:extLst>
          </p:cNvPr>
          <p:cNvSpPr/>
          <p:nvPr/>
        </p:nvSpPr>
        <p:spPr>
          <a:xfrm>
            <a:off x="7034784" y="180415"/>
            <a:ext cx="49865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highlight>
                  <a:srgbClr val="00FFFF"/>
                </a:highlight>
                <a:latin typeface="Comic Sans MS" panose="030F0902030302020204" pitchFamily="66" charset="0"/>
              </a:rPr>
              <a:t>Editing your own sick sentences</a:t>
            </a:r>
          </a:p>
          <a:p>
            <a:pPr algn="ctr"/>
            <a:endParaRPr lang="en-GB" b="1" dirty="0">
              <a:latin typeface="Comic Sans MS" panose="030F0902030302020204" pitchFamily="66" charset="0"/>
            </a:endParaRPr>
          </a:p>
          <a:p>
            <a:pPr algn="ctr"/>
            <a:r>
              <a:rPr lang="en-GB" dirty="0">
                <a:latin typeface="Comic Sans MS" panose="030F0902030302020204" pitchFamily="66" charset="0"/>
              </a:rPr>
              <a:t>Today, re-read the story you wrote yesterday. As you re-read it, make improvements to the sick sentences you come across. </a:t>
            </a:r>
          </a:p>
          <a:p>
            <a:pPr algn="ctr"/>
            <a:endParaRPr lang="en-GB" dirty="0">
              <a:latin typeface="Comic Sans MS" panose="030F0902030302020204" pitchFamily="66" charset="0"/>
            </a:endParaRPr>
          </a:p>
          <a:p>
            <a:pPr algn="ctr"/>
            <a:endParaRPr lang="en-GB" dirty="0">
              <a:latin typeface="Comic Sans MS" panose="030F0902030302020204" pitchFamily="66" charset="0"/>
            </a:endParaRPr>
          </a:p>
          <a:p>
            <a:pPr algn="ctr"/>
            <a:r>
              <a:rPr lang="en-GB" b="1" dirty="0">
                <a:latin typeface="Comic Sans MS" panose="030F0902030302020204" pitchFamily="66" charset="0"/>
              </a:rPr>
              <a:t>You will need to look for:</a:t>
            </a:r>
          </a:p>
          <a:p>
            <a:pPr algn="ctr"/>
            <a:endParaRPr lang="en-GB" dirty="0">
              <a:latin typeface="Comic Sans MS" panose="030F09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902030302020204" pitchFamily="66" charset="0"/>
              </a:rPr>
              <a:t>Spelling errors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902030302020204" pitchFamily="66" charset="0"/>
              </a:rPr>
              <a:t>Tense errors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902030302020204" pitchFamily="66" charset="0"/>
              </a:rPr>
              <a:t>Missing punctuation and punctuation mistakes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902030302020204" pitchFamily="66" charset="0"/>
              </a:rPr>
              <a:t>Things that can be up-levelled and improved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902030302020204" pitchFamily="66" charset="0"/>
              </a:rPr>
              <a:t>Cohesion – make sure you’re not repeating words</a:t>
            </a:r>
          </a:p>
          <a:p>
            <a:endParaRPr lang="en-GB" dirty="0">
              <a:latin typeface="Comic Sans MS" panose="030F0902030302020204" pitchFamily="66" charset="0"/>
            </a:endParaRPr>
          </a:p>
          <a:p>
            <a:endParaRPr lang="en-GB" dirty="0">
              <a:latin typeface="Comic Sans MS" panose="030F0902030302020204" pitchFamily="66" charset="0"/>
            </a:endParaRPr>
          </a:p>
          <a:p>
            <a:endParaRPr lang="en-GB" dirty="0">
              <a:latin typeface="Comic Sans MS" panose="030F0902030302020204" pitchFamily="66" charset="0"/>
            </a:endParaRPr>
          </a:p>
          <a:p>
            <a:pPr algn="ctr"/>
            <a:endParaRPr lang="en-GB" dirty="0">
              <a:highlight>
                <a:srgbClr val="00FFFF"/>
              </a:highligh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9558A2-F252-D044-B2DD-4AB8DFD65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490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1FA4D2-9072-F442-8084-C229A2BAC82F}"/>
              </a:ext>
            </a:extLst>
          </p:cNvPr>
          <p:cNvSpPr txBox="1"/>
          <p:nvPr/>
        </p:nvSpPr>
        <p:spPr>
          <a:xfrm>
            <a:off x="7205471" y="179970"/>
            <a:ext cx="4645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ighlight>
                  <a:srgbClr val="00FFFF"/>
                </a:highlight>
                <a:latin typeface="Comic Sans MS" panose="030F0902030302020204" pitchFamily="66" charset="0"/>
              </a:rPr>
              <a:t>Are there any parts of this image that remind you of Pocahontas?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AF532E-7D0C-3B49-982A-52DC4502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515" y="1426744"/>
            <a:ext cx="5071063" cy="3783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4DF1F7-6208-5849-B1AD-96C0D82B18E6}"/>
              </a:ext>
            </a:extLst>
          </p:cNvPr>
          <p:cNvSpPr txBox="1"/>
          <p:nvPr/>
        </p:nvSpPr>
        <p:spPr>
          <a:xfrm>
            <a:off x="7205470" y="5477701"/>
            <a:ext cx="4645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ighlight>
                  <a:srgbClr val="00FFFF"/>
                </a:highlight>
                <a:latin typeface="Comic Sans MS" panose="030F0902030302020204" pitchFamily="66" charset="0"/>
              </a:rPr>
              <a:t>How is the tree like Grandmother Willow?</a:t>
            </a:r>
          </a:p>
        </p:txBody>
      </p:sp>
    </p:spTree>
    <p:extLst>
      <p:ext uri="{BB962C8B-B14F-4D97-AF65-F5344CB8AC3E}">
        <p14:creationId xmlns:p14="http://schemas.microsoft.com/office/powerpoint/2010/main" val="399968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3F2E5-90F1-AD47-B10E-8607E016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490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211846-0714-3B4D-973F-B481F5FCBDA8}"/>
              </a:ext>
            </a:extLst>
          </p:cNvPr>
          <p:cNvSpPr txBox="1"/>
          <p:nvPr/>
        </p:nvSpPr>
        <p:spPr>
          <a:xfrm>
            <a:off x="7059168" y="270834"/>
            <a:ext cx="49011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ighlight>
                  <a:srgbClr val="00FFFF"/>
                </a:highlight>
                <a:latin typeface="Comic Sans MS" panose="030F0902030302020204" pitchFamily="66" charset="0"/>
              </a:rPr>
              <a:t>Discuss and answer these questions:</a:t>
            </a:r>
          </a:p>
          <a:p>
            <a:endParaRPr lang="en-GB" sz="2400" dirty="0">
              <a:highlight>
                <a:srgbClr val="00FFFF"/>
              </a:highlight>
              <a:latin typeface="Comic Sans MS" panose="030F09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Comic Sans MS" panose="030F0902030302020204" pitchFamily="66" charset="0"/>
              </a:rPr>
              <a:t>What do you think has caused the destruction all around the tree?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latin typeface="Comic Sans MS" panose="030F09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Comic Sans MS" panose="030F0902030302020204" pitchFamily="66" charset="0"/>
              </a:rPr>
              <a:t>Why has this one tree survived?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latin typeface="Comic Sans MS" panose="030F09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Comic Sans MS" panose="030F0902030302020204" pitchFamily="66" charset="0"/>
              </a:rPr>
              <a:t>If you walked through the portal, what would happen to you? What would you see?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latin typeface="Comic Sans MS" panose="030F09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Comic Sans MS" panose="030F0902030302020204" pitchFamily="66" charset="0"/>
              </a:rPr>
              <a:t>If this portal to another world, would you go through it or stay on Earth, even if you had no idea what could happen?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latin typeface="Comic Sans MS" panose="030F09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Comic Sans MS" panose="030F0902030302020204" pitchFamily="66" charset="0"/>
              </a:rPr>
              <a:t>Is it good to take risks? Are some risks riskier than others?</a:t>
            </a:r>
          </a:p>
          <a:p>
            <a:endParaRPr lang="en-GB" sz="2400" dirty="0">
              <a:highlight>
                <a:srgbClr val="00FFFF"/>
              </a:highlight>
              <a:latin typeface="Comic Sans MS" panose="030F09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BF2170-C96B-9547-A448-907D4681044C}"/>
              </a:ext>
            </a:extLst>
          </p:cNvPr>
          <p:cNvSpPr txBox="1"/>
          <p:nvPr/>
        </p:nvSpPr>
        <p:spPr>
          <a:xfrm>
            <a:off x="7632193" y="6395587"/>
            <a:ext cx="404774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Challenge: write your answers using PEE</a:t>
            </a:r>
          </a:p>
        </p:txBody>
      </p:sp>
    </p:spTree>
    <p:extLst>
      <p:ext uri="{BB962C8B-B14F-4D97-AF65-F5344CB8AC3E}">
        <p14:creationId xmlns:p14="http://schemas.microsoft.com/office/powerpoint/2010/main" val="168253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536AD5-8090-2F41-ADBF-540E44C3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Monday: Picture Perfect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8D9F7-0FCA-1545-A225-A7B489DE8034}"/>
              </a:ext>
            </a:extLst>
          </p:cNvPr>
          <p:cNvSpPr txBox="1"/>
          <p:nvPr/>
        </p:nvSpPr>
        <p:spPr>
          <a:xfrm>
            <a:off x="222142" y="2659559"/>
            <a:ext cx="1174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Tuesday: Picture Perfect</a:t>
            </a:r>
          </a:p>
        </p:txBody>
      </p:sp>
    </p:spTree>
    <p:extLst>
      <p:ext uri="{BB962C8B-B14F-4D97-AF65-F5344CB8AC3E}">
        <p14:creationId xmlns:p14="http://schemas.microsoft.com/office/powerpoint/2010/main" val="119535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3F2E5-90F1-AD47-B10E-8607E016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490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F8996A-78B0-4D4B-9615-CAC31DA01792}"/>
              </a:ext>
            </a:extLst>
          </p:cNvPr>
          <p:cNvSpPr/>
          <p:nvPr/>
        </p:nvSpPr>
        <p:spPr>
          <a:xfrm>
            <a:off x="7168896" y="835366"/>
            <a:ext cx="47426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0" dirty="0">
                <a:effectLst/>
                <a:highlight>
                  <a:srgbClr val="00FFFF"/>
                </a:highlight>
                <a:latin typeface="Comic Sans MS" panose="030F0902030302020204" pitchFamily="66" charset="0"/>
              </a:rPr>
              <a:t>Perfect picture!</a:t>
            </a:r>
          </a:p>
          <a:p>
            <a:pPr algn="ctr"/>
            <a:endParaRPr lang="en-GB" sz="2000" b="1" i="0" dirty="0">
              <a:effectLst/>
              <a:highlight>
                <a:srgbClr val="00FFFF"/>
              </a:highlight>
              <a:latin typeface="Comic Sans MS" panose="030F0902030302020204" pitchFamily="66" charset="0"/>
            </a:endParaRPr>
          </a:p>
          <a:p>
            <a:pPr algn="ctr"/>
            <a:r>
              <a:rPr lang="en-GB" sz="2000" b="0" i="0" dirty="0">
                <a:effectLst/>
                <a:latin typeface="Comic Sans MS" panose="030F0902030302020204" pitchFamily="66" charset="0"/>
              </a:rPr>
              <a:t>Imagine you have just walked through the open portal and into the world inside the tree. Draw </a:t>
            </a:r>
            <a:r>
              <a:rPr lang="en-GB" sz="2000" dirty="0">
                <a:latin typeface="Comic Sans MS" panose="030F0902030302020204" pitchFamily="66" charset="0"/>
              </a:rPr>
              <a:t>and </a:t>
            </a:r>
            <a:r>
              <a:rPr lang="en-GB" sz="2000" b="0" i="0" dirty="0">
                <a:effectLst/>
                <a:latin typeface="Comic Sans MS" panose="030F0902030302020204" pitchFamily="66" charset="0"/>
              </a:rPr>
              <a:t>describe what you can see.</a:t>
            </a:r>
          </a:p>
          <a:p>
            <a:pPr algn="ctr"/>
            <a:endParaRPr lang="en-GB" sz="2000" dirty="0">
              <a:latin typeface="Comic Sans MS" panose="030F0902030302020204" pitchFamily="66" charset="0"/>
            </a:endParaRPr>
          </a:p>
          <a:p>
            <a:pPr algn="ctr"/>
            <a:endParaRPr lang="en-GB" sz="2000" b="0" i="0" dirty="0">
              <a:effectLst/>
              <a:latin typeface="Comic Sans MS" panose="030F0902030302020204" pitchFamily="66" charset="0"/>
            </a:endParaRPr>
          </a:p>
          <a:p>
            <a:pPr algn="ctr"/>
            <a:endParaRPr lang="en-GB" sz="2000" dirty="0">
              <a:latin typeface="Comic Sans MS" panose="030F0902030302020204" pitchFamily="66" charset="0"/>
            </a:endParaRPr>
          </a:p>
          <a:p>
            <a:pPr algn="ctr"/>
            <a:r>
              <a:rPr lang="en-GB" sz="2000" b="0" i="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Before you start, let’s recap last week’s learning on figurative language…</a:t>
            </a:r>
          </a:p>
          <a:p>
            <a:pPr algn="ctr"/>
            <a:endParaRPr lang="en-GB" sz="2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42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E7C037C2-AFC6-0445-BD54-5612D17C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2" y="342898"/>
            <a:ext cx="2892298" cy="192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>
            <a:extLst>
              <a:ext uri="{FF2B5EF4-FFF2-40B4-BE49-F238E27FC236}">
                <a16:creationId xmlns:a16="http://schemas.microsoft.com/office/drawing/2014/main" id="{BD16C668-E913-FC43-A5FA-8D0F56D4B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6" y="4148145"/>
            <a:ext cx="2804858" cy="186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>
            <a:extLst>
              <a:ext uri="{FF2B5EF4-FFF2-40B4-BE49-F238E27FC236}">
                <a16:creationId xmlns:a16="http://schemas.microsoft.com/office/drawing/2014/main" id="{569E39AA-3322-344E-8A53-B326C07B4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84" y="3424424"/>
            <a:ext cx="2682240" cy="17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>
            <a:extLst>
              <a:ext uri="{FF2B5EF4-FFF2-40B4-BE49-F238E27FC236}">
                <a16:creationId xmlns:a16="http://schemas.microsoft.com/office/drawing/2014/main" id="{E5744AE6-DA34-D34A-9F56-6B28FCD7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6" y="2289175"/>
            <a:ext cx="2804858" cy="183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>
            <a:extLst>
              <a:ext uri="{FF2B5EF4-FFF2-40B4-BE49-F238E27FC236}">
                <a16:creationId xmlns:a16="http://schemas.microsoft.com/office/drawing/2014/main" id="{AC286627-62B8-3244-BBD3-EEC79A6EC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67405"/>
            <a:ext cx="3114809" cy="17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9">
            <a:extLst>
              <a:ext uri="{FF2B5EF4-FFF2-40B4-BE49-F238E27FC236}">
                <a16:creationId xmlns:a16="http://schemas.microsoft.com/office/drawing/2014/main" id="{9461B780-200D-8D4C-A4F8-9DF19C7E8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478" y="835226"/>
            <a:ext cx="5610820" cy="255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9pPr>
          </a:lstStyle>
          <a:p>
            <a:pPr algn="ctr"/>
            <a:r>
              <a:rPr lang="en-GB" altLang="en-US" sz="2000" dirty="0">
                <a:latin typeface="Comic Sans MS" panose="030F0902030302020204" pitchFamily="66" charset="0"/>
              </a:rPr>
              <a:t>Remember, we use figurative language </a:t>
            </a:r>
            <a:r>
              <a:rPr lang="en-GB" altLang="en-US" sz="2000" b="1" dirty="0">
                <a:latin typeface="Comic Sans MS" panose="030F0902030302020204" pitchFamily="66" charset="0"/>
              </a:rPr>
              <a:t>to create wonderful descriptions</a:t>
            </a:r>
            <a:r>
              <a:rPr lang="en-GB" altLang="en-US" sz="2000" dirty="0">
                <a:latin typeface="Comic Sans MS" panose="030F0902030302020204" pitchFamily="66" charset="0"/>
              </a:rPr>
              <a:t> and to help the reader picture characters, settings and events. </a:t>
            </a:r>
          </a:p>
          <a:p>
            <a:pPr algn="ctr"/>
            <a:endParaRPr lang="en-GB" altLang="en-US" sz="2000" dirty="0">
              <a:latin typeface="Comic Sans MS" panose="030F0902030302020204" pitchFamily="66" charset="0"/>
            </a:endParaRPr>
          </a:p>
          <a:p>
            <a:pPr algn="ctr"/>
            <a:r>
              <a:rPr lang="en-GB" altLang="en-US" sz="2000" dirty="0">
                <a:latin typeface="Comic Sans MS" panose="030F0902030302020204" pitchFamily="66" charset="0"/>
              </a:rPr>
              <a:t>MAPSO – these are the most common types of figurative language that we use. We’ve learnt about them a lot this year.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32B9D-8A23-6045-BFAF-6CAFBBBFB709}"/>
              </a:ext>
            </a:extLst>
          </p:cNvPr>
          <p:cNvSpPr txBox="1"/>
          <p:nvPr/>
        </p:nvSpPr>
        <p:spPr>
          <a:xfrm>
            <a:off x="7716306" y="3513108"/>
            <a:ext cx="3551238" cy="313932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u="sng" dirty="0"/>
              <a:t>Things to remember: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b="1" dirty="0"/>
              <a:t>Similes: </a:t>
            </a:r>
            <a:r>
              <a:rPr lang="en-GB" dirty="0"/>
              <a:t>use ’as’ or ‘like’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b="1" dirty="0"/>
              <a:t>Metaphors: </a:t>
            </a:r>
            <a:r>
              <a:rPr lang="en-GB" dirty="0"/>
              <a:t>say something is something else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b="1" dirty="0"/>
              <a:t>Personification: </a:t>
            </a:r>
            <a:r>
              <a:rPr lang="en-GB" dirty="0"/>
              <a:t>give something human characteristics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A55612-D5BF-064E-9C64-45EA23C905E4}"/>
              </a:ext>
            </a:extLst>
          </p:cNvPr>
          <p:cNvSpPr txBox="1"/>
          <p:nvPr/>
        </p:nvSpPr>
        <p:spPr>
          <a:xfrm>
            <a:off x="4102903" y="63422"/>
            <a:ext cx="464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highlight>
                  <a:srgbClr val="00FFFF"/>
                </a:highlight>
                <a:latin typeface="Comic Sans MS" panose="030F0902030302020204" pitchFamily="66" charset="0"/>
              </a:rPr>
              <a:t>What is figurative language?</a:t>
            </a:r>
          </a:p>
        </p:txBody>
      </p:sp>
    </p:spTree>
    <p:extLst>
      <p:ext uri="{BB962C8B-B14F-4D97-AF65-F5344CB8AC3E}">
        <p14:creationId xmlns:p14="http://schemas.microsoft.com/office/powerpoint/2010/main" val="258457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6E4D5964-82BA-4643-A47D-A68453F7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85775"/>
            <a:ext cx="8220075" cy="1595438"/>
          </a:xfrm>
        </p:spPr>
        <p:txBody>
          <a:bodyPr/>
          <a:lstStyle/>
          <a:p>
            <a:endParaRPr lang="en-GB" altLang="en-US">
              <a:latin typeface="Sassoon Infant Md" pitchFamily="2" charset="0"/>
            </a:endParaRP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CE8EF76F-01BC-D247-BAB8-E9EC763F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2152650"/>
            <a:ext cx="8220075" cy="4243388"/>
          </a:xfrm>
        </p:spPr>
        <p:txBody>
          <a:bodyPr/>
          <a:lstStyle/>
          <a:p>
            <a:endParaRPr lang="en-GB" altLang="en-US">
              <a:latin typeface="Sassoon Infant Rg" panose="02000803050000020003" pitchFamily="2" charset="0"/>
              <a:ea typeface="Sassoon Infant Rg" panose="02000803050000020003" pitchFamily="2" charset="0"/>
              <a:cs typeface="Sassoon Infant Rg" panose="02000803050000020003" pitchFamily="2" charset="0"/>
            </a:endParaRP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323CD496-1FA2-434A-8FE7-E5BA37D7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3" y="233559"/>
            <a:ext cx="11141924" cy="617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>
            <a:extLst>
              <a:ext uri="{FF2B5EF4-FFF2-40B4-BE49-F238E27FC236}">
                <a16:creationId xmlns:a16="http://schemas.microsoft.com/office/drawing/2014/main" id="{B99B7FCE-1DF9-9F45-B36A-5D5E675A3E1F}"/>
              </a:ext>
            </a:extLst>
          </p:cNvPr>
          <p:cNvSpPr txBox="1">
            <a:spLocks noChangeArrowheads="1"/>
          </p:cNvSpPr>
          <p:nvPr/>
        </p:nvSpPr>
        <p:spPr bwMode="auto">
          <a:xfrm rot="19947832">
            <a:off x="458160" y="449964"/>
            <a:ext cx="2587625" cy="261610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9pPr>
          </a:lstStyle>
          <a:p>
            <a:pPr algn="ctr"/>
            <a:r>
              <a:rPr lang="en-GB" altLang="en-US" sz="4400" b="1" dirty="0"/>
              <a:t>RECAP:</a:t>
            </a:r>
          </a:p>
          <a:p>
            <a:pPr algn="ctr"/>
            <a:r>
              <a:rPr lang="en-GB" altLang="en-US" sz="2000" b="1" dirty="0"/>
              <a:t>Last week you looked at pictures from the Pocahontas film and wrote descriptive sentences about them. </a:t>
            </a: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3FDBB2A1-D481-8244-8301-F11A9880A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049" y="221555"/>
            <a:ext cx="2349500" cy="6186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803050000020003" pitchFamily="2" charset="0"/>
              </a:defRPr>
            </a:lvl9pPr>
          </a:lstStyle>
          <a:p>
            <a:r>
              <a:rPr lang="en-GB" altLang="en-US" u="sng" dirty="0"/>
              <a:t>Examples:</a:t>
            </a:r>
          </a:p>
          <a:p>
            <a:endParaRPr lang="en-GB" altLang="en-US" dirty="0"/>
          </a:p>
          <a:p>
            <a:r>
              <a:rPr lang="en-GB" altLang="en-US" dirty="0"/>
              <a:t>Behind John, the waterfall gushed down, sending sparkling water droplets back into the air. </a:t>
            </a:r>
          </a:p>
          <a:p>
            <a:endParaRPr lang="en-GB" altLang="en-US" dirty="0"/>
          </a:p>
          <a:p>
            <a:r>
              <a:rPr lang="en-GB" altLang="en-US" dirty="0"/>
              <a:t>John knelt on the damp, slippery rock in order to scoop up some of the refreshing water. </a:t>
            </a:r>
          </a:p>
          <a:p>
            <a:endParaRPr lang="en-GB" altLang="en-US" dirty="0"/>
          </a:p>
          <a:p>
            <a:r>
              <a:rPr lang="en-GB" altLang="en-US" dirty="0"/>
              <a:t>John’s hand were rough like sandpaper due to the hard work involved in the journey. </a:t>
            </a:r>
          </a:p>
          <a:p>
            <a:endParaRPr lang="en-GB" altLang="en-US" dirty="0"/>
          </a:p>
          <a:p>
            <a:r>
              <a:rPr lang="en-GB" altLang="en-US" dirty="0"/>
              <a:t>The water of the waterfall bounced gleefully into the river. </a:t>
            </a:r>
          </a:p>
        </p:txBody>
      </p:sp>
    </p:spTree>
    <p:extLst>
      <p:ext uri="{BB962C8B-B14F-4D97-AF65-F5344CB8AC3E}">
        <p14:creationId xmlns:p14="http://schemas.microsoft.com/office/powerpoint/2010/main" val="110491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3F2E5-90F1-AD47-B10E-8607E016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490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F8996A-78B0-4D4B-9615-CAC31DA01792}"/>
              </a:ext>
            </a:extLst>
          </p:cNvPr>
          <p:cNvSpPr/>
          <p:nvPr/>
        </p:nvSpPr>
        <p:spPr>
          <a:xfrm>
            <a:off x="7181088" y="258901"/>
            <a:ext cx="47426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0" dirty="0">
                <a:effectLst/>
                <a:highlight>
                  <a:srgbClr val="00FFFF"/>
                </a:highlight>
                <a:latin typeface="Comic Sans MS" panose="030F0902030302020204" pitchFamily="66" charset="0"/>
              </a:rPr>
              <a:t>Perfect picture!</a:t>
            </a:r>
          </a:p>
          <a:p>
            <a:pPr algn="ctr"/>
            <a:endParaRPr lang="en-GB" sz="2000" b="1" i="0" dirty="0">
              <a:effectLst/>
              <a:highlight>
                <a:srgbClr val="00FFFF"/>
              </a:highlight>
              <a:latin typeface="Comic Sans MS" panose="030F0902030302020204" pitchFamily="66" charset="0"/>
            </a:endParaRPr>
          </a:p>
          <a:p>
            <a:pPr algn="ctr"/>
            <a:r>
              <a:rPr lang="en-GB" sz="2000" b="0" i="0" dirty="0">
                <a:effectLst/>
                <a:latin typeface="Comic Sans MS" panose="030F0902030302020204" pitchFamily="66" charset="0"/>
              </a:rPr>
              <a:t>Imagine you have just walked through the open portal and into the world inside the tree. </a:t>
            </a:r>
          </a:p>
          <a:p>
            <a:pPr algn="ctr"/>
            <a:endParaRPr lang="en-GB" sz="2000" dirty="0">
              <a:latin typeface="Comic Sans MS" panose="030F0902030302020204" pitchFamily="66" charset="0"/>
            </a:endParaRPr>
          </a:p>
          <a:p>
            <a:pPr algn="ctr"/>
            <a:r>
              <a:rPr lang="en-GB" sz="2000" b="0" i="0" dirty="0">
                <a:effectLst/>
                <a:latin typeface="Comic Sans MS" panose="030F0902030302020204" pitchFamily="66" charset="0"/>
              </a:rPr>
              <a:t>Draw and describe what you can see.</a:t>
            </a:r>
          </a:p>
          <a:p>
            <a:pPr algn="ctr"/>
            <a:endParaRPr lang="en-GB" sz="2000" dirty="0">
              <a:latin typeface="Comic Sans MS" panose="030F0902030302020204" pitchFamily="66" charset="0"/>
            </a:endParaRPr>
          </a:p>
          <a:p>
            <a:pPr algn="ctr"/>
            <a:r>
              <a:rPr lang="en-GB" sz="2000" b="0" i="0" dirty="0">
                <a:effectLst/>
                <a:latin typeface="Comic Sans MS" panose="030F0902030302020204" pitchFamily="66" charset="0"/>
              </a:rPr>
              <a:t>Use pictures of Grandmother Willow to help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15C1D-F681-7848-9AD5-67E921915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954" y="3281732"/>
            <a:ext cx="3546091" cy="2645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869E8E-17E7-0742-BBEA-B003E0D34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907" y="4212616"/>
            <a:ext cx="5290768" cy="2645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694179-FAC4-A64F-807F-168EF2540A23}"/>
              </a:ext>
            </a:extLst>
          </p:cNvPr>
          <p:cNvSpPr txBox="1"/>
          <p:nvPr/>
        </p:nvSpPr>
        <p:spPr>
          <a:xfrm>
            <a:off x="0" y="4826675"/>
            <a:ext cx="3041904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Challenge: write a descriptive paragraph rather than descriptive sentences. Don’t just use figurative language, use varied sentence lengths to create suspense and tension. </a:t>
            </a:r>
          </a:p>
        </p:txBody>
      </p:sp>
    </p:spTree>
    <p:extLst>
      <p:ext uri="{BB962C8B-B14F-4D97-AF65-F5344CB8AC3E}">
        <p14:creationId xmlns:p14="http://schemas.microsoft.com/office/powerpoint/2010/main" val="114535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1645</Words>
  <Application>Microsoft Macintosh PowerPoint</Application>
  <PresentationFormat>Widescreen</PresentationFormat>
  <Paragraphs>177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Elephant</vt:lpstr>
      <vt:lpstr>Sassoon Infant Md</vt:lpstr>
      <vt:lpstr>Arial</vt:lpstr>
      <vt:lpstr>Calibri</vt:lpstr>
      <vt:lpstr>Calibri Light</vt:lpstr>
      <vt:lpstr>Century Gothic</vt:lpstr>
      <vt:lpstr>Comic Sans MS</vt:lpstr>
      <vt:lpstr>Sassoon Infant Rg</vt:lpstr>
      <vt:lpstr>BrushVTI</vt:lpstr>
      <vt:lpstr>Office Theme</vt:lpstr>
      <vt:lpstr>Monday: Picture Perfect </vt:lpstr>
      <vt:lpstr>PowerPoint Presentation</vt:lpstr>
      <vt:lpstr>PowerPoint Presentation</vt:lpstr>
      <vt:lpstr>PowerPoint Presentation</vt:lpstr>
      <vt:lpstr>Monday: Picture Perfect </vt:lpstr>
      <vt:lpstr>PowerPoint Presentation</vt:lpstr>
      <vt:lpstr>PowerPoint Presentation</vt:lpstr>
      <vt:lpstr>PowerPoint Presentation</vt:lpstr>
      <vt:lpstr>PowerPoint Presentation</vt:lpstr>
      <vt:lpstr>Monday: Picture Perfect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Monday: Picture Perfect </vt:lpstr>
      <vt:lpstr>PowerPoint Presentation</vt:lpstr>
      <vt:lpstr>PowerPoint Presentation</vt:lpstr>
      <vt:lpstr>PowerPoint Presentation</vt:lpstr>
      <vt:lpstr>Monday: Picture Perfect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Monday: Picture Perfect </dc:title>
  <dc:creator>sarah wilcox</dc:creator>
  <cp:lastModifiedBy>sarah wilcox</cp:lastModifiedBy>
  <cp:revision>19</cp:revision>
  <dcterms:created xsi:type="dcterms:W3CDTF">2020-06-02T12:34:00Z</dcterms:created>
  <dcterms:modified xsi:type="dcterms:W3CDTF">2020-06-04T09:57:02Z</dcterms:modified>
</cp:coreProperties>
</file>