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69" r:id="rId3"/>
    <p:sldId id="275" r:id="rId4"/>
    <p:sldId id="271" r:id="rId5"/>
    <p:sldId id="263" r:id="rId6"/>
    <p:sldId id="278" r:id="rId7"/>
    <p:sldId id="256"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09" autoAdjust="0"/>
    <p:restoredTop sz="94660"/>
  </p:normalViewPr>
  <p:slideViewPr>
    <p:cSldViewPr snapToGrid="0">
      <p:cViewPr varScale="1">
        <p:scale>
          <a:sx n="74" d="100"/>
          <a:sy n="74" d="100"/>
        </p:scale>
        <p:origin x="75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D8185B2-B859-417E-AF67-1444FBCCA208}" type="datetimeFigureOut">
              <a:rPr lang="en-GB" smtClean="0"/>
              <a:t>01/05/2020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B2B2EC-5835-486B-B5FF-36217A9AC6C4}" type="slidenum">
              <a:rPr lang="en-GB" smtClean="0"/>
              <a:t>‹#›</a:t>
            </a:fld>
            <a:endParaRPr lang="en-GB"/>
          </a:p>
        </p:txBody>
      </p:sp>
    </p:spTree>
    <p:extLst>
      <p:ext uri="{BB962C8B-B14F-4D97-AF65-F5344CB8AC3E}">
        <p14:creationId xmlns:p14="http://schemas.microsoft.com/office/powerpoint/2010/main" val="3286867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8185B2-B859-417E-AF67-1444FBCCA208}" type="datetimeFigureOut">
              <a:rPr lang="en-GB" smtClean="0"/>
              <a:t>01/05/2020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B2B2EC-5835-486B-B5FF-36217A9AC6C4}" type="slidenum">
              <a:rPr lang="en-GB" smtClean="0"/>
              <a:t>‹#›</a:t>
            </a:fld>
            <a:endParaRPr lang="en-GB"/>
          </a:p>
        </p:txBody>
      </p:sp>
    </p:spTree>
    <p:extLst>
      <p:ext uri="{BB962C8B-B14F-4D97-AF65-F5344CB8AC3E}">
        <p14:creationId xmlns:p14="http://schemas.microsoft.com/office/powerpoint/2010/main" val="1024971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8185B2-B859-417E-AF67-1444FBCCA208}" type="datetimeFigureOut">
              <a:rPr lang="en-GB" smtClean="0"/>
              <a:t>01/05/2020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B2B2EC-5835-486B-B5FF-36217A9AC6C4}" type="slidenum">
              <a:rPr lang="en-GB" smtClean="0"/>
              <a:t>‹#›</a:t>
            </a:fld>
            <a:endParaRPr lang="en-GB"/>
          </a:p>
        </p:txBody>
      </p:sp>
    </p:spTree>
    <p:extLst>
      <p:ext uri="{BB962C8B-B14F-4D97-AF65-F5344CB8AC3E}">
        <p14:creationId xmlns:p14="http://schemas.microsoft.com/office/powerpoint/2010/main" val="2086475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8185B2-B859-417E-AF67-1444FBCCA208}" type="datetimeFigureOut">
              <a:rPr lang="en-GB" smtClean="0"/>
              <a:t>01/05/2020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B2B2EC-5835-486B-B5FF-36217A9AC6C4}" type="slidenum">
              <a:rPr lang="en-GB" smtClean="0"/>
              <a:t>‹#›</a:t>
            </a:fld>
            <a:endParaRPr lang="en-GB"/>
          </a:p>
        </p:txBody>
      </p:sp>
    </p:spTree>
    <p:extLst>
      <p:ext uri="{BB962C8B-B14F-4D97-AF65-F5344CB8AC3E}">
        <p14:creationId xmlns:p14="http://schemas.microsoft.com/office/powerpoint/2010/main" val="4178219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8185B2-B859-417E-AF67-1444FBCCA208}" type="datetimeFigureOut">
              <a:rPr lang="en-GB" smtClean="0"/>
              <a:t>01/05/2020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B2B2EC-5835-486B-B5FF-36217A9AC6C4}" type="slidenum">
              <a:rPr lang="en-GB" smtClean="0"/>
              <a:t>‹#›</a:t>
            </a:fld>
            <a:endParaRPr lang="en-GB"/>
          </a:p>
        </p:txBody>
      </p:sp>
    </p:spTree>
    <p:extLst>
      <p:ext uri="{BB962C8B-B14F-4D97-AF65-F5344CB8AC3E}">
        <p14:creationId xmlns:p14="http://schemas.microsoft.com/office/powerpoint/2010/main" val="1915213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D8185B2-B859-417E-AF67-1444FBCCA208}" type="datetimeFigureOut">
              <a:rPr lang="en-GB" smtClean="0"/>
              <a:t>01/05/2020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B2B2EC-5835-486B-B5FF-36217A9AC6C4}" type="slidenum">
              <a:rPr lang="en-GB" smtClean="0"/>
              <a:t>‹#›</a:t>
            </a:fld>
            <a:endParaRPr lang="en-GB"/>
          </a:p>
        </p:txBody>
      </p:sp>
    </p:spTree>
    <p:extLst>
      <p:ext uri="{BB962C8B-B14F-4D97-AF65-F5344CB8AC3E}">
        <p14:creationId xmlns:p14="http://schemas.microsoft.com/office/powerpoint/2010/main" val="380575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D8185B2-B859-417E-AF67-1444FBCCA208}" type="datetimeFigureOut">
              <a:rPr lang="en-GB" smtClean="0"/>
              <a:t>01/05/2020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8B2B2EC-5835-486B-B5FF-36217A9AC6C4}" type="slidenum">
              <a:rPr lang="en-GB" smtClean="0"/>
              <a:t>‹#›</a:t>
            </a:fld>
            <a:endParaRPr lang="en-GB"/>
          </a:p>
        </p:txBody>
      </p:sp>
    </p:spTree>
    <p:extLst>
      <p:ext uri="{BB962C8B-B14F-4D97-AF65-F5344CB8AC3E}">
        <p14:creationId xmlns:p14="http://schemas.microsoft.com/office/powerpoint/2010/main" val="1226307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D8185B2-B859-417E-AF67-1444FBCCA208}" type="datetimeFigureOut">
              <a:rPr lang="en-GB" smtClean="0"/>
              <a:t>01/05/2020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8B2B2EC-5835-486B-B5FF-36217A9AC6C4}" type="slidenum">
              <a:rPr lang="en-GB" smtClean="0"/>
              <a:t>‹#›</a:t>
            </a:fld>
            <a:endParaRPr lang="en-GB"/>
          </a:p>
        </p:txBody>
      </p:sp>
    </p:spTree>
    <p:extLst>
      <p:ext uri="{BB962C8B-B14F-4D97-AF65-F5344CB8AC3E}">
        <p14:creationId xmlns:p14="http://schemas.microsoft.com/office/powerpoint/2010/main" val="4233178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8185B2-B859-417E-AF67-1444FBCCA208}" type="datetimeFigureOut">
              <a:rPr lang="en-GB" smtClean="0"/>
              <a:t>01/05/2020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8B2B2EC-5835-486B-B5FF-36217A9AC6C4}" type="slidenum">
              <a:rPr lang="en-GB" smtClean="0"/>
              <a:t>‹#›</a:t>
            </a:fld>
            <a:endParaRPr lang="en-GB"/>
          </a:p>
        </p:txBody>
      </p:sp>
    </p:spTree>
    <p:extLst>
      <p:ext uri="{BB962C8B-B14F-4D97-AF65-F5344CB8AC3E}">
        <p14:creationId xmlns:p14="http://schemas.microsoft.com/office/powerpoint/2010/main" val="3590530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8185B2-B859-417E-AF67-1444FBCCA208}" type="datetimeFigureOut">
              <a:rPr lang="en-GB" smtClean="0"/>
              <a:t>01/05/2020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B2B2EC-5835-486B-B5FF-36217A9AC6C4}" type="slidenum">
              <a:rPr lang="en-GB" smtClean="0"/>
              <a:t>‹#›</a:t>
            </a:fld>
            <a:endParaRPr lang="en-GB"/>
          </a:p>
        </p:txBody>
      </p:sp>
    </p:spTree>
    <p:extLst>
      <p:ext uri="{BB962C8B-B14F-4D97-AF65-F5344CB8AC3E}">
        <p14:creationId xmlns:p14="http://schemas.microsoft.com/office/powerpoint/2010/main" val="1925606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8185B2-B859-417E-AF67-1444FBCCA208}" type="datetimeFigureOut">
              <a:rPr lang="en-GB" smtClean="0"/>
              <a:t>01/05/2020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B2B2EC-5835-486B-B5FF-36217A9AC6C4}" type="slidenum">
              <a:rPr lang="en-GB" smtClean="0"/>
              <a:t>‹#›</a:t>
            </a:fld>
            <a:endParaRPr lang="en-GB"/>
          </a:p>
        </p:txBody>
      </p:sp>
    </p:spTree>
    <p:extLst>
      <p:ext uri="{BB962C8B-B14F-4D97-AF65-F5344CB8AC3E}">
        <p14:creationId xmlns:p14="http://schemas.microsoft.com/office/powerpoint/2010/main" val="117510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8185B2-B859-417E-AF67-1444FBCCA208}" type="datetimeFigureOut">
              <a:rPr lang="en-GB" smtClean="0"/>
              <a:t>01/05/2020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B2B2EC-5835-486B-B5FF-36217A9AC6C4}" type="slidenum">
              <a:rPr lang="en-GB" smtClean="0"/>
              <a:t>‹#›</a:t>
            </a:fld>
            <a:endParaRPr lang="en-GB"/>
          </a:p>
        </p:txBody>
      </p:sp>
    </p:spTree>
    <p:extLst>
      <p:ext uri="{BB962C8B-B14F-4D97-AF65-F5344CB8AC3E}">
        <p14:creationId xmlns:p14="http://schemas.microsoft.com/office/powerpoint/2010/main" val="2012002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For and Against discussion or Balanced Argument</a:t>
            </a:r>
            <a:endParaRPr lang="en-GB" dirty="0">
              <a:latin typeface="Comic Sans MS" panose="030F0702030302020204" pitchFamily="66" charset="0"/>
            </a:endParaRPr>
          </a:p>
        </p:txBody>
      </p:sp>
      <p:sp>
        <p:nvSpPr>
          <p:cNvPr id="3" name="Content Placeholder 2"/>
          <p:cNvSpPr>
            <a:spLocks noGrp="1"/>
          </p:cNvSpPr>
          <p:nvPr>
            <p:ph idx="1"/>
          </p:nvPr>
        </p:nvSpPr>
        <p:spPr>
          <a:xfrm>
            <a:off x="838200" y="1825625"/>
            <a:ext cx="10515600" cy="4858510"/>
          </a:xfrm>
        </p:spPr>
        <p:txBody>
          <a:bodyPr>
            <a:normAutofit fontScale="92500" lnSpcReduction="20000"/>
          </a:bodyPr>
          <a:lstStyle/>
          <a:p>
            <a:pPr marL="0" indent="0">
              <a:buNone/>
            </a:pPr>
            <a:endParaRPr lang="en-US" dirty="0" smtClean="0">
              <a:ln w="0"/>
              <a:effectLst>
                <a:outerShdw blurRad="38100" dist="19050" dir="2700000" algn="tl" rotWithShape="0">
                  <a:schemeClr val="dk1">
                    <a:alpha val="40000"/>
                  </a:schemeClr>
                </a:outerShdw>
              </a:effectLst>
              <a:latin typeface="Comic Sans MS" panose="030F0702030302020204" pitchFamily="66" charset="0"/>
            </a:endParaRPr>
          </a:p>
          <a:p>
            <a:pPr marL="0" indent="0">
              <a:buNone/>
            </a:pPr>
            <a:r>
              <a:rPr lang="en-US" dirty="0" smtClean="0">
                <a:ln w="0"/>
                <a:effectLst>
                  <a:outerShdw blurRad="38100" dist="19050" dir="2700000" algn="tl" rotWithShape="0">
                    <a:schemeClr val="dk1">
                      <a:alpha val="40000"/>
                    </a:schemeClr>
                  </a:outerShdw>
                </a:effectLst>
                <a:latin typeface="Comic Sans MS" panose="030F0702030302020204" pitchFamily="66" charset="0"/>
              </a:rPr>
              <a:t>RECAP of Persuasive techniques</a:t>
            </a:r>
            <a:endParaRPr lang="en-US" dirty="0">
              <a:ln w="0"/>
              <a:effectLst>
                <a:outerShdw blurRad="38100" dist="19050" dir="2700000" algn="tl" rotWithShape="0">
                  <a:schemeClr val="dk1">
                    <a:alpha val="40000"/>
                  </a:schemeClr>
                </a:outerShdw>
              </a:effectLst>
              <a:latin typeface="Comic Sans MS" panose="030F0702030302020204" pitchFamily="66" charset="0"/>
            </a:endParaRPr>
          </a:p>
          <a:p>
            <a:r>
              <a:rPr lang="en-GB" sz="2400" b="1" u="sng" dirty="0">
                <a:solidFill>
                  <a:srgbClr val="FF0000"/>
                </a:solidFill>
                <a:latin typeface="Comic Sans MS" panose="030F0702030302020204" pitchFamily="66" charset="0"/>
              </a:rPr>
              <a:t>Groups of three</a:t>
            </a:r>
          </a:p>
          <a:p>
            <a:pPr algn="ctr">
              <a:spcBef>
                <a:spcPct val="20000"/>
              </a:spcBef>
              <a:buNone/>
            </a:pPr>
            <a:r>
              <a:rPr lang="en-GB" sz="2400" dirty="0">
                <a:solidFill>
                  <a:srgbClr val="FF0000"/>
                </a:solidFill>
                <a:latin typeface="Comic Sans MS" panose="030F0702030302020204" pitchFamily="66" charset="0"/>
              </a:rPr>
              <a:t>When three adjectives or phrases are used together to make them stand out. </a:t>
            </a:r>
          </a:p>
          <a:p>
            <a:pPr algn="ctr">
              <a:spcBef>
                <a:spcPct val="20000"/>
              </a:spcBef>
              <a:buNone/>
            </a:pPr>
            <a:r>
              <a:rPr lang="en-GB" sz="2400" b="1" dirty="0">
                <a:solidFill>
                  <a:srgbClr val="FF0000"/>
                </a:solidFill>
                <a:latin typeface="Comic Sans MS" panose="030F0702030302020204" pitchFamily="66" charset="0"/>
              </a:rPr>
              <a:t>e.g.</a:t>
            </a:r>
            <a:r>
              <a:rPr lang="en-GB" sz="2400" b="1" i="1" dirty="0">
                <a:solidFill>
                  <a:srgbClr val="FF0000"/>
                </a:solidFill>
                <a:latin typeface="Comic Sans MS" panose="030F0702030302020204" pitchFamily="66" charset="0"/>
              </a:rPr>
              <a:t> Homework is </a:t>
            </a:r>
            <a:r>
              <a:rPr lang="en-GB" sz="2400" b="1" i="1" dirty="0" smtClean="0">
                <a:solidFill>
                  <a:srgbClr val="FF0000"/>
                </a:solidFill>
                <a:latin typeface="Comic Sans MS" panose="030F0702030302020204" pitchFamily="66" charset="0"/>
              </a:rPr>
              <a:t>dull, boring </a:t>
            </a:r>
            <a:r>
              <a:rPr lang="en-GB" sz="2400" b="1" i="1" dirty="0">
                <a:solidFill>
                  <a:srgbClr val="FF0000"/>
                </a:solidFill>
                <a:latin typeface="Comic Sans MS" panose="030F0702030302020204" pitchFamily="66" charset="0"/>
              </a:rPr>
              <a:t>and </a:t>
            </a:r>
            <a:r>
              <a:rPr lang="en-GB" sz="2400" b="1" i="1" dirty="0" smtClean="0">
                <a:solidFill>
                  <a:srgbClr val="FF0000"/>
                </a:solidFill>
                <a:latin typeface="Comic Sans MS" panose="030F0702030302020204" pitchFamily="66" charset="0"/>
              </a:rPr>
              <a:t>dreary.</a:t>
            </a:r>
            <a:r>
              <a:rPr lang="en-GB" sz="2400" b="1" dirty="0" smtClean="0">
                <a:solidFill>
                  <a:srgbClr val="FF0000"/>
                </a:solidFill>
                <a:latin typeface="Comic Sans MS" panose="030F0702030302020204" pitchFamily="66" charset="0"/>
              </a:rPr>
              <a:t> </a:t>
            </a:r>
            <a:endParaRPr lang="en-GB" sz="1400" b="1" dirty="0" smtClean="0">
              <a:solidFill>
                <a:srgbClr val="FF0000"/>
              </a:solidFill>
              <a:latin typeface="Comic Sans MS" panose="030F0702030302020204" pitchFamily="66" charset="0"/>
            </a:endParaRPr>
          </a:p>
          <a:p>
            <a:pPr algn="ctr">
              <a:spcBef>
                <a:spcPct val="20000"/>
              </a:spcBef>
              <a:buNone/>
            </a:pPr>
            <a:endParaRPr lang="en-GB" sz="2400" b="1" dirty="0" smtClean="0">
              <a:solidFill>
                <a:srgbClr val="FF0000"/>
              </a:solidFill>
              <a:latin typeface="Comic Sans MS" panose="030F0702030302020204" pitchFamily="66" charset="0"/>
            </a:endParaRPr>
          </a:p>
          <a:p>
            <a:pPr>
              <a:spcBef>
                <a:spcPct val="20000"/>
              </a:spcBef>
            </a:pPr>
            <a:r>
              <a:rPr lang="en-GB" sz="2400" b="1" u="sng" dirty="0">
                <a:solidFill>
                  <a:schemeClr val="tx2">
                    <a:lumMod val="50000"/>
                  </a:schemeClr>
                </a:solidFill>
                <a:latin typeface="Comic Sans MS" panose="030F0702030302020204" pitchFamily="66" charset="0"/>
              </a:rPr>
              <a:t>Repetition </a:t>
            </a:r>
          </a:p>
          <a:p>
            <a:pPr algn="ctr">
              <a:spcBef>
                <a:spcPct val="20000"/>
              </a:spcBef>
              <a:buNone/>
            </a:pPr>
            <a:r>
              <a:rPr lang="en-GB" sz="2400" i="1" dirty="0">
                <a:solidFill>
                  <a:schemeClr val="tx2">
                    <a:lumMod val="50000"/>
                  </a:schemeClr>
                </a:solidFill>
                <a:latin typeface="Comic Sans MS" panose="030F0702030302020204" pitchFamily="66" charset="0"/>
              </a:rPr>
              <a:t>Words or phrases are repeated so that they stick in the reader’s mind.</a:t>
            </a:r>
            <a:r>
              <a:rPr lang="en-GB" sz="2400" dirty="0">
                <a:solidFill>
                  <a:schemeClr val="tx2">
                    <a:lumMod val="50000"/>
                  </a:schemeClr>
                </a:solidFill>
                <a:latin typeface="Comic Sans MS" panose="030F0702030302020204" pitchFamily="66" charset="0"/>
              </a:rPr>
              <a:t> </a:t>
            </a:r>
          </a:p>
          <a:p>
            <a:pPr marL="0" indent="0" algn="ctr">
              <a:spcBef>
                <a:spcPct val="20000"/>
              </a:spcBef>
              <a:buNone/>
            </a:pPr>
            <a:endParaRPr lang="en-GB" sz="1500" i="1" dirty="0">
              <a:solidFill>
                <a:schemeClr val="tx2">
                  <a:lumMod val="50000"/>
                </a:schemeClr>
              </a:solidFill>
              <a:latin typeface="Comic Sans MS" panose="030F0702030302020204" pitchFamily="66" charset="0"/>
            </a:endParaRPr>
          </a:p>
          <a:p>
            <a:pPr algn="ctr">
              <a:spcBef>
                <a:spcPct val="20000"/>
              </a:spcBef>
              <a:buNone/>
            </a:pPr>
            <a:r>
              <a:rPr lang="en-GB" sz="2400" b="1" dirty="0">
                <a:solidFill>
                  <a:schemeClr val="tx2">
                    <a:lumMod val="50000"/>
                  </a:schemeClr>
                </a:solidFill>
                <a:latin typeface="Comic Sans MS" panose="030F0702030302020204" pitchFamily="66" charset="0"/>
              </a:rPr>
              <a:t>e.g. </a:t>
            </a:r>
            <a:r>
              <a:rPr lang="en-GB" sz="2400" b="1" dirty="0" smtClean="0">
                <a:solidFill>
                  <a:schemeClr val="tx2">
                    <a:lumMod val="50000"/>
                  </a:schemeClr>
                </a:solidFill>
                <a:latin typeface="Comic Sans MS" panose="030F0702030302020204" pitchFamily="66" charset="0"/>
              </a:rPr>
              <a:t>Remember </a:t>
            </a:r>
            <a:r>
              <a:rPr lang="en-GB" sz="2400" b="1" dirty="0">
                <a:solidFill>
                  <a:schemeClr val="tx2">
                    <a:lumMod val="50000"/>
                  </a:schemeClr>
                </a:solidFill>
                <a:latin typeface="Comic Sans MS" panose="030F0702030302020204" pitchFamily="66" charset="0"/>
              </a:rPr>
              <a:t>what is was like to be at school; remember how much work you </a:t>
            </a:r>
            <a:r>
              <a:rPr lang="en-GB" sz="2400" b="1" dirty="0" smtClean="0">
                <a:solidFill>
                  <a:schemeClr val="tx2">
                    <a:lumMod val="50000"/>
                  </a:schemeClr>
                </a:solidFill>
                <a:latin typeface="Comic Sans MS" panose="030F0702030302020204" pitchFamily="66" charset="0"/>
              </a:rPr>
              <a:t>had to do.</a:t>
            </a:r>
            <a:endParaRPr lang="en-GB" sz="2400" b="1" dirty="0" smtClean="0">
              <a:solidFill>
                <a:schemeClr val="tx2">
                  <a:lumMod val="50000"/>
                </a:schemeClr>
              </a:solidFill>
              <a:latin typeface="Comic Sans MS" panose="030F0702030302020204" pitchFamily="66" charset="0"/>
            </a:endParaRPr>
          </a:p>
          <a:p>
            <a:pPr>
              <a:spcBef>
                <a:spcPct val="20000"/>
              </a:spcBef>
              <a:buNone/>
            </a:pPr>
            <a:endParaRPr lang="en-GB" sz="1500" u="sng" dirty="0" smtClean="0">
              <a:solidFill>
                <a:srgbClr val="FF0000"/>
              </a:solidFill>
              <a:latin typeface="Comic Sans MS" panose="030F0702030302020204" pitchFamily="66" charset="0"/>
            </a:endParaRPr>
          </a:p>
          <a:p>
            <a:pPr>
              <a:spcBef>
                <a:spcPct val="20000"/>
              </a:spcBef>
            </a:pPr>
            <a:r>
              <a:rPr lang="en-GB" sz="2600" b="1" u="sng" dirty="0" smtClean="0">
                <a:solidFill>
                  <a:srgbClr val="FF0000"/>
                </a:solidFill>
                <a:latin typeface="Comic Sans MS" panose="030F0702030302020204" pitchFamily="66" charset="0"/>
              </a:rPr>
              <a:t>Rhetorical </a:t>
            </a:r>
            <a:r>
              <a:rPr lang="en-GB" sz="2600" b="1" u="sng" dirty="0">
                <a:solidFill>
                  <a:srgbClr val="FF0000"/>
                </a:solidFill>
                <a:latin typeface="Comic Sans MS" panose="030F0702030302020204" pitchFamily="66" charset="0"/>
              </a:rPr>
              <a:t>questions</a:t>
            </a:r>
            <a:r>
              <a:rPr lang="en-GB" sz="2600" b="1" dirty="0">
                <a:solidFill>
                  <a:srgbClr val="FF0000"/>
                </a:solidFill>
                <a:latin typeface="Comic Sans MS" panose="030F0702030302020204" pitchFamily="66" charset="0"/>
              </a:rPr>
              <a:t> </a:t>
            </a:r>
          </a:p>
          <a:p>
            <a:pPr algn="ctr">
              <a:spcBef>
                <a:spcPct val="20000"/>
              </a:spcBef>
              <a:buNone/>
            </a:pPr>
            <a:r>
              <a:rPr lang="en-GB" sz="2600" dirty="0">
                <a:solidFill>
                  <a:srgbClr val="FF0000"/>
                </a:solidFill>
                <a:latin typeface="Comic Sans MS" panose="030F0702030302020204" pitchFamily="66" charset="0"/>
              </a:rPr>
              <a:t>Using questions that don’t need an answer to get the audience to think. </a:t>
            </a:r>
          </a:p>
          <a:p>
            <a:pPr algn="ctr">
              <a:spcBef>
                <a:spcPct val="20000"/>
              </a:spcBef>
              <a:buNone/>
            </a:pPr>
            <a:endParaRPr lang="en-GB" sz="1500" dirty="0">
              <a:solidFill>
                <a:srgbClr val="FF0000"/>
              </a:solidFill>
              <a:latin typeface="Comic Sans MS" panose="030F0702030302020204" pitchFamily="66" charset="0"/>
            </a:endParaRPr>
          </a:p>
          <a:p>
            <a:pPr algn="ctr">
              <a:spcBef>
                <a:spcPct val="20000"/>
              </a:spcBef>
              <a:buNone/>
            </a:pPr>
            <a:r>
              <a:rPr lang="en-GB" sz="2600" dirty="0">
                <a:solidFill>
                  <a:srgbClr val="FF0000"/>
                </a:solidFill>
                <a:latin typeface="Comic Sans MS" panose="030F0702030302020204" pitchFamily="66" charset="0"/>
              </a:rPr>
              <a:t>e.g. </a:t>
            </a:r>
            <a:r>
              <a:rPr lang="en-GB" sz="2600" b="1" dirty="0" smtClean="0">
                <a:solidFill>
                  <a:srgbClr val="FF0000"/>
                </a:solidFill>
                <a:latin typeface="Comic Sans MS" panose="030F0702030302020204" pitchFamily="66" charset="0"/>
              </a:rPr>
              <a:t>There’s no point, is there?</a:t>
            </a:r>
            <a:endParaRPr lang="en-GB" sz="2600" b="1" dirty="0">
              <a:solidFill>
                <a:srgbClr val="FF0000"/>
              </a:solidFill>
              <a:latin typeface="Comic Sans MS" panose="030F0702030302020204" pitchFamily="66" charset="0"/>
            </a:endParaRPr>
          </a:p>
          <a:p>
            <a:pPr algn="ctr">
              <a:spcBef>
                <a:spcPct val="20000"/>
              </a:spcBef>
              <a:buNone/>
            </a:pPr>
            <a:endParaRPr lang="en-GB" sz="2600" dirty="0">
              <a:solidFill>
                <a:srgbClr val="FF0000"/>
              </a:solidFill>
              <a:latin typeface="Comic Sans MS" panose="030F0702030302020204" pitchFamily="66" charset="0"/>
            </a:endParaRPr>
          </a:p>
          <a:p>
            <a:pPr algn="ctr">
              <a:spcBef>
                <a:spcPct val="20000"/>
              </a:spcBef>
              <a:buNone/>
            </a:pPr>
            <a:endParaRPr lang="en-GB" sz="2400" b="1" dirty="0">
              <a:solidFill>
                <a:schemeClr val="tx2">
                  <a:lumMod val="50000"/>
                </a:schemeClr>
              </a:solidFill>
              <a:latin typeface="Comic Sans MS" panose="030F0702030302020204" pitchFamily="66" charset="0"/>
            </a:endParaRPr>
          </a:p>
          <a:p>
            <a:pPr>
              <a:spcBef>
                <a:spcPct val="20000"/>
              </a:spcBef>
            </a:pPr>
            <a:endParaRPr lang="en-GB" sz="2400" b="1" dirty="0">
              <a:solidFill>
                <a:srgbClr val="FF0000"/>
              </a:solidFill>
              <a:latin typeface="Comic Sans MS" panose="030F0702030302020204" pitchFamily="66" charset="0"/>
            </a:endParaRPr>
          </a:p>
          <a:p>
            <a:endParaRPr lang="en-GB"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3460171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9411" y="206062"/>
            <a:ext cx="10515600" cy="6555346"/>
          </a:xfrm>
        </p:spPr>
        <p:txBody>
          <a:bodyPr>
            <a:normAutofit/>
          </a:bodyPr>
          <a:lstStyle/>
          <a:p>
            <a:r>
              <a:rPr lang="en-GB" sz="2400" b="1" u="sng" dirty="0">
                <a:solidFill>
                  <a:srgbClr val="FF0000"/>
                </a:solidFill>
                <a:latin typeface="Comic Sans MS" panose="030F0702030302020204" pitchFamily="66" charset="0"/>
              </a:rPr>
              <a:t>Superlatives</a:t>
            </a:r>
            <a:endParaRPr lang="en-GB" sz="2400" b="1" dirty="0">
              <a:solidFill>
                <a:srgbClr val="FF0000"/>
              </a:solidFill>
              <a:latin typeface="Comic Sans MS" panose="030F0702030302020204" pitchFamily="66" charset="0"/>
            </a:endParaRPr>
          </a:p>
          <a:p>
            <a:pPr algn="ctr">
              <a:spcBef>
                <a:spcPct val="20000"/>
              </a:spcBef>
              <a:buNone/>
            </a:pPr>
            <a:r>
              <a:rPr lang="en-GB" sz="2400" dirty="0">
                <a:solidFill>
                  <a:srgbClr val="FF0000"/>
                </a:solidFill>
                <a:latin typeface="Comic Sans MS" panose="030F0702030302020204" pitchFamily="66" charset="0"/>
              </a:rPr>
              <a:t>Words that show that something is the best or the most</a:t>
            </a:r>
          </a:p>
          <a:p>
            <a:pPr algn="ctr">
              <a:spcBef>
                <a:spcPct val="20000"/>
              </a:spcBef>
              <a:buNone/>
            </a:pPr>
            <a:endParaRPr lang="en-GB" sz="1400" i="1" dirty="0">
              <a:solidFill>
                <a:srgbClr val="FF0000"/>
              </a:solidFill>
              <a:latin typeface="Comic Sans MS" panose="030F0702030302020204" pitchFamily="66" charset="0"/>
            </a:endParaRPr>
          </a:p>
          <a:p>
            <a:pPr algn="ctr">
              <a:spcBef>
                <a:spcPct val="20000"/>
              </a:spcBef>
              <a:buNone/>
            </a:pPr>
            <a:r>
              <a:rPr lang="en-GB" sz="2400" b="1" dirty="0">
                <a:solidFill>
                  <a:srgbClr val="FF0000"/>
                </a:solidFill>
                <a:latin typeface="Comic Sans MS" panose="030F0702030302020204" pitchFamily="66" charset="0"/>
              </a:rPr>
              <a:t>e.g. </a:t>
            </a:r>
            <a:r>
              <a:rPr lang="en-GB" sz="2400" b="1" dirty="0" smtClean="0">
                <a:solidFill>
                  <a:srgbClr val="FF0000"/>
                </a:solidFill>
                <a:latin typeface="Comic Sans MS" panose="030F0702030302020204" pitchFamily="66" charset="0"/>
              </a:rPr>
              <a:t>the strangest, the most terrible, the angriest, the most dangerous, the most boring.</a:t>
            </a:r>
            <a:endParaRPr lang="en-GB" sz="2400" b="1" dirty="0">
              <a:solidFill>
                <a:srgbClr val="FF0000"/>
              </a:solidFill>
              <a:latin typeface="Comic Sans MS" panose="030F0702030302020204" pitchFamily="66" charset="0"/>
            </a:endParaRPr>
          </a:p>
          <a:p>
            <a:r>
              <a:rPr lang="en-GB" sz="2400" b="1" u="sng" dirty="0">
                <a:solidFill>
                  <a:schemeClr val="tx2">
                    <a:lumMod val="50000"/>
                  </a:schemeClr>
                </a:solidFill>
                <a:latin typeface="Comic Sans MS" panose="030F0702030302020204" pitchFamily="66" charset="0"/>
              </a:rPr>
              <a:t>Emotive Language</a:t>
            </a:r>
            <a:r>
              <a:rPr lang="en-GB" sz="2400" b="1" dirty="0">
                <a:solidFill>
                  <a:schemeClr val="tx2">
                    <a:lumMod val="50000"/>
                  </a:schemeClr>
                </a:solidFill>
                <a:latin typeface="Comic Sans MS" panose="030F0702030302020204" pitchFamily="66" charset="0"/>
              </a:rPr>
              <a:t> </a:t>
            </a:r>
          </a:p>
          <a:p>
            <a:pPr algn="ctr">
              <a:spcBef>
                <a:spcPct val="20000"/>
              </a:spcBef>
              <a:buNone/>
            </a:pPr>
            <a:r>
              <a:rPr lang="en-GB" sz="2400" dirty="0">
                <a:solidFill>
                  <a:schemeClr val="tx2">
                    <a:lumMod val="50000"/>
                  </a:schemeClr>
                </a:solidFill>
                <a:latin typeface="Comic Sans MS" panose="030F0702030302020204" pitchFamily="66" charset="0"/>
              </a:rPr>
              <a:t>When words are used to make the reader feel a certain emotion, like sadness or anger. </a:t>
            </a:r>
          </a:p>
          <a:p>
            <a:pPr algn="ctr">
              <a:spcBef>
                <a:spcPct val="20000"/>
              </a:spcBef>
              <a:buNone/>
            </a:pPr>
            <a:endParaRPr lang="en-GB" sz="1400" dirty="0">
              <a:solidFill>
                <a:schemeClr val="tx2">
                  <a:lumMod val="50000"/>
                </a:schemeClr>
              </a:solidFill>
              <a:latin typeface="Comic Sans MS" panose="030F0702030302020204" pitchFamily="66" charset="0"/>
            </a:endParaRPr>
          </a:p>
          <a:p>
            <a:pPr algn="ctr">
              <a:spcBef>
                <a:spcPct val="20000"/>
              </a:spcBef>
              <a:buNone/>
            </a:pPr>
            <a:r>
              <a:rPr lang="en-GB" sz="2400" b="1" dirty="0">
                <a:solidFill>
                  <a:schemeClr val="tx2">
                    <a:lumMod val="50000"/>
                  </a:schemeClr>
                </a:solidFill>
                <a:latin typeface="Comic Sans MS" panose="030F0702030302020204" pitchFamily="66" charset="0"/>
              </a:rPr>
              <a:t>e.g. We are the poor, helpless children who are forced to do hours and hours of </a:t>
            </a:r>
            <a:r>
              <a:rPr lang="en-GB" sz="2400" b="1" dirty="0" smtClean="0">
                <a:solidFill>
                  <a:schemeClr val="tx2">
                    <a:lumMod val="50000"/>
                  </a:schemeClr>
                </a:solidFill>
                <a:latin typeface="Comic Sans MS" panose="030F0702030302020204" pitchFamily="66" charset="0"/>
              </a:rPr>
              <a:t>torturing work every day. </a:t>
            </a:r>
            <a:endParaRPr lang="en-GB" sz="2400" b="1" dirty="0" smtClean="0">
              <a:solidFill>
                <a:schemeClr val="tx2">
                  <a:lumMod val="50000"/>
                </a:schemeClr>
              </a:solidFill>
              <a:latin typeface="Comic Sans MS" panose="030F0702030302020204" pitchFamily="66" charset="0"/>
            </a:endParaRPr>
          </a:p>
          <a:p>
            <a:pPr algn="ctr">
              <a:spcBef>
                <a:spcPct val="20000"/>
              </a:spcBef>
              <a:buNone/>
            </a:pPr>
            <a:endParaRPr lang="en-GB" sz="1400" dirty="0">
              <a:solidFill>
                <a:schemeClr val="tx2">
                  <a:lumMod val="50000"/>
                </a:schemeClr>
              </a:solidFill>
              <a:latin typeface="Comic Sans MS" panose="030F0702030302020204" pitchFamily="66" charset="0"/>
            </a:endParaRPr>
          </a:p>
          <a:p>
            <a:r>
              <a:rPr lang="en-GB" sz="2600" b="1" u="sng" dirty="0">
                <a:solidFill>
                  <a:srgbClr val="FF0000"/>
                </a:solidFill>
                <a:latin typeface="Comic Sans MS" panose="030F0702030302020204" pitchFamily="66" charset="0"/>
              </a:rPr>
              <a:t>Exaggeration </a:t>
            </a:r>
          </a:p>
          <a:p>
            <a:pPr algn="ctr">
              <a:spcBef>
                <a:spcPct val="20000"/>
              </a:spcBef>
              <a:buNone/>
            </a:pPr>
            <a:r>
              <a:rPr lang="en-GB" sz="2600" dirty="0">
                <a:solidFill>
                  <a:srgbClr val="FF0000"/>
                </a:solidFill>
                <a:latin typeface="Comic Sans MS" panose="030F0702030302020204" pitchFamily="66" charset="0"/>
              </a:rPr>
              <a:t>When information is given that is over the top, or slightly untrue.</a:t>
            </a:r>
          </a:p>
          <a:p>
            <a:pPr algn="ctr">
              <a:spcBef>
                <a:spcPct val="20000"/>
              </a:spcBef>
              <a:buNone/>
            </a:pPr>
            <a:endParaRPr lang="en-GB" sz="1400" dirty="0">
              <a:solidFill>
                <a:srgbClr val="FF0000"/>
              </a:solidFill>
              <a:latin typeface="Comic Sans MS" panose="030F0702030302020204" pitchFamily="66" charset="0"/>
            </a:endParaRPr>
          </a:p>
          <a:p>
            <a:pPr algn="ctr">
              <a:spcBef>
                <a:spcPct val="20000"/>
              </a:spcBef>
              <a:buNone/>
            </a:pPr>
            <a:r>
              <a:rPr lang="en-GB" sz="2600" dirty="0">
                <a:solidFill>
                  <a:srgbClr val="FF0000"/>
                </a:solidFill>
                <a:latin typeface="Comic Sans MS" panose="030F0702030302020204" pitchFamily="66" charset="0"/>
              </a:rPr>
              <a:t> </a:t>
            </a:r>
            <a:r>
              <a:rPr lang="en-GB" sz="2600" i="1" dirty="0">
                <a:solidFill>
                  <a:srgbClr val="FF0000"/>
                </a:solidFill>
                <a:latin typeface="Comic Sans MS" panose="030F0702030302020204" pitchFamily="66" charset="0"/>
              </a:rPr>
              <a:t>e.g. </a:t>
            </a:r>
            <a:r>
              <a:rPr lang="en-GB" sz="2600" b="1" dirty="0">
                <a:solidFill>
                  <a:srgbClr val="FF0000"/>
                </a:solidFill>
                <a:latin typeface="Comic Sans MS" panose="030F0702030302020204" pitchFamily="66" charset="0"/>
              </a:rPr>
              <a:t>If I get one more </a:t>
            </a:r>
            <a:r>
              <a:rPr lang="en-GB" sz="2600" b="1" dirty="0" smtClean="0">
                <a:solidFill>
                  <a:srgbClr val="FF0000"/>
                </a:solidFill>
                <a:latin typeface="Comic Sans MS" panose="030F0702030302020204" pitchFamily="66" charset="0"/>
              </a:rPr>
              <a:t>spoon of gruel, </a:t>
            </a:r>
            <a:r>
              <a:rPr lang="en-GB" sz="2600" b="1" dirty="0">
                <a:solidFill>
                  <a:srgbClr val="FF0000"/>
                </a:solidFill>
                <a:latin typeface="Comic Sans MS" panose="030F0702030302020204" pitchFamily="66" charset="0"/>
              </a:rPr>
              <a:t>I am going to move to the </a:t>
            </a:r>
            <a:r>
              <a:rPr lang="en-GB" sz="2600" b="1" dirty="0" smtClean="0">
                <a:solidFill>
                  <a:srgbClr val="FF0000"/>
                </a:solidFill>
                <a:latin typeface="Comic Sans MS" panose="030F0702030302020204" pitchFamily="66" charset="0"/>
              </a:rPr>
              <a:t>moon</a:t>
            </a:r>
            <a:r>
              <a:rPr lang="en-GB" sz="2600" b="1" dirty="0">
                <a:solidFill>
                  <a:srgbClr val="FF0000"/>
                </a:solidFill>
                <a:latin typeface="Comic Sans MS" panose="030F0702030302020204" pitchFamily="66" charset="0"/>
              </a:rPr>
              <a:t>!</a:t>
            </a:r>
          </a:p>
        </p:txBody>
      </p:sp>
    </p:spTree>
    <p:extLst>
      <p:ext uri="{BB962C8B-B14F-4D97-AF65-F5344CB8AC3E}">
        <p14:creationId xmlns:p14="http://schemas.microsoft.com/office/powerpoint/2010/main" val="1839134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5273" y="844823"/>
            <a:ext cx="8891104" cy="646331"/>
          </a:xfrm>
          <a:prstGeom prst="rect">
            <a:avLst/>
          </a:prstGeom>
          <a:noFill/>
        </p:spPr>
        <p:txBody>
          <a:bodyPr wrap="square">
            <a:spAutoFit/>
          </a:bodyPr>
          <a:lstStyle/>
          <a:p>
            <a:pPr algn="ctr">
              <a:defRPr/>
            </a:pPr>
            <a:r>
              <a:rPr lang="en-US" sz="3600" dirty="0">
                <a:ln w="0"/>
                <a:effectLst>
                  <a:outerShdw blurRad="38100" dist="19050" dir="2700000" algn="tl" rotWithShape="0">
                    <a:schemeClr val="dk1">
                      <a:alpha val="40000"/>
                    </a:schemeClr>
                  </a:outerShdw>
                </a:effectLst>
                <a:latin typeface="Comic Sans MS" panose="030F0702030302020204" pitchFamily="66" charset="0"/>
              </a:rPr>
              <a:t>Do children have too much homework?</a:t>
            </a:r>
          </a:p>
        </p:txBody>
      </p:sp>
      <p:sp>
        <p:nvSpPr>
          <p:cNvPr id="3" name="Rectangle 2"/>
          <p:cNvSpPr/>
          <p:nvPr/>
        </p:nvSpPr>
        <p:spPr>
          <a:xfrm>
            <a:off x="2639617" y="2060848"/>
            <a:ext cx="1354603" cy="923330"/>
          </a:xfrm>
          <a:prstGeom prst="rect">
            <a:avLst/>
          </a:prstGeom>
          <a:noFill/>
        </p:spPr>
        <p:txBody>
          <a:bodyPr wrap="none">
            <a:spAutoFit/>
          </a:bodyPr>
          <a:lstStyle/>
          <a:p>
            <a:pPr algn="ctr">
              <a:defRPr/>
            </a:pPr>
            <a:r>
              <a:rPr lang="en-US"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For</a:t>
            </a:r>
          </a:p>
        </p:txBody>
      </p:sp>
      <p:sp>
        <p:nvSpPr>
          <p:cNvPr id="4" name="Rectangle 3"/>
          <p:cNvSpPr/>
          <p:nvPr/>
        </p:nvSpPr>
        <p:spPr>
          <a:xfrm>
            <a:off x="6672065" y="2060848"/>
            <a:ext cx="2761525" cy="923330"/>
          </a:xfrm>
          <a:prstGeom prst="rect">
            <a:avLst/>
          </a:prstGeom>
          <a:noFill/>
        </p:spPr>
        <p:txBody>
          <a:bodyPr wrap="none">
            <a:spAutoFit/>
          </a:bodyPr>
          <a:lstStyle/>
          <a:p>
            <a:pPr algn="ctr">
              <a:defRPr/>
            </a:pPr>
            <a:r>
              <a:rPr lang="en-US"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Against</a:t>
            </a:r>
          </a:p>
        </p:txBody>
      </p:sp>
      <p:sp>
        <p:nvSpPr>
          <p:cNvPr id="9221" name="TextBox 4"/>
          <p:cNvSpPr txBox="1">
            <a:spLocks noChangeArrowheads="1"/>
          </p:cNvSpPr>
          <p:nvPr/>
        </p:nvSpPr>
        <p:spPr bwMode="auto">
          <a:xfrm>
            <a:off x="6600825" y="3068639"/>
            <a:ext cx="37480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dirty="0">
                <a:latin typeface="Calibri" pitchFamily="34" charset="0"/>
              </a:rPr>
              <a:t>Stops you from watching too much TV</a:t>
            </a:r>
          </a:p>
        </p:txBody>
      </p:sp>
      <p:sp>
        <p:nvSpPr>
          <p:cNvPr id="9222" name="TextBox 5"/>
          <p:cNvSpPr txBox="1">
            <a:spLocks noChangeArrowheads="1"/>
          </p:cNvSpPr>
          <p:nvPr/>
        </p:nvSpPr>
        <p:spPr bwMode="auto">
          <a:xfrm>
            <a:off x="751268" y="3079855"/>
            <a:ext cx="54382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dirty="0">
                <a:latin typeface="Calibri" pitchFamily="34" charset="0"/>
              </a:rPr>
              <a:t>Too much time </a:t>
            </a:r>
            <a:r>
              <a:rPr lang="en-GB" dirty="0" smtClean="0">
                <a:latin typeface="Calibri" pitchFamily="34" charset="0"/>
              </a:rPr>
              <a:t>spent in </a:t>
            </a:r>
            <a:r>
              <a:rPr lang="en-GB" dirty="0">
                <a:latin typeface="Calibri" pitchFamily="34" charset="0"/>
              </a:rPr>
              <a:t>the evening </a:t>
            </a:r>
            <a:r>
              <a:rPr lang="en-GB" dirty="0" smtClean="0">
                <a:latin typeface="Calibri" pitchFamily="34" charset="0"/>
              </a:rPr>
              <a:t>, no time to unwind</a:t>
            </a:r>
            <a:endParaRPr lang="en-GB" dirty="0">
              <a:latin typeface="Calibri" pitchFamily="34" charset="0"/>
            </a:endParaRPr>
          </a:p>
        </p:txBody>
      </p:sp>
      <p:sp>
        <p:nvSpPr>
          <p:cNvPr id="9223" name="TextBox 6"/>
          <p:cNvSpPr txBox="1">
            <a:spLocks noChangeArrowheads="1"/>
          </p:cNvSpPr>
          <p:nvPr/>
        </p:nvSpPr>
        <p:spPr bwMode="auto">
          <a:xfrm>
            <a:off x="1703389" y="3573463"/>
            <a:ext cx="32035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dirty="0">
                <a:latin typeface="Calibri" pitchFamily="34" charset="0"/>
              </a:rPr>
              <a:t>Want to play games or watch TV</a:t>
            </a:r>
          </a:p>
        </p:txBody>
      </p:sp>
      <p:sp>
        <p:nvSpPr>
          <p:cNvPr id="9224" name="TextBox 7"/>
          <p:cNvSpPr txBox="1">
            <a:spLocks noChangeArrowheads="1"/>
          </p:cNvSpPr>
          <p:nvPr/>
        </p:nvSpPr>
        <p:spPr bwMode="auto">
          <a:xfrm>
            <a:off x="7104063" y="3716339"/>
            <a:ext cx="22159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dirty="0" smtClean="0">
                <a:latin typeface="Calibri" pitchFamily="34" charset="0"/>
              </a:rPr>
              <a:t>Extends your learning</a:t>
            </a:r>
            <a:endParaRPr lang="en-GB" dirty="0">
              <a:latin typeface="Calibri" pitchFamily="34" charset="0"/>
            </a:endParaRPr>
          </a:p>
        </p:txBody>
      </p:sp>
      <p:sp>
        <p:nvSpPr>
          <p:cNvPr id="9225" name="TextBox 8"/>
          <p:cNvSpPr txBox="1">
            <a:spLocks noChangeArrowheads="1"/>
          </p:cNvSpPr>
          <p:nvPr/>
        </p:nvSpPr>
        <p:spPr bwMode="auto">
          <a:xfrm>
            <a:off x="7175501" y="4365625"/>
            <a:ext cx="33115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dirty="0">
                <a:latin typeface="Calibri" pitchFamily="34" charset="0"/>
              </a:rPr>
              <a:t>Helps you achieve more in school</a:t>
            </a:r>
          </a:p>
        </p:txBody>
      </p:sp>
      <p:sp>
        <p:nvSpPr>
          <p:cNvPr id="9226" name="TextBox 9"/>
          <p:cNvSpPr txBox="1">
            <a:spLocks noChangeArrowheads="1"/>
          </p:cNvSpPr>
          <p:nvPr/>
        </p:nvSpPr>
        <p:spPr bwMode="auto">
          <a:xfrm>
            <a:off x="1703388" y="4149726"/>
            <a:ext cx="233544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dirty="0" smtClean="0">
                <a:latin typeface="Calibri" pitchFamily="34" charset="0"/>
              </a:rPr>
              <a:t>No chance </a:t>
            </a:r>
            <a:r>
              <a:rPr lang="en-GB" dirty="0">
                <a:latin typeface="Calibri" pitchFamily="34" charset="0"/>
              </a:rPr>
              <a:t>to rest </a:t>
            </a:r>
            <a:r>
              <a:rPr lang="en-GB" dirty="0" smtClean="0">
                <a:latin typeface="Calibri" pitchFamily="34" charset="0"/>
              </a:rPr>
              <a:t>after</a:t>
            </a:r>
            <a:endParaRPr lang="en-GB" dirty="0">
              <a:latin typeface="Calibri" pitchFamily="34" charset="0"/>
            </a:endParaRPr>
          </a:p>
          <a:p>
            <a:pPr eaLnBrk="1" hangingPunct="1"/>
            <a:r>
              <a:rPr lang="en-GB" dirty="0">
                <a:latin typeface="Calibri" pitchFamily="34" charset="0"/>
              </a:rPr>
              <a:t>hard </a:t>
            </a:r>
            <a:r>
              <a:rPr lang="en-GB" dirty="0" smtClean="0">
                <a:latin typeface="Calibri" pitchFamily="34" charset="0"/>
              </a:rPr>
              <a:t>work in </a:t>
            </a:r>
            <a:r>
              <a:rPr lang="en-GB" dirty="0">
                <a:latin typeface="Calibri" pitchFamily="34" charset="0"/>
              </a:rPr>
              <a:t>school </a:t>
            </a:r>
          </a:p>
        </p:txBody>
      </p:sp>
      <p:sp>
        <p:nvSpPr>
          <p:cNvPr id="9227" name="TextBox 10"/>
          <p:cNvSpPr txBox="1">
            <a:spLocks noChangeArrowheads="1"/>
          </p:cNvSpPr>
          <p:nvPr/>
        </p:nvSpPr>
        <p:spPr bwMode="auto">
          <a:xfrm>
            <a:off x="1919288" y="4941888"/>
            <a:ext cx="239014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dirty="0">
                <a:latin typeface="Calibri" pitchFamily="34" charset="0"/>
              </a:rPr>
              <a:t>It can be </a:t>
            </a:r>
            <a:r>
              <a:rPr lang="en-GB" dirty="0" smtClean="0">
                <a:latin typeface="Calibri" pitchFamily="34" charset="0"/>
              </a:rPr>
              <a:t>hard or boring</a:t>
            </a:r>
            <a:endParaRPr lang="en-GB" dirty="0">
              <a:latin typeface="Calibri" pitchFamily="34" charset="0"/>
            </a:endParaRPr>
          </a:p>
        </p:txBody>
      </p:sp>
      <p:sp>
        <p:nvSpPr>
          <p:cNvPr id="9228" name="TextBox 12"/>
          <p:cNvSpPr txBox="1">
            <a:spLocks noChangeArrowheads="1"/>
          </p:cNvSpPr>
          <p:nvPr/>
        </p:nvSpPr>
        <p:spPr bwMode="auto">
          <a:xfrm>
            <a:off x="1524000" y="5589588"/>
            <a:ext cx="40883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dirty="0" smtClean="0">
                <a:latin typeface="Calibri" pitchFamily="34" charset="0"/>
              </a:rPr>
              <a:t>No time </a:t>
            </a:r>
            <a:r>
              <a:rPr lang="en-GB" dirty="0">
                <a:latin typeface="Calibri" pitchFamily="34" charset="0"/>
              </a:rPr>
              <a:t>to </a:t>
            </a:r>
            <a:r>
              <a:rPr lang="en-GB" dirty="0" smtClean="0">
                <a:latin typeface="Calibri" pitchFamily="34" charset="0"/>
              </a:rPr>
              <a:t>be active- overweight danger</a:t>
            </a:r>
            <a:endParaRPr lang="en-GB" dirty="0">
              <a:latin typeface="Calibri" pitchFamily="34" charset="0"/>
            </a:endParaRPr>
          </a:p>
        </p:txBody>
      </p:sp>
      <p:sp>
        <p:nvSpPr>
          <p:cNvPr id="9229" name="TextBox 13"/>
          <p:cNvSpPr txBox="1">
            <a:spLocks noChangeArrowheads="1"/>
          </p:cNvSpPr>
          <p:nvPr/>
        </p:nvSpPr>
        <p:spPr bwMode="auto">
          <a:xfrm>
            <a:off x="7319964" y="5013325"/>
            <a:ext cx="22574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dirty="0">
                <a:latin typeface="Calibri" pitchFamily="34" charset="0"/>
              </a:rPr>
              <a:t>Homework can be fun</a:t>
            </a:r>
          </a:p>
        </p:txBody>
      </p:sp>
      <p:sp>
        <p:nvSpPr>
          <p:cNvPr id="9230" name="TextBox 14"/>
          <p:cNvSpPr txBox="1">
            <a:spLocks noChangeArrowheads="1"/>
          </p:cNvSpPr>
          <p:nvPr/>
        </p:nvSpPr>
        <p:spPr bwMode="auto">
          <a:xfrm>
            <a:off x="4151314" y="2349500"/>
            <a:ext cx="14747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solidFill>
                  <a:srgbClr val="FF0000"/>
                </a:solidFill>
                <a:latin typeface="Calibri" pitchFamily="34" charset="0"/>
              </a:rPr>
              <a:t>(yes they do!)</a:t>
            </a:r>
          </a:p>
        </p:txBody>
      </p:sp>
      <p:sp>
        <p:nvSpPr>
          <p:cNvPr id="9231" name="TextBox 15"/>
          <p:cNvSpPr txBox="1">
            <a:spLocks noChangeArrowheads="1"/>
          </p:cNvSpPr>
          <p:nvPr/>
        </p:nvSpPr>
        <p:spPr bwMode="auto">
          <a:xfrm>
            <a:off x="9001126" y="2781300"/>
            <a:ext cx="16668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solidFill>
                  <a:srgbClr val="FF0000"/>
                </a:solidFill>
                <a:latin typeface="Calibri" pitchFamily="34" charset="0"/>
              </a:rPr>
              <a:t>(no they don’t!)</a:t>
            </a:r>
          </a:p>
        </p:txBody>
      </p:sp>
      <p:sp>
        <p:nvSpPr>
          <p:cNvPr id="5" name="TextBox 4"/>
          <p:cNvSpPr txBox="1"/>
          <p:nvPr/>
        </p:nvSpPr>
        <p:spPr>
          <a:xfrm>
            <a:off x="373487" y="450761"/>
            <a:ext cx="1075936" cy="369332"/>
          </a:xfrm>
          <a:prstGeom prst="rect">
            <a:avLst/>
          </a:prstGeom>
          <a:noFill/>
        </p:spPr>
        <p:txBody>
          <a:bodyPr wrap="none" rtlCol="0">
            <a:spAutoFit/>
          </a:bodyPr>
          <a:lstStyle/>
          <a:p>
            <a:r>
              <a:rPr lang="en-GB" dirty="0" smtClean="0">
                <a:latin typeface="Comic Sans MS" panose="030F0702030302020204" pitchFamily="66" charset="0"/>
              </a:rPr>
              <a:t>Example</a:t>
            </a:r>
            <a:endParaRPr lang="en-GB" dirty="0">
              <a:latin typeface="Comic Sans MS" panose="030F0702030302020204" pitchFamily="66" charset="0"/>
            </a:endParaRPr>
          </a:p>
        </p:txBody>
      </p:sp>
    </p:spTree>
    <p:extLst>
      <p:ext uri="{BB962C8B-B14F-4D97-AF65-F5344CB8AC3E}">
        <p14:creationId xmlns:p14="http://schemas.microsoft.com/office/powerpoint/2010/main" val="560668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00790"/>
          </a:xfrm>
        </p:spPr>
        <p:txBody>
          <a:bodyPr>
            <a:normAutofit fontScale="90000"/>
          </a:bodyPr>
          <a:lstStyle/>
          <a:p>
            <a:r>
              <a:rPr lang="en-GB" sz="2200" dirty="0" smtClean="0">
                <a:latin typeface="Comic Sans MS" panose="030F0702030302020204" pitchFamily="66" charset="0"/>
              </a:rPr>
              <a:t>Example: </a:t>
            </a:r>
            <a:r>
              <a:rPr lang="en-US" sz="3600" dirty="0" smtClean="0">
                <a:ln w="0"/>
                <a:effectLst>
                  <a:outerShdw blurRad="38100" dist="19050" dir="2700000" algn="tl" rotWithShape="0">
                    <a:schemeClr val="dk1">
                      <a:alpha val="40000"/>
                    </a:schemeClr>
                  </a:outerShdw>
                </a:effectLst>
                <a:latin typeface="Comic Sans MS" panose="030F0702030302020204" pitchFamily="66" charset="0"/>
              </a:rPr>
              <a:t>Do </a:t>
            </a:r>
            <a:r>
              <a:rPr lang="en-US" sz="3600" dirty="0">
                <a:ln w="0"/>
                <a:effectLst>
                  <a:outerShdw blurRad="38100" dist="19050" dir="2700000" algn="tl" rotWithShape="0">
                    <a:schemeClr val="dk1">
                      <a:alpha val="40000"/>
                    </a:schemeClr>
                  </a:outerShdw>
                </a:effectLst>
                <a:latin typeface="Comic Sans MS" panose="030F0702030302020204" pitchFamily="66" charset="0"/>
              </a:rPr>
              <a:t>children have too much homework?</a:t>
            </a:r>
            <a:br>
              <a:rPr lang="en-US" sz="3600" dirty="0">
                <a:ln w="0"/>
                <a:effectLst>
                  <a:outerShdw blurRad="38100" dist="19050" dir="2700000" algn="tl" rotWithShape="0">
                    <a:schemeClr val="dk1">
                      <a:alpha val="40000"/>
                    </a:schemeClr>
                  </a:outerShdw>
                </a:effectLst>
                <a:latin typeface="Comic Sans MS" panose="030F0702030302020204" pitchFamily="66" charset="0"/>
              </a:rPr>
            </a:br>
            <a:endParaRPr lang="en-GB" sz="3600" dirty="0">
              <a:latin typeface="Comic Sans MS" panose="030F0702030302020204" pitchFamily="66" charset="0"/>
            </a:endParaRPr>
          </a:p>
        </p:txBody>
      </p:sp>
      <p:sp>
        <p:nvSpPr>
          <p:cNvPr id="3" name="Content Placeholder 2"/>
          <p:cNvSpPr>
            <a:spLocks noGrp="1"/>
          </p:cNvSpPr>
          <p:nvPr>
            <p:ph idx="1"/>
          </p:nvPr>
        </p:nvSpPr>
        <p:spPr>
          <a:xfrm>
            <a:off x="838200" y="1107583"/>
            <a:ext cx="10515600" cy="5069380"/>
          </a:xfrm>
        </p:spPr>
        <p:txBody>
          <a:bodyPr>
            <a:noAutofit/>
          </a:bodyPr>
          <a:lstStyle/>
          <a:p>
            <a:pPr marL="0" indent="0" algn="just">
              <a:buNone/>
            </a:pPr>
            <a:r>
              <a:rPr lang="en-GB" sz="1600" dirty="0" smtClean="0">
                <a:latin typeface="Comic Sans MS" panose="030F0702030302020204" pitchFamily="66" charset="0"/>
              </a:rPr>
              <a:t>How long is your workweek? Forty hours? Fifty? Would you be surprised to learn that most Primary children have a homework load, which is comparable with the grown-ups weekly schedule? </a:t>
            </a:r>
            <a:r>
              <a:rPr lang="en-GB" sz="1600" dirty="0">
                <a:latin typeface="Comic Sans MS" panose="030F0702030302020204" pitchFamily="66" charset="0"/>
              </a:rPr>
              <a:t>F</a:t>
            </a:r>
            <a:r>
              <a:rPr lang="en-GB" sz="1600" dirty="0" smtClean="0">
                <a:latin typeface="Comic Sans MS" panose="030F0702030302020204" pitchFamily="66" charset="0"/>
              </a:rPr>
              <a:t>or most children, compulsory homework activities extend their prolonged school days far too much. They are forced to stay up late in order to meet the homework deadlines. It is exactly the same as they would constantly do the overtime! </a:t>
            </a:r>
          </a:p>
          <a:p>
            <a:pPr marL="0" indent="0" algn="just">
              <a:buNone/>
            </a:pPr>
            <a:r>
              <a:rPr lang="en-GB" sz="1600" dirty="0" smtClean="0">
                <a:latin typeface="Comic Sans MS" panose="030F0702030302020204" pitchFamily="66" charset="0"/>
              </a:rPr>
              <a:t>Some people would strongly agree that the structured time, even at home, keeps children out of trouble and miles from the TV programs, which lead to dangerous consumption of fatty foods and lack of exercise. Furthermore, homework extends their learning and gets them  ready for a very competitive future.</a:t>
            </a:r>
          </a:p>
          <a:p>
            <a:pPr marL="0" indent="0" algn="just">
              <a:buNone/>
            </a:pPr>
            <a:r>
              <a:rPr lang="en-GB" sz="1600" dirty="0" smtClean="0">
                <a:latin typeface="Comic Sans MS" panose="030F0702030302020204" pitchFamily="66" charset="0"/>
              </a:rPr>
              <a:t>Do you remember all the needless misery and missed opportunities because of the endless homework sheets? You just sit and munch while you try to stay focused and keep going. There is no doubt that education is a paramount for the successful future, and children are lucky to have an opportunity to learn. In the country like UK, children take education for granted. Consequently, the teachers face poor focus and effort, which has a vital part in children's learning and progress. </a:t>
            </a:r>
          </a:p>
          <a:p>
            <a:pPr marL="0" indent="0" algn="just">
              <a:buNone/>
            </a:pPr>
            <a:r>
              <a:rPr lang="en-GB" sz="1600" dirty="0" smtClean="0">
                <a:latin typeface="Comic Sans MS" panose="030F0702030302020204" pitchFamily="66" charset="0"/>
              </a:rPr>
              <a:t>On the other hand, it could be argued that homework has little impact. That education is a lifelong process and all the gaps can be easily filled if needed at a later stage. Which is so true, but would you be comfortable to know less than your own child? In spite of this, is it right to take the opportunities to play and grow?</a:t>
            </a:r>
          </a:p>
          <a:p>
            <a:pPr marL="0" indent="0" algn="just">
              <a:buNone/>
            </a:pPr>
            <a:r>
              <a:rPr lang="en-GB" sz="1600" dirty="0" smtClean="0">
                <a:latin typeface="Comic Sans MS" panose="030F0702030302020204" pitchFamily="66" charset="0"/>
              </a:rPr>
              <a:t>While there is a clear need to change the homework load, it could be achieved by developing fun and engaging online games and encouraging children to choose them. In this way they would spend time extending their learning as well as playing online.</a:t>
            </a:r>
            <a:endParaRPr lang="en-GB" sz="1600" dirty="0">
              <a:latin typeface="Comic Sans MS" panose="030F0702030302020204" pitchFamily="66" charset="0"/>
            </a:endParaRPr>
          </a:p>
        </p:txBody>
      </p:sp>
    </p:spTree>
    <p:extLst>
      <p:ext uri="{BB962C8B-B14F-4D97-AF65-F5344CB8AC3E}">
        <p14:creationId xmlns:p14="http://schemas.microsoft.com/office/powerpoint/2010/main" val="1586223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16753"/>
          </a:xfrm>
        </p:spPr>
        <p:txBody>
          <a:bodyPr>
            <a:normAutofit fontScale="90000"/>
          </a:bodyPr>
          <a:lstStyle/>
          <a:p>
            <a:r>
              <a:rPr lang="en-GB" sz="2800" dirty="0" smtClean="0">
                <a:latin typeface="Comic Sans MS" panose="030F0702030302020204" pitchFamily="66" charset="0"/>
              </a:rPr>
              <a:t>What are the features of a balanced argument?</a:t>
            </a:r>
            <a:endParaRPr lang="en-GB" sz="2800" dirty="0">
              <a:latin typeface="Comic Sans MS" panose="030F0702030302020204" pitchFamily="66" charset="0"/>
            </a:endParaRPr>
          </a:p>
        </p:txBody>
      </p:sp>
      <p:sp>
        <p:nvSpPr>
          <p:cNvPr id="3" name="Content Placeholder 2"/>
          <p:cNvSpPr>
            <a:spLocks noGrp="1"/>
          </p:cNvSpPr>
          <p:nvPr>
            <p:ph idx="1"/>
          </p:nvPr>
        </p:nvSpPr>
        <p:spPr>
          <a:xfrm>
            <a:off x="838200" y="940904"/>
            <a:ext cx="10515600" cy="5751444"/>
          </a:xfrm>
        </p:spPr>
        <p:txBody>
          <a:bodyPr>
            <a:normAutofit fontScale="77500" lnSpcReduction="20000"/>
          </a:bodyPr>
          <a:lstStyle/>
          <a:p>
            <a:pPr marL="0" indent="0" algn="just">
              <a:buNone/>
            </a:pPr>
            <a:r>
              <a:rPr lang="en-GB" sz="2000" dirty="0">
                <a:latin typeface="Comic Sans MS" panose="030F0702030302020204" pitchFamily="66" charset="0"/>
              </a:rPr>
              <a:t>How long is your workweek? Forty hours? Fifty? Would you be surprised to learn that most Primary children have a homework load, which is comparable with the grown-ups weekly schedule? For most children, compulsory homework activities extend their prolonged school days far too much. They are forced to stay up late in order to meet the homework deadlines. It is exactly the same as they would constantly do the overtime! </a:t>
            </a:r>
          </a:p>
          <a:p>
            <a:pPr marL="0" indent="0">
              <a:buNone/>
            </a:pPr>
            <a:r>
              <a:rPr lang="en-GB" sz="1800" dirty="0" smtClean="0">
                <a:solidFill>
                  <a:srgbClr val="FF0000"/>
                </a:solidFill>
                <a:latin typeface="Comic Sans MS" panose="030F0702030302020204" pitchFamily="66" charset="0"/>
              </a:rPr>
              <a:t>The </a:t>
            </a:r>
            <a:r>
              <a:rPr lang="en-GB" sz="1800" dirty="0">
                <a:solidFill>
                  <a:srgbClr val="FF0000"/>
                </a:solidFill>
                <a:latin typeface="Comic Sans MS" panose="030F0702030302020204" pitchFamily="66" charset="0"/>
              </a:rPr>
              <a:t>introduction must gain the readers attention.</a:t>
            </a:r>
          </a:p>
          <a:p>
            <a:r>
              <a:rPr lang="en-GB" sz="1800" dirty="0">
                <a:solidFill>
                  <a:srgbClr val="FF0000"/>
                </a:solidFill>
                <a:latin typeface="Comic Sans MS" panose="030F0702030302020204" pitchFamily="66" charset="0"/>
              </a:rPr>
              <a:t>It must explain the topic and use examples to highlight why there is a discussion.</a:t>
            </a:r>
          </a:p>
          <a:p>
            <a:r>
              <a:rPr lang="en-GB" sz="1800" dirty="0">
                <a:solidFill>
                  <a:srgbClr val="FF0000"/>
                </a:solidFill>
                <a:latin typeface="Comic Sans MS" panose="030F0702030302020204" pitchFamily="66" charset="0"/>
              </a:rPr>
              <a:t>It should be impersonal. I don’t like television, would not work!</a:t>
            </a:r>
          </a:p>
          <a:p>
            <a:pPr marL="0" indent="0">
              <a:buNone/>
            </a:pPr>
            <a:r>
              <a:rPr lang="en-GB" sz="1800" dirty="0" smtClean="0">
                <a:latin typeface="Comic Sans MS" panose="030F0702030302020204" pitchFamily="66" charset="0"/>
              </a:rPr>
              <a:t>(Paragraph 1)</a:t>
            </a:r>
          </a:p>
          <a:p>
            <a:pPr marL="0" indent="0">
              <a:buNone/>
            </a:pPr>
            <a:r>
              <a:rPr lang="en-GB" sz="1800" dirty="0" smtClean="0">
                <a:latin typeface="Comic Sans MS" panose="030F0702030302020204" pitchFamily="66" charset="0"/>
              </a:rPr>
              <a:t>	</a:t>
            </a:r>
            <a:r>
              <a:rPr lang="en-GB" sz="1800" dirty="0">
                <a:latin typeface="Comic Sans MS" panose="030F0702030302020204" pitchFamily="66" charset="0"/>
              </a:rPr>
              <a:t>Some people would strongly agree that the structured time, even at home, keeps children out of trouble and miles from the TV programs, which lead to dangerous consumption of fatty foods and lack of exercise. Furthermore, homework extends their learning and gets them  ready for a very competitive future.</a:t>
            </a:r>
          </a:p>
          <a:p>
            <a:pPr marL="0" indent="0">
              <a:buNone/>
            </a:pPr>
            <a:endParaRPr lang="en-GB" sz="1800" dirty="0" smtClean="0">
              <a:latin typeface="Comic Sans MS" panose="030F0702030302020204" pitchFamily="66" charset="0"/>
            </a:endParaRPr>
          </a:p>
          <a:p>
            <a:pPr marL="0" indent="0">
              <a:buNone/>
            </a:pPr>
            <a:r>
              <a:rPr lang="en-GB" sz="1800" dirty="0" smtClean="0">
                <a:latin typeface="Comic Sans MS" panose="030F0702030302020204" pitchFamily="66" charset="0"/>
              </a:rPr>
              <a:t>(Following paragraphs)</a:t>
            </a:r>
          </a:p>
          <a:p>
            <a:pPr marL="0" indent="0">
              <a:buNone/>
            </a:pPr>
            <a:endParaRPr lang="en-GB" sz="1800" dirty="0" smtClean="0">
              <a:latin typeface="Comic Sans MS" panose="030F0702030302020204" pitchFamily="66" charset="0"/>
            </a:endParaRPr>
          </a:p>
          <a:p>
            <a:pPr marL="0" indent="0">
              <a:buNone/>
            </a:pPr>
            <a:r>
              <a:rPr lang="en-GB" sz="1800" dirty="0" smtClean="0">
                <a:latin typeface="Comic Sans MS" panose="030F0702030302020204" pitchFamily="66" charset="0"/>
              </a:rPr>
              <a:t>Conclusion</a:t>
            </a:r>
          </a:p>
          <a:p>
            <a:pPr marL="0" indent="0">
              <a:buNone/>
            </a:pPr>
            <a:r>
              <a:rPr lang="en-GB" sz="1800" dirty="0">
                <a:latin typeface="Comic Sans MS" panose="030F0702030302020204" pitchFamily="66" charset="0"/>
              </a:rPr>
              <a:t>While there is a clear need to change the homework load, it could be achieved by developing fun and engaging online games and encouraging children to choose them. In this way they would spend time extending their learning as well as playing online.</a:t>
            </a:r>
          </a:p>
          <a:p>
            <a:pPr marL="0" indent="0">
              <a:buNone/>
            </a:pPr>
            <a:endParaRPr lang="en-GB" sz="1800" dirty="0" smtClean="0">
              <a:latin typeface="Comic Sans MS" panose="030F0702030302020204" pitchFamily="66" charset="0"/>
            </a:endParaRPr>
          </a:p>
          <a:p>
            <a:r>
              <a:rPr lang="en-GB" sz="1800" dirty="0" smtClean="0">
                <a:solidFill>
                  <a:srgbClr val="FF0000"/>
                </a:solidFill>
                <a:latin typeface="Comic Sans MS" panose="030F0702030302020204" pitchFamily="66" charset="0"/>
              </a:rPr>
              <a:t>The </a:t>
            </a:r>
            <a:r>
              <a:rPr lang="en-GB" sz="1800" dirty="0">
                <a:solidFill>
                  <a:srgbClr val="FF0000"/>
                </a:solidFill>
                <a:latin typeface="Comic Sans MS" panose="030F0702030302020204" pitchFamily="66" charset="0"/>
              </a:rPr>
              <a:t>conclusion must summarise either </a:t>
            </a:r>
            <a:r>
              <a:rPr lang="en-GB" sz="1800" dirty="0" smtClean="0">
                <a:solidFill>
                  <a:srgbClr val="FF0000"/>
                </a:solidFill>
                <a:latin typeface="Comic Sans MS" panose="030F0702030302020204" pitchFamily="66" charset="0"/>
              </a:rPr>
              <a:t>side</a:t>
            </a:r>
            <a:endParaRPr lang="en-GB" sz="1800" dirty="0">
              <a:solidFill>
                <a:srgbClr val="FF0000"/>
              </a:solidFill>
              <a:latin typeface="Comic Sans MS" panose="030F0702030302020204" pitchFamily="66" charset="0"/>
            </a:endParaRPr>
          </a:p>
          <a:p>
            <a:r>
              <a:rPr lang="en-GB" sz="1800" dirty="0">
                <a:solidFill>
                  <a:srgbClr val="FF0000"/>
                </a:solidFill>
                <a:latin typeface="Comic Sans MS" panose="030F0702030302020204" pitchFamily="66" charset="0"/>
              </a:rPr>
              <a:t>Sometimes it will reach a </a:t>
            </a:r>
            <a:r>
              <a:rPr lang="en-GB" sz="1800" dirty="0" smtClean="0">
                <a:solidFill>
                  <a:srgbClr val="FF0000"/>
                </a:solidFill>
                <a:latin typeface="Comic Sans MS" panose="030F0702030302020204" pitchFamily="66" charset="0"/>
              </a:rPr>
              <a:t>decision</a:t>
            </a:r>
            <a:endParaRPr lang="en-GB" sz="1800" dirty="0">
              <a:solidFill>
                <a:srgbClr val="FF0000"/>
              </a:solidFill>
              <a:latin typeface="Comic Sans MS" panose="030F0702030302020204" pitchFamily="66" charset="0"/>
            </a:endParaRPr>
          </a:p>
          <a:p>
            <a:r>
              <a:rPr lang="en-GB" sz="1800" dirty="0">
                <a:solidFill>
                  <a:srgbClr val="FF0000"/>
                </a:solidFill>
                <a:latin typeface="Comic Sans MS" panose="030F0702030302020204" pitchFamily="66" charset="0"/>
              </a:rPr>
              <a:t>Sometimes it will ask the reader to decide for </a:t>
            </a:r>
            <a:r>
              <a:rPr lang="en-GB" sz="1800" dirty="0" smtClean="0">
                <a:solidFill>
                  <a:srgbClr val="FF0000"/>
                </a:solidFill>
                <a:latin typeface="Comic Sans MS" panose="030F0702030302020204" pitchFamily="66" charset="0"/>
              </a:rPr>
              <a:t>themselves</a:t>
            </a:r>
            <a:endParaRPr lang="en-GB" sz="1800" dirty="0">
              <a:solidFill>
                <a:srgbClr val="FF0000"/>
              </a:solidFill>
              <a:latin typeface="Comic Sans MS" panose="030F0702030302020204" pitchFamily="66" charset="0"/>
            </a:endParaRPr>
          </a:p>
          <a:p>
            <a:r>
              <a:rPr lang="en-GB" sz="1800" dirty="0">
                <a:solidFill>
                  <a:srgbClr val="FF0000"/>
                </a:solidFill>
                <a:latin typeface="Comic Sans MS" panose="030F0702030302020204" pitchFamily="66" charset="0"/>
              </a:rPr>
              <a:t>You </a:t>
            </a:r>
            <a:r>
              <a:rPr lang="en-GB" sz="1800" dirty="0" smtClean="0">
                <a:solidFill>
                  <a:srgbClr val="FF0000"/>
                </a:solidFill>
                <a:latin typeface="Comic Sans MS" panose="030F0702030302020204" pitchFamily="66" charset="0"/>
              </a:rPr>
              <a:t>choose!</a:t>
            </a:r>
            <a:endParaRPr lang="en-GB" sz="1800" dirty="0">
              <a:solidFill>
                <a:srgbClr val="FF0000"/>
              </a:solidFill>
              <a:latin typeface="Comic Sans MS" panose="030F0702030302020204" pitchFamily="66" charset="0"/>
            </a:endParaRPr>
          </a:p>
          <a:p>
            <a:pPr marL="0" indent="0">
              <a:buNone/>
            </a:pPr>
            <a:endParaRPr lang="en-GB" sz="1800" dirty="0">
              <a:latin typeface="Comic Sans MS" panose="030F0702030302020204" pitchFamily="66" charset="0"/>
            </a:endParaRPr>
          </a:p>
        </p:txBody>
      </p:sp>
      <p:sp>
        <p:nvSpPr>
          <p:cNvPr id="4" name="TextBox 3"/>
          <p:cNvSpPr txBox="1"/>
          <p:nvPr/>
        </p:nvSpPr>
        <p:spPr>
          <a:xfrm>
            <a:off x="506895" y="676725"/>
            <a:ext cx="1563248" cy="369332"/>
          </a:xfrm>
          <a:prstGeom prst="rect">
            <a:avLst/>
          </a:prstGeom>
          <a:noFill/>
        </p:spPr>
        <p:txBody>
          <a:bodyPr wrap="none" rtlCol="0">
            <a:spAutoFit/>
          </a:bodyPr>
          <a:lstStyle/>
          <a:p>
            <a:r>
              <a:rPr lang="en-GB" dirty="0">
                <a:solidFill>
                  <a:srgbClr val="FF0000"/>
                </a:solidFill>
                <a:latin typeface="Comic Sans MS" panose="030F0702030302020204" pitchFamily="66" charset="0"/>
              </a:rPr>
              <a:t>I</a:t>
            </a:r>
            <a:r>
              <a:rPr lang="en-GB" dirty="0" smtClean="0">
                <a:solidFill>
                  <a:srgbClr val="FF0000"/>
                </a:solidFill>
                <a:latin typeface="Comic Sans MS" panose="030F0702030302020204" pitchFamily="66" charset="0"/>
              </a:rPr>
              <a:t>ntroduction</a:t>
            </a:r>
            <a:endParaRPr lang="en-GB" dirty="0">
              <a:solidFill>
                <a:srgbClr val="FF0000"/>
              </a:solidFill>
              <a:latin typeface="Comic Sans MS" panose="030F0702030302020204" pitchFamily="66" charset="0"/>
            </a:endParaRPr>
          </a:p>
        </p:txBody>
      </p:sp>
      <p:sp>
        <p:nvSpPr>
          <p:cNvPr id="5" name="TextBox 4"/>
          <p:cNvSpPr txBox="1"/>
          <p:nvPr/>
        </p:nvSpPr>
        <p:spPr>
          <a:xfrm>
            <a:off x="7057623" y="5872766"/>
            <a:ext cx="4296177" cy="646331"/>
          </a:xfrm>
          <a:prstGeom prst="rect">
            <a:avLst/>
          </a:prstGeom>
          <a:noFill/>
        </p:spPr>
        <p:txBody>
          <a:bodyPr wrap="square" rtlCol="0">
            <a:spAutoFit/>
          </a:bodyPr>
          <a:lstStyle/>
          <a:p>
            <a:r>
              <a:rPr lang="en-GB" dirty="0" smtClean="0">
                <a:solidFill>
                  <a:srgbClr val="FF0000"/>
                </a:solidFill>
                <a:latin typeface="Comic Sans MS" panose="030F0702030302020204" pitchFamily="66" charset="0"/>
              </a:rPr>
              <a:t>More examples can be found in the Writing folder.</a:t>
            </a:r>
            <a:endParaRPr lang="en-GB"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749423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434" y="1902797"/>
            <a:ext cx="11230960" cy="4955203"/>
          </a:xfrm>
          <a:prstGeom prst="rect">
            <a:avLst/>
          </a:prstGeom>
        </p:spPr>
        <p:txBody>
          <a:bodyPr wrap="none">
            <a:spAutoFit/>
          </a:bodyPr>
          <a:lstStyle/>
          <a:p>
            <a:pPr>
              <a:defRPr/>
            </a:pPr>
            <a:r>
              <a:rPr lang="en-US" sz="2800" dirty="0" smtClean="0">
                <a:ln w="0"/>
                <a:latin typeface="Comic Sans MS" panose="030F0702030302020204" pitchFamily="66" charset="0"/>
              </a:rPr>
              <a:t>Few ideas:</a:t>
            </a:r>
          </a:p>
          <a:p>
            <a:pPr marL="457200" indent="-457200">
              <a:buFont typeface="Arial" panose="020B0604020202020204" pitchFamily="34" charset="0"/>
              <a:buChar char="•"/>
              <a:defRPr/>
            </a:pPr>
            <a:r>
              <a:rPr lang="en-US" sz="2800" dirty="0" smtClean="0">
                <a:ln w="0"/>
                <a:latin typeface="Comic Sans MS" panose="030F0702030302020204" pitchFamily="66" charset="0"/>
              </a:rPr>
              <a:t>Should </a:t>
            </a:r>
            <a:r>
              <a:rPr lang="en-US" sz="2800" dirty="0">
                <a:ln w="0"/>
                <a:latin typeface="Comic Sans MS" panose="030F0702030302020204" pitchFamily="66" charset="0"/>
              </a:rPr>
              <a:t>schools cancel break time</a:t>
            </a:r>
            <a:r>
              <a:rPr lang="en-US" sz="2800" dirty="0" smtClean="0">
                <a:ln w="0"/>
                <a:latin typeface="Comic Sans MS" panose="030F0702030302020204" pitchFamily="66" charset="0"/>
              </a:rPr>
              <a:t>?</a:t>
            </a:r>
          </a:p>
          <a:p>
            <a:pPr marL="457200" indent="-457200">
              <a:buFont typeface="Arial" panose="020B0604020202020204" pitchFamily="34" charset="0"/>
              <a:buChar char="•"/>
              <a:defRPr/>
            </a:pPr>
            <a:r>
              <a:rPr lang="en-US" sz="2800" dirty="0" smtClean="0">
                <a:ln w="0"/>
                <a:latin typeface="Comic Sans MS" panose="030F0702030302020204" pitchFamily="66" charset="0"/>
              </a:rPr>
              <a:t>Is Education necessary?</a:t>
            </a:r>
          </a:p>
          <a:p>
            <a:pPr marL="457200" indent="-457200">
              <a:buFont typeface="Arial" panose="020B0604020202020204" pitchFamily="34" charset="0"/>
              <a:buChar char="•"/>
              <a:defRPr/>
            </a:pPr>
            <a:r>
              <a:rPr lang="en-US" sz="2800" dirty="0" smtClean="0">
                <a:ln w="0"/>
                <a:latin typeface="Comic Sans MS" panose="030F0702030302020204" pitchFamily="66" charset="0"/>
              </a:rPr>
              <a:t>Should children work in workhouses?</a:t>
            </a:r>
          </a:p>
          <a:p>
            <a:pPr marL="457200" indent="-457200">
              <a:buFont typeface="Arial" panose="020B0604020202020204" pitchFamily="34" charset="0"/>
              <a:buChar char="•"/>
              <a:defRPr/>
            </a:pPr>
            <a:r>
              <a:rPr lang="en-US" sz="2800" dirty="0" smtClean="0">
                <a:ln w="0"/>
                <a:latin typeface="Comic Sans MS" panose="030F0702030302020204" pitchFamily="66" charset="0"/>
              </a:rPr>
              <a:t>Was the Industrial revolution in Victorian Britain a good thing?</a:t>
            </a:r>
          </a:p>
          <a:p>
            <a:pPr marL="457200" indent="-457200">
              <a:buFont typeface="Arial" panose="020B0604020202020204" pitchFamily="34" charset="0"/>
              <a:buChar char="•"/>
              <a:defRPr/>
            </a:pPr>
            <a:r>
              <a:rPr lang="en-US" sz="2800" dirty="0" smtClean="0">
                <a:ln w="0"/>
                <a:latin typeface="Comic Sans MS" panose="030F0702030302020204" pitchFamily="66" charset="0"/>
              </a:rPr>
              <a:t>Should all children have education?</a:t>
            </a:r>
          </a:p>
          <a:p>
            <a:pPr marL="457200" indent="-457200">
              <a:buFont typeface="Arial" panose="020B0604020202020204" pitchFamily="34" charset="0"/>
              <a:buChar char="•"/>
              <a:defRPr/>
            </a:pPr>
            <a:r>
              <a:rPr lang="en-US" sz="2800" dirty="0" smtClean="0">
                <a:ln w="0"/>
                <a:latin typeface="Comic Sans MS" panose="030F0702030302020204" pitchFamily="66" charset="0"/>
              </a:rPr>
              <a:t>Should children wear a school uniform?</a:t>
            </a:r>
          </a:p>
          <a:p>
            <a:pPr marL="342900" indent="-342900">
              <a:buFont typeface="Arial" panose="020B0604020202020204" pitchFamily="34" charset="0"/>
              <a:buChar char="•"/>
              <a:defRPr/>
            </a:pPr>
            <a:endParaRPr lang="en-US" sz="2000" dirty="0">
              <a:ln w="0"/>
              <a:effectLst>
                <a:outerShdw blurRad="38100" dist="19050" dir="2700000" algn="tl" rotWithShape="0">
                  <a:schemeClr val="dk1">
                    <a:alpha val="40000"/>
                  </a:schemeClr>
                </a:outerShdw>
              </a:effectLst>
              <a:latin typeface="Comic Sans MS" panose="030F0702030302020204" pitchFamily="66" charset="0"/>
            </a:endParaRPr>
          </a:p>
          <a:p>
            <a:pPr algn="ctr">
              <a:defRPr/>
            </a:pPr>
            <a:endParaRPr lang="en-US" sz="2000" dirty="0" smtClean="0">
              <a:ln w="0"/>
              <a:effectLst>
                <a:outerShdw blurRad="38100" dist="19050" dir="2700000" algn="tl" rotWithShape="0">
                  <a:schemeClr val="dk1">
                    <a:alpha val="40000"/>
                  </a:schemeClr>
                </a:outerShdw>
              </a:effectLst>
              <a:latin typeface="Comic Sans MS" panose="030F0702030302020204" pitchFamily="66" charset="0"/>
            </a:endParaRPr>
          </a:p>
          <a:p>
            <a:pPr algn="ctr">
              <a:defRPr/>
            </a:pPr>
            <a:endParaRPr lang="en-US" sz="2000" dirty="0">
              <a:ln w="0"/>
              <a:effectLst>
                <a:outerShdw blurRad="38100" dist="19050" dir="2700000" algn="tl" rotWithShape="0">
                  <a:schemeClr val="dk1">
                    <a:alpha val="40000"/>
                  </a:schemeClr>
                </a:outerShdw>
              </a:effectLst>
              <a:latin typeface="Comic Sans MS" panose="030F0702030302020204" pitchFamily="66" charset="0"/>
            </a:endParaRPr>
          </a:p>
          <a:p>
            <a:pPr algn="ctr">
              <a:defRPr/>
            </a:pPr>
            <a:endParaRPr lang="en-US" sz="2000" dirty="0" smtClean="0">
              <a:ln w="0"/>
              <a:effectLst>
                <a:outerShdw blurRad="38100" dist="19050" dir="2700000" algn="tl" rotWithShape="0">
                  <a:schemeClr val="dk1">
                    <a:alpha val="40000"/>
                  </a:schemeClr>
                </a:outerShdw>
              </a:effectLst>
              <a:latin typeface="Comic Sans MS" panose="030F0702030302020204" pitchFamily="66" charset="0"/>
            </a:endParaRPr>
          </a:p>
          <a:p>
            <a:pPr algn="ctr">
              <a:defRPr/>
            </a:pPr>
            <a:endParaRPr lang="en-US" sz="2000" dirty="0">
              <a:ln w="0"/>
              <a:effectLst>
                <a:outerShdw blurRad="38100" dist="19050" dir="2700000" algn="tl" rotWithShape="0">
                  <a:schemeClr val="dk1">
                    <a:alpha val="40000"/>
                  </a:schemeClr>
                </a:outerShdw>
              </a:effectLst>
              <a:latin typeface="Comic Sans MS" panose="030F0702030302020204" pitchFamily="66" charset="0"/>
            </a:endParaRPr>
          </a:p>
          <a:p>
            <a:pPr algn="ctr">
              <a:defRPr/>
            </a:pPr>
            <a:endParaRPr lang="en-US" sz="2000" dirty="0">
              <a:ln w="0"/>
              <a:effectLst>
                <a:outerShdw blurRad="38100" dist="19050" dir="2700000" algn="tl" rotWithShape="0">
                  <a:schemeClr val="dk1">
                    <a:alpha val="40000"/>
                  </a:schemeClr>
                </a:outerShdw>
              </a:effectLst>
              <a:latin typeface="Comic Sans MS" panose="030F0702030302020204" pitchFamily="66" charset="0"/>
            </a:endParaRPr>
          </a:p>
        </p:txBody>
      </p:sp>
      <p:sp>
        <p:nvSpPr>
          <p:cNvPr id="4" name="TextBox 3"/>
          <p:cNvSpPr txBox="1"/>
          <p:nvPr/>
        </p:nvSpPr>
        <p:spPr>
          <a:xfrm>
            <a:off x="4960232" y="73890"/>
            <a:ext cx="1481496" cy="461665"/>
          </a:xfrm>
          <a:prstGeom prst="rect">
            <a:avLst/>
          </a:prstGeom>
          <a:solidFill>
            <a:srgbClr val="FFFF00"/>
          </a:solidFill>
        </p:spPr>
        <p:txBody>
          <a:bodyPr wrap="none" rtlCol="0">
            <a:spAutoFit/>
          </a:bodyPr>
          <a:lstStyle/>
          <a:p>
            <a:pPr algn="ctr"/>
            <a:r>
              <a:rPr lang="en-GB" sz="2400" b="1" dirty="0" smtClean="0">
                <a:latin typeface="Comic Sans MS" panose="030F0702030302020204" pitchFamily="66" charset="0"/>
              </a:rPr>
              <a:t>Activity </a:t>
            </a:r>
            <a:endParaRPr lang="en-GB" sz="2400" b="1" dirty="0">
              <a:latin typeface="Comic Sans MS" panose="030F0702030302020204" pitchFamily="66" charset="0"/>
            </a:endParaRPr>
          </a:p>
        </p:txBody>
      </p:sp>
      <p:sp>
        <p:nvSpPr>
          <p:cNvPr id="5" name="TextBox 4"/>
          <p:cNvSpPr txBox="1"/>
          <p:nvPr/>
        </p:nvSpPr>
        <p:spPr>
          <a:xfrm>
            <a:off x="319936" y="827155"/>
            <a:ext cx="11418510" cy="954107"/>
          </a:xfrm>
          <a:prstGeom prst="rect">
            <a:avLst/>
          </a:prstGeom>
          <a:noFill/>
        </p:spPr>
        <p:txBody>
          <a:bodyPr wrap="none" rtlCol="0">
            <a:spAutoFit/>
          </a:bodyPr>
          <a:lstStyle/>
          <a:p>
            <a:r>
              <a:rPr lang="en-GB" sz="2800" dirty="0" smtClean="0">
                <a:latin typeface="Comic Sans MS" panose="030F0702030302020204" pitchFamily="66" charset="0"/>
              </a:rPr>
              <a:t>Plan and write a balanced argument related to our Victorian theme </a:t>
            </a:r>
          </a:p>
          <a:p>
            <a:r>
              <a:rPr lang="en-GB" sz="2800" dirty="0" smtClean="0">
                <a:latin typeface="Comic Sans MS" panose="030F0702030302020204" pitchFamily="66" charset="0"/>
              </a:rPr>
              <a:t>in your book. </a:t>
            </a:r>
            <a:endParaRPr lang="en-GB" sz="2800" dirty="0">
              <a:latin typeface="Comic Sans MS" panose="030F0702030302020204" pitchFamily="66" charset="0"/>
            </a:endParaRPr>
          </a:p>
        </p:txBody>
      </p:sp>
      <p:sp>
        <p:nvSpPr>
          <p:cNvPr id="7" name="Title 1"/>
          <p:cNvSpPr txBox="1">
            <a:spLocks/>
          </p:cNvSpPr>
          <p:nvPr/>
        </p:nvSpPr>
        <p:spPr>
          <a:xfrm>
            <a:off x="7309769" y="4571253"/>
            <a:ext cx="4882231" cy="2127722"/>
          </a:xfrm>
          <a:prstGeom prst="rect">
            <a:avLst/>
          </a:prstGeom>
          <a:solidFill>
            <a:srgbClr val="FFFF00"/>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20000"/>
              </a:lnSpc>
            </a:pPr>
            <a:r>
              <a:rPr lang="en-GB" sz="1600" dirty="0" smtClean="0">
                <a:solidFill>
                  <a:srgbClr val="FF0000"/>
                </a:solidFill>
                <a:latin typeface="Comic Sans MS" panose="030F0702030302020204" pitchFamily="66" charset="0"/>
              </a:rPr>
              <a:t>Steps to success</a:t>
            </a:r>
            <a:r>
              <a:rPr lang="en-GB" sz="500" dirty="0">
                <a:solidFill>
                  <a:srgbClr val="FF0000"/>
                </a:solidFill>
                <a:latin typeface="Comic Sans MS" panose="030F0702030302020204" pitchFamily="66" charset="0"/>
              </a:rPr>
              <a:t>:</a:t>
            </a:r>
            <a:r>
              <a:rPr lang="en-GB" sz="1600" dirty="0" smtClean="0">
                <a:solidFill>
                  <a:srgbClr val="FF0000"/>
                </a:solidFill>
                <a:latin typeface="Comic Sans MS" panose="030F0702030302020204" pitchFamily="66" charset="0"/>
              </a:rPr>
              <a:t/>
            </a:r>
            <a:br>
              <a:rPr lang="en-GB" sz="1600" dirty="0" smtClean="0">
                <a:solidFill>
                  <a:srgbClr val="FF0000"/>
                </a:solidFill>
                <a:latin typeface="Comic Sans MS" panose="030F0702030302020204" pitchFamily="66" charset="0"/>
              </a:rPr>
            </a:br>
            <a:r>
              <a:rPr lang="en-GB" sz="1600" dirty="0" smtClean="0">
                <a:solidFill>
                  <a:srgbClr val="FF0000"/>
                </a:solidFill>
                <a:latin typeface="Comic Sans MS" panose="030F0702030302020204" pitchFamily="66" charset="0"/>
              </a:rPr>
              <a:t>Find two sides of an argument (for and against)</a:t>
            </a:r>
            <a:br>
              <a:rPr lang="en-GB" sz="1600" dirty="0" smtClean="0">
                <a:solidFill>
                  <a:srgbClr val="FF0000"/>
                </a:solidFill>
                <a:latin typeface="Comic Sans MS" panose="030F0702030302020204" pitchFamily="66" charset="0"/>
              </a:rPr>
            </a:br>
            <a:r>
              <a:rPr lang="en-GB" sz="1600" dirty="0" smtClean="0">
                <a:solidFill>
                  <a:srgbClr val="FF0000"/>
                </a:solidFill>
                <a:latin typeface="Comic Sans MS" panose="030F0702030302020204" pitchFamily="66" charset="0"/>
              </a:rPr>
              <a:t>Find evidence to support the arguments</a:t>
            </a:r>
          </a:p>
          <a:p>
            <a:pPr>
              <a:lnSpc>
                <a:spcPct val="120000"/>
              </a:lnSpc>
            </a:pPr>
            <a:r>
              <a:rPr lang="en-GB" sz="1600" dirty="0" smtClean="0">
                <a:solidFill>
                  <a:srgbClr val="FF0000"/>
                </a:solidFill>
                <a:latin typeface="Comic Sans MS" panose="030F0702030302020204" pitchFamily="66" charset="0"/>
              </a:rPr>
              <a:t>Present tense</a:t>
            </a:r>
            <a:br>
              <a:rPr lang="en-GB" sz="1600" dirty="0" smtClean="0">
                <a:solidFill>
                  <a:srgbClr val="FF0000"/>
                </a:solidFill>
                <a:latin typeface="Comic Sans MS" panose="030F0702030302020204" pitchFamily="66" charset="0"/>
              </a:rPr>
            </a:br>
            <a:r>
              <a:rPr lang="en-GB" sz="1600" dirty="0" smtClean="0">
                <a:solidFill>
                  <a:srgbClr val="FF0000"/>
                </a:solidFill>
                <a:latin typeface="Comic Sans MS" panose="030F0702030302020204" pitchFamily="66" charset="0"/>
              </a:rPr>
              <a:t>Use range of connectives</a:t>
            </a:r>
          </a:p>
          <a:p>
            <a:pPr>
              <a:lnSpc>
                <a:spcPct val="120000"/>
              </a:lnSpc>
            </a:pPr>
            <a:r>
              <a:rPr lang="en-GB" sz="1600" dirty="0" smtClean="0">
                <a:solidFill>
                  <a:srgbClr val="FF0000"/>
                </a:solidFill>
                <a:latin typeface="Comic Sans MS" panose="030F0702030302020204" pitchFamily="66" charset="0"/>
              </a:rPr>
              <a:t>Use persuasive techniques</a:t>
            </a:r>
            <a:br>
              <a:rPr lang="en-GB" sz="1600" dirty="0" smtClean="0">
                <a:solidFill>
                  <a:srgbClr val="FF0000"/>
                </a:solidFill>
                <a:latin typeface="Comic Sans MS" panose="030F0702030302020204" pitchFamily="66" charset="0"/>
              </a:rPr>
            </a:br>
            <a:r>
              <a:rPr lang="en-GB" sz="1600" dirty="0" smtClean="0">
                <a:solidFill>
                  <a:srgbClr val="FF0000"/>
                </a:solidFill>
                <a:latin typeface="Comic Sans MS" panose="030F0702030302020204" pitchFamily="66" charset="0"/>
              </a:rPr>
              <a:t>Write using an impersonal voice</a:t>
            </a:r>
            <a:endParaRPr lang="en-GB" sz="16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3146763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8484" y="1746734"/>
            <a:ext cx="11513516" cy="4998623"/>
          </a:xfrm>
        </p:spPr>
        <p:txBody>
          <a:bodyPr>
            <a:normAutofit lnSpcReduction="10000"/>
          </a:bodyPr>
          <a:lstStyle/>
          <a:p>
            <a:pPr lvl="0" algn="l" fontAlgn="base">
              <a:lnSpc>
                <a:spcPct val="100000"/>
              </a:lnSpc>
              <a:spcBef>
                <a:spcPct val="50000"/>
              </a:spcBef>
              <a:spcAft>
                <a:spcPct val="0"/>
              </a:spcAft>
            </a:pPr>
            <a:r>
              <a:rPr lang="en-GB" altLang="en-US" u="sng" dirty="0" smtClean="0">
                <a:solidFill>
                  <a:srgbClr val="000000"/>
                </a:solidFill>
                <a:latin typeface="Comic Sans MS" panose="030F0702030302020204" pitchFamily="66" charset="0"/>
              </a:rPr>
              <a:t>Introduction </a:t>
            </a:r>
            <a:r>
              <a:rPr lang="en-GB" altLang="en-US" sz="1600" dirty="0" smtClean="0">
                <a:solidFill>
                  <a:srgbClr val="000000"/>
                </a:solidFill>
                <a:latin typeface="Comic Sans MS" panose="030F0702030302020204" pitchFamily="66" charset="0"/>
              </a:rPr>
              <a:t>(Paragraph 1)</a:t>
            </a:r>
            <a:endParaRPr lang="en-GB" altLang="en-US" sz="1600" dirty="0">
              <a:solidFill>
                <a:srgbClr val="000000"/>
              </a:solidFill>
              <a:latin typeface="Comic Sans MS" panose="030F0702030302020204" pitchFamily="66" charset="0"/>
            </a:endParaRPr>
          </a:p>
          <a:p>
            <a:pPr lvl="0" algn="l" fontAlgn="base">
              <a:lnSpc>
                <a:spcPct val="100000"/>
              </a:lnSpc>
              <a:spcBef>
                <a:spcPct val="50000"/>
              </a:spcBef>
              <a:spcAft>
                <a:spcPct val="0"/>
              </a:spcAft>
            </a:pPr>
            <a:r>
              <a:rPr lang="en-GB" altLang="en-US" sz="1800" dirty="0">
                <a:solidFill>
                  <a:srgbClr val="000000"/>
                </a:solidFill>
                <a:latin typeface="Comic Sans MS" panose="030F0702030302020204" pitchFamily="66" charset="0"/>
              </a:rPr>
              <a:t>A </a:t>
            </a:r>
            <a:r>
              <a:rPr lang="en-GB" altLang="en-US" sz="1800" dirty="0">
                <a:solidFill>
                  <a:srgbClr val="FF0000"/>
                </a:solidFill>
                <a:latin typeface="Comic Sans MS" panose="030F0702030302020204" pitchFamily="66" charset="0"/>
              </a:rPr>
              <a:t>short</a:t>
            </a:r>
            <a:r>
              <a:rPr lang="en-GB" altLang="en-US" sz="1800" dirty="0">
                <a:solidFill>
                  <a:srgbClr val="000000"/>
                </a:solidFill>
                <a:latin typeface="Comic Sans MS" panose="030F0702030302020204" pitchFamily="66" charset="0"/>
              </a:rPr>
              <a:t> opening, explaining how the issue came about. Do </a:t>
            </a:r>
            <a:r>
              <a:rPr lang="en-GB" altLang="en-US" sz="1800" b="1" u="sng" dirty="0">
                <a:solidFill>
                  <a:srgbClr val="FF0000"/>
                </a:solidFill>
                <a:latin typeface="Comic Sans MS" panose="030F0702030302020204" pitchFamily="66" charset="0"/>
              </a:rPr>
              <a:t>not</a:t>
            </a:r>
            <a:r>
              <a:rPr lang="en-GB" altLang="en-US" sz="1800" dirty="0">
                <a:solidFill>
                  <a:srgbClr val="000000"/>
                </a:solidFill>
                <a:latin typeface="Comic Sans MS" panose="030F0702030302020204" pitchFamily="66" charset="0"/>
              </a:rPr>
              <a:t> put any views of your own in this section</a:t>
            </a:r>
            <a:r>
              <a:rPr lang="en-GB" altLang="en-US" sz="1800" dirty="0" smtClean="0">
                <a:solidFill>
                  <a:srgbClr val="000000"/>
                </a:solidFill>
                <a:latin typeface="Comic Sans MS" panose="030F0702030302020204" pitchFamily="66" charset="0"/>
              </a:rPr>
              <a:t>.</a:t>
            </a:r>
          </a:p>
          <a:p>
            <a:pPr lvl="0" algn="l" fontAlgn="base">
              <a:lnSpc>
                <a:spcPct val="100000"/>
              </a:lnSpc>
              <a:spcBef>
                <a:spcPct val="50000"/>
              </a:spcBef>
              <a:spcAft>
                <a:spcPct val="0"/>
              </a:spcAft>
            </a:pPr>
            <a:endParaRPr lang="en-GB" altLang="en-US" sz="1050" dirty="0" smtClean="0">
              <a:solidFill>
                <a:srgbClr val="000000"/>
              </a:solidFill>
              <a:latin typeface="Comic Sans MS" panose="030F0702030302020204" pitchFamily="66" charset="0"/>
            </a:endParaRPr>
          </a:p>
          <a:p>
            <a:pPr algn="just">
              <a:spcBef>
                <a:spcPct val="50000"/>
              </a:spcBef>
            </a:pPr>
            <a:r>
              <a:rPr lang="en-GB" altLang="en-US" sz="1800" dirty="0" smtClean="0">
                <a:latin typeface="Comic Sans MS" panose="030F0702030302020204" pitchFamily="66" charset="0"/>
              </a:rPr>
              <a:t>(Paragraph 2 )</a:t>
            </a:r>
            <a:r>
              <a:rPr lang="en-GB" altLang="en-US" sz="1800" b="1" u="sng" dirty="0" smtClean="0">
                <a:latin typeface="Comic Sans MS" panose="030F0702030302020204" pitchFamily="66" charset="0"/>
              </a:rPr>
              <a:t>Points </a:t>
            </a:r>
            <a:r>
              <a:rPr lang="en-GB" altLang="en-US" sz="1800" b="1" u="sng" dirty="0">
                <a:latin typeface="Comic Sans MS" panose="030F0702030302020204" pitchFamily="66" charset="0"/>
              </a:rPr>
              <a:t>‘</a:t>
            </a:r>
            <a:r>
              <a:rPr lang="en-GB" altLang="en-US" sz="1800" b="1" u="sng" dirty="0" smtClean="0">
                <a:latin typeface="Comic Sans MS" panose="030F0702030302020204" pitchFamily="66" charset="0"/>
              </a:rPr>
              <a:t>for’ </a:t>
            </a:r>
            <a:r>
              <a:rPr lang="en-GB" altLang="en-US" sz="1800" dirty="0" smtClean="0">
                <a:latin typeface="Comic Sans MS" panose="030F0702030302020204" pitchFamily="66" charset="0"/>
              </a:rPr>
              <a:t>Start </a:t>
            </a:r>
            <a:r>
              <a:rPr lang="en-GB" altLang="en-US" sz="1800" dirty="0">
                <a:latin typeface="Comic Sans MS" panose="030F0702030302020204" pitchFamily="66" charset="0"/>
              </a:rPr>
              <a:t>this section with ‘</a:t>
            </a:r>
            <a:r>
              <a:rPr lang="en-GB" altLang="en-US" sz="1800" dirty="0">
                <a:solidFill>
                  <a:srgbClr val="FF0000"/>
                </a:solidFill>
                <a:latin typeface="Comic Sans MS" panose="030F0702030302020204" pitchFamily="66" charset="0"/>
              </a:rPr>
              <a:t>Firstly</a:t>
            </a:r>
            <a:r>
              <a:rPr lang="en-GB" altLang="en-US" sz="1800" dirty="0">
                <a:latin typeface="Comic Sans MS" panose="030F0702030302020204" pitchFamily="66" charset="0"/>
              </a:rPr>
              <a:t>’. Write about your first point in favour of the argument but do </a:t>
            </a:r>
            <a:r>
              <a:rPr lang="en-GB" altLang="en-US" sz="1800" u="sng" dirty="0">
                <a:solidFill>
                  <a:srgbClr val="FF0000"/>
                </a:solidFill>
                <a:latin typeface="Comic Sans MS" panose="030F0702030302020204" pitchFamily="66" charset="0"/>
              </a:rPr>
              <a:t>not</a:t>
            </a:r>
            <a:r>
              <a:rPr lang="en-GB" altLang="en-US" sz="1800" dirty="0">
                <a:latin typeface="Comic Sans MS" panose="030F0702030302020204" pitchFamily="66" charset="0"/>
              </a:rPr>
              <a:t> put your own point of view </a:t>
            </a:r>
            <a:r>
              <a:rPr lang="en-GB" altLang="en-US" sz="1800" dirty="0" smtClean="0">
                <a:latin typeface="Comic Sans MS" panose="030F0702030302020204" pitchFamily="66" charset="0"/>
              </a:rPr>
              <a:t>yet. </a:t>
            </a:r>
            <a:r>
              <a:rPr lang="en-GB" altLang="en-US" sz="1800" b="1" u="sng" dirty="0" smtClean="0">
                <a:latin typeface="Comic Sans MS" panose="030F0702030302020204" pitchFamily="66" charset="0"/>
              </a:rPr>
              <a:t>Points </a:t>
            </a:r>
            <a:r>
              <a:rPr lang="en-GB" altLang="en-US" sz="1800" b="1" u="sng" dirty="0">
                <a:latin typeface="Comic Sans MS" panose="030F0702030302020204" pitchFamily="66" charset="0"/>
              </a:rPr>
              <a:t>‘</a:t>
            </a:r>
            <a:r>
              <a:rPr lang="en-GB" altLang="en-US" sz="1800" b="1" u="sng" dirty="0" smtClean="0">
                <a:latin typeface="Comic Sans MS" panose="030F0702030302020204" pitchFamily="66" charset="0"/>
              </a:rPr>
              <a:t>Against’ </a:t>
            </a:r>
            <a:r>
              <a:rPr lang="en-GB" altLang="en-US" sz="1800" dirty="0" smtClean="0">
                <a:latin typeface="Comic Sans MS" panose="030F0702030302020204" pitchFamily="66" charset="0"/>
              </a:rPr>
              <a:t>Begin </a:t>
            </a:r>
            <a:r>
              <a:rPr lang="en-GB" altLang="en-US" sz="1800" dirty="0">
                <a:latin typeface="Comic Sans MS" panose="030F0702030302020204" pitchFamily="66" charset="0"/>
              </a:rPr>
              <a:t>with </a:t>
            </a:r>
            <a:r>
              <a:rPr lang="en-GB" altLang="en-US" sz="1800" dirty="0" smtClean="0">
                <a:solidFill>
                  <a:srgbClr val="FF0000"/>
                </a:solidFill>
                <a:latin typeface="Comic Sans MS" panose="030F0702030302020204" pitchFamily="66" charset="0"/>
              </a:rPr>
              <a:t>connective</a:t>
            </a:r>
            <a:r>
              <a:rPr lang="en-GB" altLang="en-US" sz="1800" dirty="0" smtClean="0">
                <a:latin typeface="Comic Sans MS" panose="030F0702030302020204" pitchFamily="66" charset="0"/>
              </a:rPr>
              <a:t> (</a:t>
            </a:r>
            <a:r>
              <a:rPr lang="en-GB" altLang="en-US" sz="1800" dirty="0" err="1" smtClean="0">
                <a:latin typeface="Comic Sans MS" panose="030F0702030302020204" pitchFamily="66" charset="0"/>
              </a:rPr>
              <a:t>e.g.however</a:t>
            </a:r>
            <a:r>
              <a:rPr lang="en-GB" altLang="en-US" sz="1800" dirty="0" smtClean="0">
                <a:latin typeface="Comic Sans MS" panose="030F0702030302020204" pitchFamily="66" charset="0"/>
              </a:rPr>
              <a:t>) </a:t>
            </a:r>
            <a:r>
              <a:rPr lang="en-GB" altLang="en-US" sz="1800" dirty="0">
                <a:latin typeface="Comic Sans MS" panose="030F0702030302020204" pitchFamily="66" charset="0"/>
              </a:rPr>
              <a:t>and put your first point against the argument without giving your own view</a:t>
            </a:r>
            <a:r>
              <a:rPr lang="en-GB" altLang="en-US" sz="1800" dirty="0" smtClean="0">
                <a:latin typeface="Comic Sans MS" panose="030F0702030302020204" pitchFamily="66" charset="0"/>
              </a:rPr>
              <a:t>.</a:t>
            </a:r>
          </a:p>
          <a:p>
            <a:pPr algn="l">
              <a:spcBef>
                <a:spcPct val="50000"/>
              </a:spcBef>
            </a:pPr>
            <a:endParaRPr lang="en-GB" altLang="en-US" sz="1000" dirty="0" smtClean="0">
              <a:latin typeface="Comic Sans MS" panose="030F0702030302020204" pitchFamily="66" charset="0"/>
            </a:endParaRPr>
          </a:p>
          <a:p>
            <a:pPr algn="l">
              <a:spcBef>
                <a:spcPct val="50000"/>
              </a:spcBef>
            </a:pPr>
            <a:r>
              <a:rPr lang="en-GB" altLang="en-US" sz="1800" dirty="0" smtClean="0">
                <a:solidFill>
                  <a:srgbClr val="000000"/>
                </a:solidFill>
                <a:latin typeface="Comic Sans MS" panose="030F0702030302020204" pitchFamily="66" charset="0"/>
              </a:rPr>
              <a:t>(</a:t>
            </a:r>
            <a:r>
              <a:rPr lang="en-GB" altLang="en-US" sz="1800" dirty="0" err="1">
                <a:solidFill>
                  <a:srgbClr val="000000"/>
                </a:solidFill>
                <a:latin typeface="Comic Sans MS" panose="030F0702030302020204" pitchFamily="66" charset="0"/>
              </a:rPr>
              <a:t>P</a:t>
            </a:r>
            <a:r>
              <a:rPr lang="en-GB" altLang="en-US" sz="1800" dirty="0" err="1" smtClean="0">
                <a:solidFill>
                  <a:srgbClr val="000000"/>
                </a:solidFill>
                <a:latin typeface="Comic Sans MS" panose="030F0702030302020204" pitchFamily="66" charset="0"/>
              </a:rPr>
              <a:t>aragraph3</a:t>
            </a:r>
            <a:r>
              <a:rPr lang="en-GB" altLang="en-US" sz="1800" dirty="0" smtClean="0">
                <a:solidFill>
                  <a:srgbClr val="000000"/>
                </a:solidFill>
                <a:latin typeface="Comic Sans MS" panose="030F0702030302020204" pitchFamily="66" charset="0"/>
              </a:rPr>
              <a:t>) </a:t>
            </a:r>
            <a:r>
              <a:rPr lang="en-GB" altLang="en-US" sz="1800" b="1" u="sng" dirty="0">
                <a:latin typeface="Comic Sans MS" panose="030F0702030302020204" pitchFamily="66" charset="0"/>
              </a:rPr>
              <a:t>Points ‘</a:t>
            </a:r>
            <a:r>
              <a:rPr lang="en-GB" altLang="en-US" sz="1800" b="1" u="sng" dirty="0" smtClean="0">
                <a:latin typeface="Comic Sans MS" panose="030F0702030302020204" pitchFamily="66" charset="0"/>
              </a:rPr>
              <a:t>for’ </a:t>
            </a:r>
            <a:r>
              <a:rPr lang="en-GB" altLang="en-US" sz="1800" dirty="0" smtClean="0">
                <a:latin typeface="Comic Sans MS" panose="030F0702030302020204" pitchFamily="66" charset="0"/>
              </a:rPr>
              <a:t>Begin </a:t>
            </a:r>
            <a:r>
              <a:rPr lang="en-GB" altLang="en-US" sz="1800" dirty="0">
                <a:latin typeface="Comic Sans MS" panose="030F0702030302020204" pitchFamily="66" charset="0"/>
              </a:rPr>
              <a:t>your next point with </a:t>
            </a:r>
            <a:r>
              <a:rPr lang="en-GB" altLang="en-US" sz="1800" dirty="0" smtClean="0">
                <a:latin typeface="Comic Sans MS" panose="030F0702030302020204" pitchFamily="66" charset="0"/>
              </a:rPr>
              <a:t>connective or sentence started from a list, </a:t>
            </a:r>
            <a:r>
              <a:rPr lang="en-GB" altLang="en-US" sz="1800" dirty="0">
                <a:latin typeface="Comic Sans MS" panose="030F0702030302020204" pitchFamily="66" charset="0"/>
              </a:rPr>
              <a:t>but still do not give your own </a:t>
            </a:r>
            <a:r>
              <a:rPr lang="en-GB" altLang="en-US" sz="1800" dirty="0" smtClean="0">
                <a:latin typeface="Comic Sans MS" panose="030F0702030302020204" pitchFamily="66" charset="0"/>
              </a:rPr>
              <a:t>opinion. </a:t>
            </a:r>
            <a:r>
              <a:rPr lang="en-GB" altLang="en-US" sz="1800" b="1" u="sng" dirty="0" smtClean="0">
                <a:latin typeface="Comic Sans MS" panose="030F0702030302020204" pitchFamily="66" charset="0"/>
              </a:rPr>
              <a:t>Points </a:t>
            </a:r>
            <a:r>
              <a:rPr lang="en-GB" altLang="en-US" sz="1800" b="1" u="sng" dirty="0">
                <a:latin typeface="Comic Sans MS" panose="030F0702030302020204" pitchFamily="66" charset="0"/>
              </a:rPr>
              <a:t>‘</a:t>
            </a:r>
            <a:r>
              <a:rPr lang="en-GB" altLang="en-US" sz="1800" b="1" u="sng" dirty="0" smtClean="0">
                <a:latin typeface="Comic Sans MS" panose="030F0702030302020204" pitchFamily="66" charset="0"/>
              </a:rPr>
              <a:t>Against’ </a:t>
            </a:r>
            <a:r>
              <a:rPr lang="en-GB" altLang="en-US" sz="1800" dirty="0" smtClean="0">
                <a:latin typeface="Comic Sans MS" panose="030F0702030302020204" pitchFamily="66" charset="0"/>
              </a:rPr>
              <a:t>Continue </a:t>
            </a:r>
            <a:r>
              <a:rPr lang="en-GB" altLang="en-US" sz="1800" dirty="0">
                <a:latin typeface="Comic Sans MS" panose="030F0702030302020204" pitchFamily="66" charset="0"/>
              </a:rPr>
              <a:t>to put your points ‘against’, introducing them with formal words such as ‘</a:t>
            </a:r>
            <a:r>
              <a:rPr lang="en-GB" altLang="en-US" sz="1800" dirty="0">
                <a:solidFill>
                  <a:srgbClr val="FF0000"/>
                </a:solidFill>
                <a:latin typeface="Comic Sans MS" panose="030F0702030302020204" pitchFamily="66" charset="0"/>
              </a:rPr>
              <a:t>In addition</a:t>
            </a:r>
            <a:r>
              <a:rPr lang="en-GB" altLang="en-US" sz="1800" dirty="0">
                <a:latin typeface="Comic Sans MS" panose="030F0702030302020204" pitchFamily="66" charset="0"/>
              </a:rPr>
              <a:t>’, ‘</a:t>
            </a:r>
            <a:r>
              <a:rPr lang="en-GB" altLang="en-US" sz="1800" dirty="0">
                <a:solidFill>
                  <a:srgbClr val="FF0000"/>
                </a:solidFill>
                <a:latin typeface="Comic Sans MS" panose="030F0702030302020204" pitchFamily="66" charset="0"/>
              </a:rPr>
              <a:t>Also</a:t>
            </a:r>
            <a:r>
              <a:rPr lang="en-GB" altLang="en-US" sz="1800" dirty="0">
                <a:latin typeface="Comic Sans MS" panose="030F0702030302020204" pitchFamily="66" charset="0"/>
              </a:rPr>
              <a:t>’ or ‘</a:t>
            </a:r>
            <a:r>
              <a:rPr lang="en-GB" altLang="en-US" sz="1800" dirty="0">
                <a:solidFill>
                  <a:srgbClr val="FF0000"/>
                </a:solidFill>
                <a:latin typeface="Comic Sans MS" panose="030F0702030302020204" pitchFamily="66" charset="0"/>
              </a:rPr>
              <a:t>Furthermore</a:t>
            </a:r>
            <a:r>
              <a:rPr lang="en-GB" altLang="en-US" sz="1800" dirty="0">
                <a:latin typeface="Comic Sans MS" panose="030F0702030302020204" pitchFamily="66" charset="0"/>
              </a:rPr>
              <a:t>’. </a:t>
            </a:r>
          </a:p>
          <a:p>
            <a:pPr lvl="0" algn="l" fontAlgn="base">
              <a:lnSpc>
                <a:spcPct val="100000"/>
              </a:lnSpc>
              <a:spcBef>
                <a:spcPct val="50000"/>
              </a:spcBef>
              <a:spcAft>
                <a:spcPct val="0"/>
              </a:spcAft>
            </a:pPr>
            <a:endParaRPr lang="en-GB" altLang="en-US" sz="1000" dirty="0" smtClean="0">
              <a:solidFill>
                <a:srgbClr val="000000"/>
              </a:solidFill>
              <a:latin typeface="Comic Sans MS" panose="030F0702030302020204" pitchFamily="66" charset="0"/>
            </a:endParaRPr>
          </a:p>
          <a:p>
            <a:pPr algn="l">
              <a:spcBef>
                <a:spcPct val="50000"/>
              </a:spcBef>
            </a:pPr>
            <a:r>
              <a:rPr lang="en-GB" altLang="en-US" sz="1700" dirty="0" smtClean="0">
                <a:solidFill>
                  <a:srgbClr val="000000"/>
                </a:solidFill>
                <a:latin typeface="Comic Sans MS" panose="030F0702030302020204" pitchFamily="66" charset="0"/>
              </a:rPr>
              <a:t>(</a:t>
            </a:r>
            <a:r>
              <a:rPr lang="en-GB" altLang="en-US" sz="1700" dirty="0" err="1">
                <a:solidFill>
                  <a:srgbClr val="000000"/>
                </a:solidFill>
                <a:latin typeface="Comic Sans MS" panose="030F0702030302020204" pitchFamily="66" charset="0"/>
              </a:rPr>
              <a:t>P</a:t>
            </a:r>
            <a:r>
              <a:rPr lang="en-GB" altLang="en-US" sz="1700" dirty="0" err="1" smtClean="0">
                <a:solidFill>
                  <a:srgbClr val="000000"/>
                </a:solidFill>
                <a:latin typeface="Comic Sans MS" panose="030F0702030302020204" pitchFamily="66" charset="0"/>
              </a:rPr>
              <a:t>aragraph4</a:t>
            </a:r>
            <a:r>
              <a:rPr lang="en-GB" altLang="en-US" sz="1700" dirty="0" smtClean="0">
                <a:solidFill>
                  <a:srgbClr val="000000"/>
                </a:solidFill>
                <a:latin typeface="Comic Sans MS" panose="030F0702030302020204" pitchFamily="66" charset="0"/>
              </a:rPr>
              <a:t>)</a:t>
            </a:r>
            <a:r>
              <a:rPr lang="en-GB" altLang="en-US" sz="1700" b="1" u="sng" dirty="0">
                <a:latin typeface="Comic Sans MS" panose="030F0702030302020204" pitchFamily="66" charset="0"/>
              </a:rPr>
              <a:t> Points ‘</a:t>
            </a:r>
            <a:r>
              <a:rPr lang="en-GB" altLang="en-US" sz="1700" b="1" u="sng" dirty="0" smtClean="0">
                <a:latin typeface="Comic Sans MS" panose="030F0702030302020204" pitchFamily="66" charset="0"/>
              </a:rPr>
              <a:t>for’ </a:t>
            </a:r>
            <a:r>
              <a:rPr lang="en-GB" altLang="en-US" sz="1700" dirty="0" smtClean="0">
                <a:latin typeface="Comic Sans MS" panose="030F0702030302020204" pitchFamily="66" charset="0"/>
              </a:rPr>
              <a:t>Use </a:t>
            </a:r>
            <a:r>
              <a:rPr lang="en-GB" altLang="en-US" sz="1700" dirty="0">
                <a:latin typeface="Comic Sans MS" panose="030F0702030302020204" pitchFamily="66" charset="0"/>
              </a:rPr>
              <a:t>‘</a:t>
            </a:r>
            <a:r>
              <a:rPr lang="en-GB" altLang="en-US" sz="1700" dirty="0">
                <a:solidFill>
                  <a:srgbClr val="FF0000"/>
                </a:solidFill>
                <a:latin typeface="Comic Sans MS" panose="030F0702030302020204" pitchFamily="66" charset="0"/>
              </a:rPr>
              <a:t>Also</a:t>
            </a:r>
            <a:r>
              <a:rPr lang="en-GB" altLang="en-US" sz="1700" dirty="0">
                <a:latin typeface="Comic Sans MS" panose="030F0702030302020204" pitchFamily="66" charset="0"/>
              </a:rPr>
              <a:t>’ or ‘</a:t>
            </a:r>
            <a:r>
              <a:rPr lang="en-GB" altLang="en-US" sz="1700" dirty="0">
                <a:solidFill>
                  <a:srgbClr val="FF0000"/>
                </a:solidFill>
                <a:latin typeface="Comic Sans MS" panose="030F0702030302020204" pitchFamily="66" charset="0"/>
              </a:rPr>
              <a:t>In addition</a:t>
            </a:r>
            <a:r>
              <a:rPr lang="en-GB" altLang="en-US" sz="1700" dirty="0">
                <a:latin typeface="Comic Sans MS" panose="030F0702030302020204" pitchFamily="66" charset="0"/>
              </a:rPr>
              <a:t>’ to begin your final point in favour of the argument. Try to give evidence to support the point if you </a:t>
            </a:r>
            <a:r>
              <a:rPr lang="en-GB" altLang="en-US" sz="1700" dirty="0" smtClean="0">
                <a:latin typeface="Comic Sans MS" panose="030F0702030302020204" pitchFamily="66" charset="0"/>
              </a:rPr>
              <a:t>can. </a:t>
            </a:r>
            <a:r>
              <a:rPr lang="en-GB" altLang="en-US" sz="1700" b="1" u="sng" dirty="0" smtClean="0">
                <a:latin typeface="Comic Sans MS" panose="030F0702030302020204" pitchFamily="66" charset="0"/>
              </a:rPr>
              <a:t>Points </a:t>
            </a:r>
            <a:r>
              <a:rPr lang="en-GB" altLang="en-US" sz="1700" b="1" u="sng" dirty="0">
                <a:latin typeface="Comic Sans MS" panose="030F0702030302020204" pitchFamily="66" charset="0"/>
              </a:rPr>
              <a:t>‘</a:t>
            </a:r>
            <a:r>
              <a:rPr lang="en-GB" altLang="en-US" sz="1700" b="1" u="sng" dirty="0" smtClean="0">
                <a:latin typeface="Comic Sans MS" panose="030F0702030302020204" pitchFamily="66" charset="0"/>
              </a:rPr>
              <a:t>Against’ </a:t>
            </a:r>
            <a:r>
              <a:rPr lang="en-GB" altLang="en-US" sz="1700" dirty="0" smtClean="0">
                <a:latin typeface="Comic Sans MS" panose="030F0702030302020204" pitchFamily="66" charset="0"/>
              </a:rPr>
              <a:t>Use </a:t>
            </a:r>
            <a:r>
              <a:rPr lang="en-GB" altLang="en-US" sz="1700" dirty="0">
                <a:latin typeface="Comic Sans MS" panose="030F0702030302020204" pitchFamily="66" charset="0"/>
              </a:rPr>
              <a:t>‘</a:t>
            </a:r>
            <a:r>
              <a:rPr lang="en-GB" altLang="en-US" sz="1700" dirty="0">
                <a:solidFill>
                  <a:srgbClr val="FF0000"/>
                </a:solidFill>
                <a:latin typeface="Comic Sans MS" panose="030F0702030302020204" pitchFamily="66" charset="0"/>
              </a:rPr>
              <a:t>Finally</a:t>
            </a:r>
            <a:r>
              <a:rPr lang="en-GB" altLang="en-US" sz="1700" dirty="0">
                <a:latin typeface="Comic Sans MS" panose="030F0702030302020204" pitchFamily="66" charset="0"/>
              </a:rPr>
              <a:t>’ to begin your last point. Still do </a:t>
            </a:r>
            <a:r>
              <a:rPr lang="en-GB" altLang="en-US" sz="1700" u="sng" dirty="0">
                <a:solidFill>
                  <a:srgbClr val="FF0000"/>
                </a:solidFill>
                <a:latin typeface="Comic Sans MS" panose="030F0702030302020204" pitchFamily="66" charset="0"/>
              </a:rPr>
              <a:t>not</a:t>
            </a:r>
            <a:r>
              <a:rPr lang="en-GB" altLang="en-US" sz="1700" dirty="0">
                <a:latin typeface="Comic Sans MS" panose="030F0702030302020204" pitchFamily="66" charset="0"/>
              </a:rPr>
              <a:t> give your opinion</a:t>
            </a:r>
            <a:r>
              <a:rPr lang="en-GB" altLang="en-US" sz="1700" dirty="0" smtClean="0">
                <a:latin typeface="Comic Sans MS" panose="030F0702030302020204" pitchFamily="66" charset="0"/>
              </a:rPr>
              <a:t>.</a:t>
            </a:r>
          </a:p>
          <a:p>
            <a:pPr algn="l">
              <a:spcBef>
                <a:spcPct val="50000"/>
              </a:spcBef>
            </a:pPr>
            <a:endParaRPr lang="en-GB" altLang="en-US" sz="1100" dirty="0">
              <a:latin typeface="Comic Sans MS" panose="030F0702030302020204" pitchFamily="66" charset="0"/>
            </a:endParaRPr>
          </a:p>
          <a:p>
            <a:pPr algn="just">
              <a:spcBef>
                <a:spcPct val="50000"/>
              </a:spcBef>
            </a:pPr>
            <a:r>
              <a:rPr lang="en-GB" altLang="en-US" sz="1600" b="1" u="sng" dirty="0" smtClean="0">
                <a:latin typeface="Comic Sans MS" panose="030F0702030302020204" pitchFamily="66" charset="0"/>
              </a:rPr>
              <a:t>Conclusion </a:t>
            </a:r>
            <a:r>
              <a:rPr lang="en-GB" altLang="en-US" sz="1600" dirty="0" smtClean="0">
                <a:latin typeface="Comic Sans MS" panose="030F0702030302020204" pitchFamily="66" charset="0"/>
              </a:rPr>
              <a:t>Begin </a:t>
            </a:r>
            <a:r>
              <a:rPr lang="en-GB" altLang="en-US" sz="1600" dirty="0">
                <a:latin typeface="Comic Sans MS" panose="030F0702030302020204" pitchFamily="66" charset="0"/>
              </a:rPr>
              <a:t>with ‘</a:t>
            </a:r>
            <a:r>
              <a:rPr lang="en-GB" altLang="en-US" sz="1600" dirty="0">
                <a:solidFill>
                  <a:srgbClr val="FF0000"/>
                </a:solidFill>
                <a:latin typeface="Comic Sans MS" panose="030F0702030302020204" pitchFamily="66" charset="0"/>
              </a:rPr>
              <a:t>To sum up the argument</a:t>
            </a:r>
            <a:r>
              <a:rPr lang="en-GB" altLang="en-US" sz="1600" dirty="0">
                <a:latin typeface="Comic Sans MS" panose="030F0702030302020204" pitchFamily="66" charset="0"/>
              </a:rPr>
              <a:t>’ or ‘</a:t>
            </a:r>
            <a:r>
              <a:rPr lang="en-GB" altLang="en-US" sz="1600" dirty="0">
                <a:solidFill>
                  <a:srgbClr val="FF0000"/>
                </a:solidFill>
                <a:latin typeface="Comic Sans MS" panose="030F0702030302020204" pitchFamily="66" charset="0"/>
              </a:rPr>
              <a:t>In conclusion</a:t>
            </a:r>
            <a:r>
              <a:rPr lang="en-GB" altLang="en-US" sz="1600" dirty="0">
                <a:latin typeface="Comic Sans MS" panose="030F0702030302020204" pitchFamily="66" charset="0"/>
              </a:rPr>
              <a:t>’. </a:t>
            </a:r>
            <a:r>
              <a:rPr lang="en-GB" altLang="en-US" sz="1600" b="1" dirty="0">
                <a:latin typeface="Comic Sans MS" panose="030F0702030302020204" pitchFamily="66" charset="0"/>
              </a:rPr>
              <a:t>At last</a:t>
            </a:r>
            <a:r>
              <a:rPr lang="en-GB" altLang="en-US" sz="1600" dirty="0">
                <a:latin typeface="Comic Sans MS" panose="030F0702030302020204" pitchFamily="66" charset="0"/>
              </a:rPr>
              <a:t> you can give your own views if you wish, and conclude either in favour of or against the issue. Or finish with a question to challenge your readers to make up their own minds!</a:t>
            </a:r>
          </a:p>
          <a:p>
            <a:pPr algn="l">
              <a:spcBef>
                <a:spcPct val="50000"/>
              </a:spcBef>
            </a:pPr>
            <a:endParaRPr lang="en-GB" altLang="en-US" sz="1700" dirty="0">
              <a:latin typeface="Comic Sans MS" panose="030F0702030302020204" pitchFamily="66" charset="0"/>
            </a:endParaRPr>
          </a:p>
          <a:p>
            <a:pPr lvl="0" algn="l" fontAlgn="base">
              <a:lnSpc>
                <a:spcPct val="100000"/>
              </a:lnSpc>
              <a:spcBef>
                <a:spcPct val="50000"/>
              </a:spcBef>
              <a:spcAft>
                <a:spcPct val="0"/>
              </a:spcAft>
            </a:pPr>
            <a:endParaRPr lang="en-GB" altLang="en-US" sz="1600" dirty="0">
              <a:solidFill>
                <a:srgbClr val="000000"/>
              </a:solidFill>
              <a:latin typeface="Comic Sans MS" panose="030F0702030302020204" pitchFamily="66" charset="0"/>
            </a:endParaRPr>
          </a:p>
          <a:p>
            <a:endParaRPr lang="en-GB" dirty="0"/>
          </a:p>
        </p:txBody>
      </p:sp>
      <p:sp>
        <p:nvSpPr>
          <p:cNvPr id="5" name="Text Box 13"/>
          <p:cNvSpPr txBox="1">
            <a:spLocks noChangeArrowheads="1"/>
          </p:cNvSpPr>
          <p:nvPr/>
        </p:nvSpPr>
        <p:spPr bwMode="auto">
          <a:xfrm>
            <a:off x="678484" y="789807"/>
            <a:ext cx="863779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GB"/>
            </a:defPPr>
            <a:lvl1pPr algn="l" rtl="0" fontAlgn="base">
              <a:spcBef>
                <a:spcPct val="0"/>
              </a:spcBef>
              <a:spcAft>
                <a:spcPct val="0"/>
              </a:spcAft>
              <a:defRPr sz="4000" kern="1200">
                <a:solidFill>
                  <a:schemeClr val="bg1"/>
                </a:solidFill>
                <a:latin typeface="Comic Sans MS" panose="030F0702030302020204" pitchFamily="66" charset="0"/>
                <a:ea typeface="+mn-ea"/>
                <a:cs typeface="+mn-cs"/>
              </a:defRPr>
            </a:lvl1pPr>
            <a:lvl2pPr marL="457200" algn="l" rtl="0" fontAlgn="base">
              <a:spcBef>
                <a:spcPct val="0"/>
              </a:spcBef>
              <a:spcAft>
                <a:spcPct val="0"/>
              </a:spcAft>
              <a:defRPr sz="4000" kern="1200">
                <a:solidFill>
                  <a:schemeClr val="bg1"/>
                </a:solidFill>
                <a:latin typeface="Comic Sans MS" panose="030F0702030302020204" pitchFamily="66" charset="0"/>
                <a:ea typeface="+mn-ea"/>
                <a:cs typeface="+mn-cs"/>
              </a:defRPr>
            </a:lvl2pPr>
            <a:lvl3pPr marL="914400" algn="l" rtl="0" fontAlgn="base">
              <a:spcBef>
                <a:spcPct val="0"/>
              </a:spcBef>
              <a:spcAft>
                <a:spcPct val="0"/>
              </a:spcAft>
              <a:defRPr sz="4000" kern="1200">
                <a:solidFill>
                  <a:schemeClr val="bg1"/>
                </a:solidFill>
                <a:latin typeface="Comic Sans MS" panose="030F0702030302020204" pitchFamily="66" charset="0"/>
                <a:ea typeface="+mn-ea"/>
                <a:cs typeface="+mn-cs"/>
              </a:defRPr>
            </a:lvl3pPr>
            <a:lvl4pPr marL="1371600" algn="l" rtl="0" fontAlgn="base">
              <a:spcBef>
                <a:spcPct val="0"/>
              </a:spcBef>
              <a:spcAft>
                <a:spcPct val="0"/>
              </a:spcAft>
              <a:defRPr sz="4000" kern="1200">
                <a:solidFill>
                  <a:schemeClr val="bg1"/>
                </a:solidFill>
                <a:latin typeface="Comic Sans MS" panose="030F0702030302020204" pitchFamily="66" charset="0"/>
                <a:ea typeface="+mn-ea"/>
                <a:cs typeface="+mn-cs"/>
              </a:defRPr>
            </a:lvl4pPr>
            <a:lvl5pPr marL="1828800" algn="l" rtl="0" fontAlgn="base">
              <a:spcBef>
                <a:spcPct val="0"/>
              </a:spcBef>
              <a:spcAft>
                <a:spcPct val="0"/>
              </a:spcAft>
              <a:defRPr sz="4000" kern="1200">
                <a:solidFill>
                  <a:schemeClr val="bg1"/>
                </a:solidFill>
                <a:latin typeface="Comic Sans MS" panose="030F0702030302020204" pitchFamily="66" charset="0"/>
                <a:ea typeface="+mn-ea"/>
                <a:cs typeface="+mn-cs"/>
              </a:defRPr>
            </a:lvl5pPr>
            <a:lvl6pPr marL="2286000" algn="l" defTabSz="914400" rtl="0" eaLnBrk="1" latinLnBrk="0" hangingPunct="1">
              <a:defRPr sz="4000" kern="1200">
                <a:solidFill>
                  <a:schemeClr val="bg1"/>
                </a:solidFill>
                <a:latin typeface="Comic Sans MS" panose="030F0702030302020204" pitchFamily="66" charset="0"/>
                <a:ea typeface="+mn-ea"/>
                <a:cs typeface="+mn-cs"/>
              </a:defRPr>
            </a:lvl6pPr>
            <a:lvl7pPr marL="2743200" algn="l" defTabSz="914400" rtl="0" eaLnBrk="1" latinLnBrk="0" hangingPunct="1">
              <a:defRPr sz="4000" kern="1200">
                <a:solidFill>
                  <a:schemeClr val="bg1"/>
                </a:solidFill>
                <a:latin typeface="Comic Sans MS" panose="030F0702030302020204" pitchFamily="66" charset="0"/>
                <a:ea typeface="+mn-ea"/>
                <a:cs typeface="+mn-cs"/>
              </a:defRPr>
            </a:lvl7pPr>
            <a:lvl8pPr marL="3200400" algn="l" defTabSz="914400" rtl="0" eaLnBrk="1" latinLnBrk="0" hangingPunct="1">
              <a:defRPr sz="4000" kern="1200">
                <a:solidFill>
                  <a:schemeClr val="bg1"/>
                </a:solidFill>
                <a:latin typeface="Comic Sans MS" panose="030F0702030302020204" pitchFamily="66" charset="0"/>
                <a:ea typeface="+mn-ea"/>
                <a:cs typeface="+mn-cs"/>
              </a:defRPr>
            </a:lvl8pPr>
            <a:lvl9pPr marL="3657600" algn="l" defTabSz="914400" rtl="0" eaLnBrk="1" latinLnBrk="0" hangingPunct="1">
              <a:defRPr sz="4000" kern="1200">
                <a:solidFill>
                  <a:schemeClr val="bg1"/>
                </a:solidFill>
                <a:latin typeface="Comic Sans MS" panose="030F0702030302020204" pitchFamily="66" charset="0"/>
                <a:ea typeface="+mn-ea"/>
                <a:cs typeface="+mn-cs"/>
              </a:defRPr>
            </a:lvl9pPr>
          </a:lstStyle>
          <a:p>
            <a:pPr eaLnBrk="1" hangingPunct="1"/>
            <a:r>
              <a:rPr lang="en-GB" altLang="en-US" sz="2400" u="sng" dirty="0" smtClean="0">
                <a:solidFill>
                  <a:srgbClr val="FF0000"/>
                </a:solidFill>
              </a:rPr>
              <a:t>Theme: </a:t>
            </a:r>
            <a:endParaRPr lang="en-GB" altLang="en-US" sz="2400" u="sng" dirty="0">
              <a:solidFill>
                <a:srgbClr val="FF0000"/>
              </a:solidFill>
            </a:endParaRPr>
          </a:p>
          <a:p>
            <a:pPr eaLnBrk="1" hangingPunct="1"/>
            <a:r>
              <a:rPr lang="en-GB" altLang="en-US" sz="1800" dirty="0">
                <a:solidFill>
                  <a:srgbClr val="FF0000"/>
                </a:solidFill>
              </a:rPr>
              <a:t>A simple statement or question to draw attention to the issue</a:t>
            </a:r>
            <a:r>
              <a:rPr lang="en-GB" altLang="en-US" sz="2400" dirty="0">
                <a:latin typeface="Arial" panose="020B0604020202020204" pitchFamily="34" charset="0"/>
              </a:rPr>
              <a:t>.</a:t>
            </a:r>
          </a:p>
        </p:txBody>
      </p:sp>
      <p:sp>
        <p:nvSpPr>
          <p:cNvPr id="7" name="TextBox 6"/>
          <p:cNvSpPr txBox="1"/>
          <p:nvPr/>
        </p:nvSpPr>
        <p:spPr>
          <a:xfrm>
            <a:off x="678484" y="357809"/>
            <a:ext cx="1922321" cy="369332"/>
          </a:xfrm>
          <a:prstGeom prst="rect">
            <a:avLst/>
          </a:prstGeom>
          <a:solidFill>
            <a:srgbClr val="FFFF00"/>
          </a:solidFill>
        </p:spPr>
        <p:txBody>
          <a:bodyPr wrap="none" rtlCol="0">
            <a:spAutoFit/>
          </a:bodyPr>
          <a:lstStyle/>
          <a:p>
            <a:r>
              <a:rPr lang="en-GB" dirty="0" smtClean="0">
                <a:latin typeface="Comic Sans MS" panose="030F0702030302020204" pitchFamily="66" charset="0"/>
              </a:rPr>
              <a:t>Planning support</a:t>
            </a:r>
            <a:endParaRPr lang="en-GB" dirty="0">
              <a:latin typeface="Comic Sans MS" panose="030F0702030302020204" pitchFamily="66" charset="0"/>
            </a:endParaRPr>
          </a:p>
        </p:txBody>
      </p:sp>
    </p:spTree>
    <p:extLst>
      <p:ext uri="{BB962C8B-B14F-4D97-AF65-F5344CB8AC3E}">
        <p14:creationId xmlns:p14="http://schemas.microsoft.com/office/powerpoint/2010/main" val="1528917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5292518" y="54667"/>
            <a:ext cx="6899482" cy="435663"/>
          </a:xfrm>
          <a:solidFill>
            <a:srgbClr val="FFFF00"/>
          </a:solidFill>
        </p:spPr>
        <p:txBody>
          <a:bodyPr>
            <a:normAutofit fontScale="92500"/>
          </a:bodyPr>
          <a:lstStyle/>
          <a:p>
            <a:r>
              <a:rPr lang="en-GB" sz="2200" dirty="0">
                <a:latin typeface="Comic Sans MS" panose="030F0702030302020204" pitchFamily="66" charset="0"/>
              </a:rPr>
              <a:t>Balanced Argument Sentence Starters &amp; Connectives </a:t>
            </a:r>
          </a:p>
        </p:txBody>
      </p:sp>
      <p:sp>
        <p:nvSpPr>
          <p:cNvPr id="7" name="Content Placeholder 6"/>
          <p:cNvSpPr>
            <a:spLocks noGrp="1"/>
          </p:cNvSpPr>
          <p:nvPr>
            <p:ph sz="quarter" idx="4"/>
          </p:nvPr>
        </p:nvSpPr>
        <p:spPr>
          <a:xfrm>
            <a:off x="6495153" y="781878"/>
            <a:ext cx="5183188" cy="5936973"/>
          </a:xfrm>
        </p:spPr>
        <p:txBody>
          <a:bodyPr>
            <a:normAutofit fontScale="47500" lnSpcReduction="20000"/>
          </a:bodyPr>
          <a:lstStyle/>
          <a:p>
            <a:pPr marL="0" indent="0">
              <a:buNone/>
            </a:pPr>
            <a:endParaRPr lang="en-GB" dirty="0"/>
          </a:p>
          <a:p>
            <a:pPr marL="0" indent="0">
              <a:buNone/>
            </a:pPr>
            <a:r>
              <a:rPr lang="en-GB" sz="3400" b="1" dirty="0">
                <a:latin typeface="Comic Sans MS" panose="030F0702030302020204" pitchFamily="66" charset="0"/>
              </a:rPr>
              <a:t>Furthermore…</a:t>
            </a:r>
          </a:p>
          <a:p>
            <a:pPr marL="0" indent="0">
              <a:buNone/>
            </a:pPr>
            <a:r>
              <a:rPr lang="en-GB" sz="3400" b="1" dirty="0">
                <a:latin typeface="Comic Sans MS" panose="030F0702030302020204" pitchFamily="66" charset="0"/>
              </a:rPr>
              <a:t>Many people believe…</a:t>
            </a:r>
          </a:p>
          <a:p>
            <a:pPr marL="0" indent="0">
              <a:buNone/>
            </a:pPr>
            <a:r>
              <a:rPr lang="en-GB" sz="3400" b="1" dirty="0">
                <a:latin typeface="Comic Sans MS" panose="030F0702030302020204" pitchFamily="66" charset="0"/>
              </a:rPr>
              <a:t>This fact…</a:t>
            </a:r>
          </a:p>
          <a:p>
            <a:pPr marL="0" indent="0">
              <a:buNone/>
            </a:pPr>
            <a:r>
              <a:rPr lang="en-GB" sz="3400" b="1" dirty="0">
                <a:latin typeface="Comic Sans MS" panose="030F0702030302020204" pitchFamily="66" charset="0"/>
              </a:rPr>
              <a:t>It could be argued that…</a:t>
            </a:r>
          </a:p>
          <a:p>
            <a:pPr marL="0" indent="0">
              <a:buNone/>
            </a:pPr>
            <a:r>
              <a:rPr lang="en-GB" sz="3400" b="1" dirty="0">
                <a:latin typeface="Comic Sans MS" panose="030F0702030302020204" pitchFamily="66" charset="0"/>
              </a:rPr>
              <a:t>However…</a:t>
            </a:r>
          </a:p>
          <a:p>
            <a:pPr marL="0" indent="0">
              <a:buNone/>
            </a:pPr>
            <a:r>
              <a:rPr lang="en-GB" sz="3400" b="1" dirty="0">
                <a:latin typeface="Comic Sans MS" panose="030F0702030302020204" pitchFamily="66" charset="0"/>
              </a:rPr>
              <a:t>On the contrary…</a:t>
            </a:r>
          </a:p>
          <a:p>
            <a:pPr marL="0" indent="0">
              <a:buNone/>
            </a:pPr>
            <a:r>
              <a:rPr lang="en-GB" sz="3400" b="1" dirty="0">
                <a:latin typeface="Comic Sans MS" panose="030F0702030302020204" pitchFamily="66" charset="0"/>
              </a:rPr>
              <a:t>For example…</a:t>
            </a:r>
          </a:p>
          <a:p>
            <a:pPr marL="0" indent="0">
              <a:buNone/>
            </a:pPr>
            <a:r>
              <a:rPr lang="en-GB" sz="3400" b="1" dirty="0">
                <a:latin typeface="Comic Sans MS" panose="030F0702030302020204" pitchFamily="66" charset="0"/>
              </a:rPr>
              <a:t>Although…</a:t>
            </a:r>
          </a:p>
          <a:p>
            <a:pPr marL="0" indent="0">
              <a:buNone/>
            </a:pPr>
            <a:r>
              <a:rPr lang="en-GB" sz="3400" b="1" dirty="0">
                <a:latin typeface="Comic Sans MS" panose="030F0702030302020204" pitchFamily="66" charset="0"/>
              </a:rPr>
              <a:t>Moreover…</a:t>
            </a:r>
          </a:p>
          <a:p>
            <a:pPr marL="0" indent="0">
              <a:buNone/>
            </a:pPr>
            <a:r>
              <a:rPr lang="en-GB" sz="3400" b="1" dirty="0">
                <a:latin typeface="Comic Sans MS" panose="030F0702030302020204" pitchFamily="66" charset="0"/>
              </a:rPr>
              <a:t>Supporters argue that…</a:t>
            </a:r>
          </a:p>
          <a:p>
            <a:pPr marL="0" indent="0">
              <a:buNone/>
            </a:pPr>
            <a:r>
              <a:rPr lang="en-GB" sz="3400" b="1" dirty="0">
                <a:latin typeface="Comic Sans MS" panose="030F0702030302020204" pitchFamily="66" charset="0"/>
              </a:rPr>
              <a:t>It is claimed that…                    ,however, it could be argued that…</a:t>
            </a:r>
          </a:p>
          <a:p>
            <a:pPr marL="0" indent="0">
              <a:buNone/>
            </a:pPr>
            <a:r>
              <a:rPr lang="en-GB" sz="3400" b="1" dirty="0">
                <a:latin typeface="Comic Sans MS" panose="030F0702030302020204" pitchFamily="66" charset="0"/>
              </a:rPr>
              <a:t>Those in favour say that…       Nevertheless, others in opposition say…</a:t>
            </a:r>
          </a:p>
          <a:p>
            <a:pPr marL="0" indent="0">
              <a:buNone/>
            </a:pPr>
            <a:r>
              <a:rPr lang="en-GB" sz="3400" b="1" dirty="0">
                <a:latin typeface="Comic Sans MS" panose="030F0702030302020204" pitchFamily="66" charset="0"/>
              </a:rPr>
              <a:t>This is important because…</a:t>
            </a:r>
          </a:p>
          <a:p>
            <a:pPr marL="0" indent="0">
              <a:buNone/>
            </a:pPr>
            <a:r>
              <a:rPr lang="en-GB" sz="3400" b="1" dirty="0">
                <a:latin typeface="Comic Sans MS" panose="030F0702030302020204" pitchFamily="66" charset="0"/>
              </a:rPr>
              <a:t>Those who support….       However, critics…</a:t>
            </a:r>
          </a:p>
          <a:p>
            <a:pPr marL="0" indent="0">
              <a:buNone/>
            </a:pPr>
            <a:r>
              <a:rPr lang="en-GB" sz="3400" b="1" dirty="0">
                <a:latin typeface="Comic Sans MS" panose="030F0702030302020204" pitchFamily="66" charset="0"/>
              </a:rPr>
              <a:t>No one can deny that…</a:t>
            </a:r>
          </a:p>
          <a:p>
            <a:pPr marL="0" indent="0">
              <a:buNone/>
            </a:pPr>
            <a:r>
              <a:rPr lang="en-GB" sz="3400" b="1" dirty="0">
                <a:latin typeface="Comic Sans MS" panose="030F0702030302020204" pitchFamily="66" charset="0"/>
              </a:rPr>
              <a:t>As well as…</a:t>
            </a:r>
          </a:p>
          <a:p>
            <a:pPr marL="0" indent="0">
              <a:buNone/>
            </a:pPr>
            <a:r>
              <a:rPr lang="en-GB" sz="3400" b="1" dirty="0">
                <a:latin typeface="Comic Sans MS" panose="030F0702030302020204" pitchFamily="66" charset="0"/>
              </a:rPr>
              <a:t>For instance…</a:t>
            </a:r>
          </a:p>
          <a:p>
            <a:pPr marL="0" indent="0">
              <a:buNone/>
            </a:pPr>
            <a:r>
              <a:rPr lang="en-GB" sz="3400" b="1" dirty="0">
                <a:latin typeface="Comic Sans MS" panose="030F0702030302020204" pitchFamily="66" charset="0"/>
              </a:rPr>
              <a:t>Alternatively…</a:t>
            </a:r>
          </a:p>
          <a:p>
            <a:endParaRPr lang="en-GB" dirty="0"/>
          </a:p>
        </p:txBody>
      </p:sp>
      <p:sp>
        <p:nvSpPr>
          <p:cNvPr id="4" name="Rectangle 3"/>
          <p:cNvSpPr/>
          <p:nvPr/>
        </p:nvSpPr>
        <p:spPr>
          <a:xfrm>
            <a:off x="228464" y="54667"/>
            <a:ext cx="11449877" cy="6949595"/>
          </a:xfrm>
          <a:prstGeom prst="rect">
            <a:avLst/>
          </a:prstGeom>
        </p:spPr>
        <p:txBody>
          <a:bodyPr wrap="square">
            <a:spAutoFit/>
          </a:bodyPr>
          <a:lstStyle/>
          <a:p>
            <a:pPr>
              <a:lnSpc>
                <a:spcPct val="115000"/>
              </a:lnSpc>
              <a:spcAft>
                <a:spcPts val="0"/>
              </a:spcAft>
            </a:pPr>
            <a:r>
              <a:rPr lang="en-GB" sz="1600" b="1" dirty="0">
                <a:latin typeface="Comic Sans MS" panose="030F0702030302020204" pitchFamily="66" charset="0"/>
                <a:ea typeface="Calibri" panose="020F0502020204030204" pitchFamily="34" charset="0"/>
                <a:cs typeface="Times New Roman" panose="02020603050405020304" pitchFamily="18" charset="0"/>
              </a:rPr>
              <a:t>Some people believe that…                         </a:t>
            </a:r>
          </a:p>
          <a:p>
            <a:pPr>
              <a:lnSpc>
                <a:spcPct val="115000"/>
              </a:lnSpc>
              <a:spcAft>
                <a:spcPts val="0"/>
              </a:spcAft>
            </a:pPr>
            <a:r>
              <a:rPr lang="en-GB" sz="1600" b="1" dirty="0">
                <a:latin typeface="Comic Sans MS" panose="030F0702030302020204" pitchFamily="66" charset="0"/>
                <a:ea typeface="Calibri" panose="020F0502020204030204" pitchFamily="34" charset="0"/>
                <a:cs typeface="Times New Roman" panose="02020603050405020304" pitchFamily="18" charset="0"/>
              </a:rPr>
              <a:t>However, others think that…</a:t>
            </a:r>
          </a:p>
          <a:p>
            <a:pPr>
              <a:lnSpc>
                <a:spcPct val="115000"/>
              </a:lnSpc>
              <a:spcAft>
                <a:spcPts val="0"/>
              </a:spcAft>
            </a:pPr>
            <a:r>
              <a:rPr lang="en-GB" sz="1600" b="1" dirty="0">
                <a:latin typeface="Comic Sans MS" panose="030F0702030302020204" pitchFamily="66" charset="0"/>
                <a:ea typeface="Calibri" panose="020F0502020204030204" pitchFamily="34" charset="0"/>
                <a:cs typeface="Times New Roman" panose="02020603050405020304" pitchFamily="18" charset="0"/>
              </a:rPr>
              <a:t>There is no doubt that…</a:t>
            </a:r>
          </a:p>
          <a:p>
            <a:pPr>
              <a:lnSpc>
                <a:spcPct val="115000"/>
              </a:lnSpc>
              <a:spcAft>
                <a:spcPts val="0"/>
              </a:spcAft>
            </a:pPr>
            <a:r>
              <a:rPr lang="en-GB" sz="1600" b="1" dirty="0">
                <a:latin typeface="Comic Sans MS" panose="030F0702030302020204" pitchFamily="66" charset="0"/>
                <a:ea typeface="Calibri" panose="020F0502020204030204" pitchFamily="34" charset="0"/>
                <a:cs typeface="Times New Roman" panose="02020603050405020304" pitchFamily="18" charset="0"/>
              </a:rPr>
              <a:t>____________ are a particular problem…</a:t>
            </a:r>
          </a:p>
          <a:p>
            <a:pPr>
              <a:lnSpc>
                <a:spcPct val="115000"/>
              </a:lnSpc>
              <a:spcAft>
                <a:spcPts val="0"/>
              </a:spcAft>
            </a:pPr>
            <a:r>
              <a:rPr lang="en-GB" sz="1600" b="1" dirty="0">
                <a:latin typeface="Comic Sans MS" panose="030F0702030302020204" pitchFamily="66" charset="0"/>
                <a:ea typeface="Calibri" panose="020F0502020204030204" pitchFamily="34" charset="0"/>
                <a:cs typeface="Times New Roman" panose="02020603050405020304" pitchFamily="18" charset="0"/>
              </a:rPr>
              <a:t>Consequently…</a:t>
            </a:r>
          </a:p>
          <a:p>
            <a:pPr>
              <a:lnSpc>
                <a:spcPct val="115000"/>
              </a:lnSpc>
              <a:spcAft>
                <a:spcPts val="0"/>
              </a:spcAft>
            </a:pPr>
            <a:r>
              <a:rPr lang="en-GB" sz="1600" b="1" dirty="0">
                <a:latin typeface="Comic Sans MS" panose="030F0702030302020204" pitchFamily="66" charset="0"/>
                <a:ea typeface="Calibri" panose="020F0502020204030204" pitchFamily="34" charset="0"/>
                <a:cs typeface="Times New Roman" panose="02020603050405020304" pitchFamily="18" charset="0"/>
              </a:rPr>
              <a:t>An additional problem is…</a:t>
            </a:r>
          </a:p>
          <a:p>
            <a:pPr>
              <a:lnSpc>
                <a:spcPct val="115000"/>
              </a:lnSpc>
              <a:spcAft>
                <a:spcPts val="0"/>
              </a:spcAft>
            </a:pPr>
            <a:r>
              <a:rPr lang="en-GB" sz="1600" b="1" dirty="0">
                <a:latin typeface="Comic Sans MS" panose="030F0702030302020204" pitchFamily="66" charset="0"/>
                <a:ea typeface="Calibri" panose="020F0502020204030204" pitchFamily="34" charset="0"/>
                <a:cs typeface="Times New Roman" panose="02020603050405020304" pitchFamily="18" charset="0"/>
              </a:rPr>
              <a:t>Therefore…</a:t>
            </a:r>
          </a:p>
          <a:p>
            <a:pPr>
              <a:lnSpc>
                <a:spcPct val="115000"/>
              </a:lnSpc>
              <a:spcAft>
                <a:spcPts val="0"/>
              </a:spcAft>
            </a:pPr>
            <a:r>
              <a:rPr lang="en-GB" sz="1600" b="1" dirty="0">
                <a:latin typeface="Comic Sans MS" panose="030F0702030302020204" pitchFamily="66" charset="0"/>
                <a:ea typeface="Calibri" panose="020F0502020204030204" pitchFamily="34" charset="0"/>
                <a:cs typeface="Times New Roman" panose="02020603050405020304" pitchFamily="18" charset="0"/>
              </a:rPr>
              <a:t>On one hand…                     ,on the other hand…</a:t>
            </a:r>
          </a:p>
          <a:p>
            <a:pPr>
              <a:lnSpc>
                <a:spcPct val="115000"/>
              </a:lnSpc>
              <a:spcAft>
                <a:spcPts val="0"/>
              </a:spcAft>
            </a:pPr>
            <a:r>
              <a:rPr lang="en-GB" sz="1600" b="1" dirty="0">
                <a:latin typeface="Comic Sans MS" panose="030F0702030302020204" pitchFamily="66" charset="0"/>
                <a:ea typeface="Calibri" panose="020F0502020204030204" pitchFamily="34" charset="0"/>
                <a:cs typeface="Times New Roman" panose="02020603050405020304" pitchFamily="18" charset="0"/>
              </a:rPr>
              <a:t>It could be argued that…</a:t>
            </a:r>
          </a:p>
          <a:p>
            <a:pPr>
              <a:lnSpc>
                <a:spcPct val="115000"/>
              </a:lnSpc>
              <a:spcAft>
                <a:spcPts val="0"/>
              </a:spcAft>
            </a:pPr>
            <a:r>
              <a:rPr lang="en-GB" sz="1600" b="1" dirty="0">
                <a:latin typeface="Comic Sans MS" panose="030F0702030302020204" pitchFamily="66" charset="0"/>
                <a:ea typeface="Calibri" panose="020F0502020204030204" pitchFamily="34" charset="0"/>
                <a:cs typeface="Times New Roman" panose="02020603050405020304" pitchFamily="18" charset="0"/>
              </a:rPr>
              <a:t>Would you rather……?</a:t>
            </a:r>
          </a:p>
          <a:p>
            <a:pPr>
              <a:lnSpc>
                <a:spcPct val="115000"/>
              </a:lnSpc>
              <a:spcAft>
                <a:spcPts val="0"/>
              </a:spcAft>
            </a:pPr>
            <a:r>
              <a:rPr lang="en-GB" sz="1600" b="1" dirty="0">
                <a:latin typeface="Comic Sans MS" panose="030F0702030302020204" pitchFamily="66" charset="0"/>
                <a:ea typeface="Calibri" panose="020F0502020204030204" pitchFamily="34" charset="0"/>
                <a:cs typeface="Times New Roman" panose="02020603050405020304" pitchFamily="18" charset="0"/>
              </a:rPr>
              <a:t>Is it right to….?</a:t>
            </a:r>
          </a:p>
          <a:p>
            <a:pPr>
              <a:lnSpc>
                <a:spcPct val="115000"/>
              </a:lnSpc>
              <a:spcAft>
                <a:spcPts val="0"/>
              </a:spcAft>
            </a:pPr>
            <a:r>
              <a:rPr lang="en-GB" sz="1600" b="1" dirty="0">
                <a:latin typeface="Comic Sans MS" panose="030F0702030302020204" pitchFamily="66" charset="0"/>
                <a:ea typeface="Calibri" panose="020F0502020204030204" pitchFamily="34" charset="0"/>
                <a:cs typeface="Times New Roman" panose="02020603050405020304" pitchFamily="18" charset="0"/>
              </a:rPr>
              <a:t>Furthermore…</a:t>
            </a:r>
          </a:p>
          <a:p>
            <a:pPr>
              <a:lnSpc>
                <a:spcPct val="115000"/>
              </a:lnSpc>
              <a:spcAft>
                <a:spcPts val="0"/>
              </a:spcAft>
            </a:pPr>
            <a:r>
              <a:rPr lang="en-GB" sz="1600" b="1" dirty="0">
                <a:latin typeface="Comic Sans MS" panose="030F0702030302020204" pitchFamily="66" charset="0"/>
                <a:ea typeface="Calibri" panose="020F0502020204030204" pitchFamily="34" charset="0"/>
                <a:cs typeface="Times New Roman" panose="02020603050405020304" pitchFamily="18" charset="0"/>
              </a:rPr>
              <a:t>Many people believe…</a:t>
            </a:r>
          </a:p>
          <a:p>
            <a:pPr>
              <a:lnSpc>
                <a:spcPct val="115000"/>
              </a:lnSpc>
              <a:spcAft>
                <a:spcPts val="0"/>
              </a:spcAft>
            </a:pPr>
            <a:r>
              <a:rPr lang="en-GB" sz="1600" b="1" dirty="0">
                <a:latin typeface="Comic Sans MS" panose="030F0702030302020204" pitchFamily="66" charset="0"/>
                <a:ea typeface="Calibri" panose="020F0502020204030204" pitchFamily="34" charset="0"/>
                <a:cs typeface="Times New Roman" panose="02020603050405020304" pitchFamily="18" charset="0"/>
              </a:rPr>
              <a:t>This fact…</a:t>
            </a:r>
          </a:p>
          <a:p>
            <a:r>
              <a:rPr lang="en-GB" sz="1600" b="1" dirty="0">
                <a:latin typeface="Comic Sans MS" panose="030F0702030302020204" pitchFamily="66" charset="0"/>
                <a:ea typeface="Calibri" panose="020F0502020204030204" pitchFamily="34" charset="0"/>
                <a:cs typeface="Times New Roman" panose="02020603050405020304" pitchFamily="18" charset="0"/>
              </a:rPr>
              <a:t>It could be argued </a:t>
            </a:r>
            <a:r>
              <a:rPr lang="en-GB" sz="1600" b="1" dirty="0" smtClean="0">
                <a:latin typeface="Comic Sans MS" panose="030F0702030302020204" pitchFamily="66" charset="0"/>
                <a:ea typeface="Calibri" panose="020F0502020204030204" pitchFamily="34" charset="0"/>
                <a:cs typeface="Times New Roman" panose="02020603050405020304" pitchFamily="18" charset="0"/>
              </a:rPr>
              <a:t>that…</a:t>
            </a:r>
            <a:r>
              <a:rPr lang="en-GB" sz="1600" b="1" dirty="0">
                <a:latin typeface="Comic Sans MS" panose="030F0702030302020204" pitchFamily="66" charset="0"/>
              </a:rPr>
              <a:t>Some people believe that…                         </a:t>
            </a:r>
          </a:p>
          <a:p>
            <a:r>
              <a:rPr lang="en-GB" sz="1600" b="1" dirty="0">
                <a:latin typeface="Comic Sans MS" panose="030F0702030302020204" pitchFamily="66" charset="0"/>
              </a:rPr>
              <a:t>However, others think that…</a:t>
            </a:r>
          </a:p>
          <a:p>
            <a:r>
              <a:rPr lang="en-GB" sz="1600" b="1" dirty="0">
                <a:latin typeface="Comic Sans MS" panose="030F0702030302020204" pitchFamily="66" charset="0"/>
              </a:rPr>
              <a:t>There is no doubt that…</a:t>
            </a:r>
          </a:p>
          <a:p>
            <a:r>
              <a:rPr lang="en-GB" sz="1600" b="1" dirty="0">
                <a:latin typeface="Comic Sans MS" panose="030F0702030302020204" pitchFamily="66" charset="0"/>
              </a:rPr>
              <a:t>____________ are a particular problem…</a:t>
            </a:r>
          </a:p>
          <a:p>
            <a:r>
              <a:rPr lang="en-GB" sz="1600" b="1" dirty="0">
                <a:latin typeface="Comic Sans MS" panose="030F0702030302020204" pitchFamily="66" charset="0"/>
              </a:rPr>
              <a:t>Consequently…</a:t>
            </a:r>
          </a:p>
          <a:p>
            <a:r>
              <a:rPr lang="en-GB" sz="1600" b="1" dirty="0">
                <a:latin typeface="Comic Sans MS" panose="030F0702030302020204" pitchFamily="66" charset="0"/>
              </a:rPr>
              <a:t>An additional problem is…</a:t>
            </a:r>
          </a:p>
          <a:p>
            <a:r>
              <a:rPr lang="en-GB" sz="1600" b="1" dirty="0">
                <a:latin typeface="Comic Sans MS" panose="030F0702030302020204" pitchFamily="66" charset="0"/>
              </a:rPr>
              <a:t>Therefore…</a:t>
            </a:r>
          </a:p>
          <a:p>
            <a:r>
              <a:rPr lang="en-GB" sz="1600" b="1" dirty="0">
                <a:latin typeface="Comic Sans MS" panose="030F0702030302020204" pitchFamily="66" charset="0"/>
              </a:rPr>
              <a:t>On one hand…                     ,on the other hand…</a:t>
            </a:r>
          </a:p>
          <a:p>
            <a:r>
              <a:rPr lang="en-GB" sz="1600" b="1" dirty="0">
                <a:latin typeface="Comic Sans MS" panose="030F0702030302020204" pitchFamily="66" charset="0"/>
              </a:rPr>
              <a:t>It could be argued that…</a:t>
            </a:r>
          </a:p>
          <a:p>
            <a:r>
              <a:rPr lang="en-GB" sz="1600" b="1" dirty="0">
                <a:latin typeface="Comic Sans MS" panose="030F0702030302020204" pitchFamily="66" charset="0"/>
              </a:rPr>
              <a:t>Would you rather……?</a:t>
            </a:r>
          </a:p>
          <a:p>
            <a:r>
              <a:rPr lang="en-GB" sz="1600" b="1" dirty="0">
                <a:latin typeface="Comic Sans MS" panose="030F0702030302020204" pitchFamily="66" charset="0"/>
              </a:rPr>
              <a:t>Is it right to….?</a:t>
            </a:r>
          </a:p>
          <a:p>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530931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834</TotalTime>
  <Words>1342</Words>
  <Application>Microsoft Office PowerPoint</Application>
  <PresentationFormat>Widescreen</PresentationFormat>
  <Paragraphs>148</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Comic Sans MS</vt:lpstr>
      <vt:lpstr>Times New Roman</vt:lpstr>
      <vt:lpstr>Office Theme</vt:lpstr>
      <vt:lpstr>For and Against discussion or Balanced Argument</vt:lpstr>
      <vt:lpstr>PowerPoint Presentation</vt:lpstr>
      <vt:lpstr>PowerPoint Presentation</vt:lpstr>
      <vt:lpstr>Example: Do children have too much homework? </vt:lpstr>
      <vt:lpstr>What are the features of a balanced argument?</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 simple statement or question to dShould mobile phones be banned in schools? raw attention to the issue.</dc:title>
  <dc:creator>Agni</dc:creator>
  <cp:lastModifiedBy>Agni</cp:lastModifiedBy>
  <cp:revision>23</cp:revision>
  <dcterms:created xsi:type="dcterms:W3CDTF">2020-04-28T21:41:08Z</dcterms:created>
  <dcterms:modified xsi:type="dcterms:W3CDTF">2020-05-01T21:55:08Z</dcterms:modified>
</cp:coreProperties>
</file>